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9"/>
  </p:notesMasterIdLst>
  <p:handoutMasterIdLst>
    <p:handoutMasterId r:id="rId20"/>
  </p:handoutMasterIdLst>
  <p:sldIdLst>
    <p:sldId id="270" r:id="rId2"/>
    <p:sldId id="257" r:id="rId3"/>
    <p:sldId id="256" r:id="rId4"/>
    <p:sldId id="258" r:id="rId5"/>
    <p:sldId id="259" r:id="rId6"/>
    <p:sldId id="260" r:id="rId7"/>
    <p:sldId id="272" r:id="rId8"/>
    <p:sldId id="271" r:id="rId9"/>
    <p:sldId id="262" r:id="rId10"/>
    <p:sldId id="273" r:id="rId11"/>
    <p:sldId id="261" r:id="rId12"/>
    <p:sldId id="263" r:id="rId13"/>
    <p:sldId id="264" r:id="rId14"/>
    <p:sldId id="265" r:id="rId15"/>
    <p:sldId id="266" r:id="rId16"/>
    <p:sldId id="268" r:id="rId17"/>
    <p:sldId id="269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990033"/>
    <a:srgbClr val="003366"/>
    <a:srgbClr val="666699"/>
    <a:srgbClr val="FF6600"/>
    <a:srgbClr val="CC0000"/>
    <a:srgbClr val="0000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8.3 &amp; 8.4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DA3083-81B0-4592-B198-E384E84A5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03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8.3 &amp; 8.4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74BBC9-312E-4729-83CE-2D1155FCA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7679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8.3 &amp; 8.4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40318-B2E7-42ED-9910-49D714990D99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8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856D6E7-4BBA-4265-B630-AA6D2A016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E054-50AF-4C5B-8468-BA5BC6523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C6D86-5AF2-4179-B80C-6C5309B6E3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02C88D-BBAB-4530-A833-33447F24D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0CC9-C16D-4EC6-8166-287BF632C4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6A088A6-9607-425E-A8FD-83A9C0B75D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B49B-B8A3-4FC0-A088-2AE175D327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D0C4-6A3C-4BD6-B0CC-8421BFBD4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C0337-6D60-4504-9CDA-244591FB01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7B27-758F-4871-8401-01FFBDFCEB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B0F1-E429-4DBC-915C-4B53AAA444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8470-168F-40BE-9E67-D1CD88C22B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42DAAA-F84B-4311-A71A-90D905E048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homework out to be checked!!</a:t>
            </a:r>
          </a:p>
          <a:p>
            <a:r>
              <a:rPr lang="en-US" dirty="0" smtClean="0"/>
              <a:t>Put questions on the board!!</a:t>
            </a:r>
          </a:p>
          <a:p>
            <a:r>
              <a:rPr lang="en-US" dirty="0" smtClean="0"/>
              <a:t>Complete the day 3 warm-up</a:t>
            </a:r>
          </a:p>
          <a:p>
            <a:r>
              <a:rPr lang="en-US" dirty="0" smtClean="0"/>
              <a:t>Warm-up Quiz on Friday!!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homework out to be checked!!</a:t>
            </a:r>
          </a:p>
          <a:p>
            <a:r>
              <a:rPr lang="en-US" dirty="0" smtClean="0"/>
              <a:t>Prepare for warm-up quiz (sharpen pencils BEFORE the bell rings)</a:t>
            </a:r>
          </a:p>
          <a:p>
            <a:r>
              <a:rPr lang="en-US" dirty="0" smtClean="0"/>
              <a:t>No Talking – Eyes on your own paper (10 min.)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rgbClr val="CC0000"/>
                </a:solidFill>
              </a:rPr>
              <a:t>Investigation</a:t>
            </a:r>
            <a:r>
              <a:rPr lang="en-US" b="1" dirty="0" smtClean="0">
                <a:solidFill>
                  <a:srgbClr val="CC0000"/>
                </a:solidFill>
              </a:rPr>
              <a:t>!!!</a:t>
            </a:r>
            <a:endParaRPr lang="en-US" sz="2200" b="1" dirty="0">
              <a:solidFill>
                <a:srgbClr val="CC0000"/>
              </a:solidFill>
            </a:endParaRP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2178050"/>
          <a:ext cx="91440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3213000" imgH="990360" progId="Equation.3">
                  <p:embed/>
                </p:oleObj>
              </mc:Choice>
              <mc:Fallback>
                <p:oleObj name="Equation" r:id="rId3" imgW="3213000" imgH="990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78050"/>
                        <a:ext cx="9144000" cy="281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2400" y="914400"/>
            <a:ext cx="88392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You can use what you learned in the last lesson to find a shortcut for simplifying expressions with powers. Complete each statement.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0" y="5607050"/>
            <a:ext cx="914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5.) Make a conjecture! What pattern do you see in your answers?</a:t>
            </a:r>
          </a:p>
          <a:p>
            <a:pPr>
              <a:spcBef>
                <a:spcPct val="50000"/>
              </a:spcBef>
            </a:pPr>
            <a:r>
              <a:rPr lang="en-US" sz="2200" b="1"/>
              <a:t>6.) Use your pattern to simplify (8</a:t>
            </a:r>
            <a:r>
              <a:rPr lang="en-US" sz="2200" b="1" baseline="30000"/>
              <a:t>6</a:t>
            </a:r>
            <a:r>
              <a:rPr lang="en-US" sz="2200" b="1"/>
              <a:t>)</a:t>
            </a:r>
            <a:r>
              <a:rPr lang="en-US" sz="2200" b="1" baseline="30000"/>
              <a:t>3</a:t>
            </a:r>
            <a:r>
              <a:rPr lang="en-US" sz="2200" b="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u="sng">
                <a:solidFill>
                  <a:srgbClr val="FF6600"/>
                </a:solidFill>
              </a:rPr>
              <a:t>Property:</a:t>
            </a:r>
            <a:r>
              <a:rPr lang="en-US" sz="3800" b="1"/>
              <a:t> Raising a Power to a Power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For every nonzero number </a:t>
            </a:r>
            <a:r>
              <a:rPr lang="en-US" sz="2800" i="1"/>
              <a:t>a </a:t>
            </a:r>
            <a:r>
              <a:rPr lang="en-US" sz="2800"/>
              <a:t>and whole numbers </a:t>
            </a:r>
            <a:r>
              <a:rPr lang="en-US" sz="2800" i="1"/>
              <a:t>m</a:t>
            </a:r>
            <a:r>
              <a:rPr lang="en-US" sz="2800"/>
              <a:t> and </a:t>
            </a:r>
            <a:r>
              <a:rPr lang="en-US" sz="2800" i="1"/>
              <a:t>n</a:t>
            </a:r>
            <a:r>
              <a:rPr lang="en-US" sz="2800"/>
              <a:t>, (a</a:t>
            </a:r>
            <a:r>
              <a:rPr lang="en-US" sz="2800" baseline="30000"/>
              <a:t>m</a:t>
            </a:r>
            <a:r>
              <a:rPr lang="en-US" sz="2800"/>
              <a:t>)</a:t>
            </a:r>
            <a:r>
              <a:rPr lang="en-US" sz="2800" baseline="30000"/>
              <a:t>n</a:t>
            </a:r>
            <a:r>
              <a:rPr lang="en-US" sz="2800"/>
              <a:t> = a</a:t>
            </a:r>
            <a:r>
              <a:rPr lang="en-US" sz="2800" baseline="30000"/>
              <a:t>mn</a:t>
            </a:r>
            <a:r>
              <a:rPr lang="en-US" sz="2800"/>
              <a:t> 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Examples: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Now you try it!</a:t>
            </a:r>
          </a:p>
          <a:p>
            <a:pPr>
              <a:buFontTx/>
              <a:buNone/>
            </a:pPr>
            <a:r>
              <a:rPr lang="en-US" sz="2800"/>
              <a:t>1.) Simplify (x</a:t>
            </a:r>
            <a:r>
              <a:rPr lang="en-US" sz="2800" baseline="30000"/>
              <a:t>3</a:t>
            </a:r>
            <a:r>
              <a:rPr lang="en-US" sz="2800"/>
              <a:t>)</a:t>
            </a:r>
            <a:r>
              <a:rPr lang="en-US" sz="2800" baseline="30000"/>
              <a:t>6</a:t>
            </a:r>
            <a:r>
              <a:rPr lang="en-US" sz="2800"/>
              <a:t> 		</a:t>
            </a:r>
          </a:p>
          <a:p>
            <a:pPr>
              <a:buFontTx/>
              <a:buNone/>
            </a:pPr>
            <a:r>
              <a:rPr lang="en-US" sz="2800"/>
              <a:t>2.) Simplify (a</a:t>
            </a:r>
            <a:r>
              <a:rPr lang="en-US" sz="2800" baseline="30000"/>
              <a:t>4</a:t>
            </a:r>
            <a:r>
              <a:rPr lang="en-US" sz="2800"/>
              <a:t>)</a:t>
            </a:r>
            <a:r>
              <a:rPr lang="en-US" sz="2800" baseline="30000"/>
              <a:t>7</a:t>
            </a:r>
            <a:r>
              <a:rPr lang="en-US" sz="2800"/>
              <a:t>    and      (a</a:t>
            </a:r>
            <a:r>
              <a:rPr lang="en-US" sz="2800" baseline="30000"/>
              <a:t>-4</a:t>
            </a:r>
            <a:r>
              <a:rPr lang="en-US" sz="2800"/>
              <a:t>)</a:t>
            </a:r>
            <a:r>
              <a:rPr lang="en-US" sz="2800" baseline="30000"/>
              <a:t>7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88" y="3657600"/>
          <a:ext cx="91408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2450880" imgH="228600" progId="Equation.3">
                  <p:embed/>
                </p:oleObj>
              </mc:Choice>
              <mc:Fallback>
                <p:oleObj name="Equation" r:id="rId3" imgW="2450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3657600"/>
                        <a:ext cx="9140825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8763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sz="2700" b="1">
                <a:solidFill>
                  <a:srgbClr val="0000CC"/>
                </a:solidFill>
              </a:rPr>
              <a:t>Example 2</a:t>
            </a:r>
            <a:r>
              <a:rPr lang="en-US" sz="2700" b="1"/>
              <a:t> – Simplifying an expression with Powers</a:t>
            </a:r>
          </a:p>
          <a:p>
            <a:pPr>
              <a:buFontTx/>
              <a:buNone/>
            </a:pPr>
            <a:endParaRPr lang="en-US" sz="2700" b="1"/>
          </a:p>
          <a:p>
            <a:pPr>
              <a:buFontTx/>
              <a:buNone/>
            </a:pPr>
            <a:r>
              <a:rPr lang="en-US" sz="2800" i="1"/>
              <a:t>Simplify</a:t>
            </a:r>
            <a:r>
              <a:rPr lang="en-US" sz="2800"/>
              <a:t> 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>
                <a:solidFill>
                  <a:srgbClr val="0000CC"/>
                </a:solidFill>
              </a:rPr>
              <a:t>Now try this one: 	</a:t>
            </a:r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1143000"/>
          <a:ext cx="3540125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1257120" imgH="1866600" progId="Equation.3">
                  <p:embed/>
                </p:oleObj>
              </mc:Choice>
              <mc:Fallback>
                <p:oleObj name="Equation" r:id="rId3" imgW="1257120" imgH="1866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3540125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u="sng">
                <a:solidFill>
                  <a:schemeClr val="hlink"/>
                </a:solidFill>
              </a:rPr>
              <a:t>Raising a Product to a Power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458200" cy="5791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You can use repeated multiplication to simplify expressions like (5y)</a:t>
            </a:r>
            <a:r>
              <a:rPr lang="en-US" sz="2800" baseline="30000"/>
              <a:t>3</a:t>
            </a:r>
            <a:r>
              <a:rPr lang="en-US" sz="2800"/>
              <a:t>.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Notice that (5y)</a:t>
            </a:r>
            <a:r>
              <a:rPr lang="en-US" sz="2800" baseline="30000"/>
              <a:t>3 = </a:t>
            </a:r>
            <a:r>
              <a:rPr lang="en-US" sz="2800"/>
              <a:t>5</a:t>
            </a:r>
            <a:r>
              <a:rPr lang="en-US" sz="2800" baseline="30000"/>
              <a:t>3 </a:t>
            </a:r>
            <a:r>
              <a:rPr lang="en-US" sz="2800"/>
              <a:t>y</a:t>
            </a:r>
            <a:r>
              <a:rPr lang="en-US" sz="2800" baseline="30000"/>
              <a:t>3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This is another property of exponents!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 b="1" u="sng">
                <a:solidFill>
                  <a:srgbClr val="FF6600"/>
                </a:solidFill>
              </a:rPr>
              <a:t>Property</a:t>
            </a:r>
            <a:r>
              <a:rPr lang="en-US" sz="2800"/>
              <a:t>: </a:t>
            </a:r>
            <a:r>
              <a:rPr lang="en-US" sz="2800" b="1"/>
              <a:t>Raising a Product to a Power</a:t>
            </a:r>
          </a:p>
          <a:p>
            <a:pPr>
              <a:buFontTx/>
              <a:buNone/>
            </a:pPr>
            <a:r>
              <a:rPr lang="en-US" sz="2800"/>
              <a:t>For every nonzero number a and b and whole number n, (ab)</a:t>
            </a:r>
            <a:r>
              <a:rPr lang="en-US" sz="2800" baseline="30000"/>
              <a:t>n</a:t>
            </a:r>
            <a:r>
              <a:rPr lang="en-US" sz="2800"/>
              <a:t> = a</a:t>
            </a:r>
            <a:r>
              <a:rPr lang="en-US" sz="2800" baseline="30000"/>
              <a:t>n</a:t>
            </a:r>
            <a:r>
              <a:rPr lang="en-US" sz="2800"/>
              <a:t>b</a:t>
            </a:r>
            <a:r>
              <a:rPr lang="en-US" sz="2800" baseline="30000"/>
              <a:t>n</a:t>
            </a:r>
            <a:r>
              <a:rPr lang="en-US" sz="2800"/>
              <a:t>.</a:t>
            </a:r>
          </a:p>
          <a:p>
            <a:pPr>
              <a:buFontTx/>
              <a:buNone/>
            </a:pPr>
            <a:r>
              <a:rPr lang="en-US" sz="2800" i="1"/>
              <a:t>Example</a:t>
            </a:r>
            <a:r>
              <a:rPr lang="en-US" sz="2800"/>
              <a:t>: (3x)</a:t>
            </a:r>
            <a:r>
              <a:rPr lang="en-US" sz="2800" baseline="30000"/>
              <a:t>4</a:t>
            </a:r>
            <a:r>
              <a:rPr lang="en-US" sz="2800"/>
              <a:t> = 3</a:t>
            </a:r>
            <a:r>
              <a:rPr lang="en-US" sz="2800" baseline="30000"/>
              <a:t>4</a:t>
            </a:r>
            <a:r>
              <a:rPr lang="en-US" sz="2800"/>
              <a:t>x</a:t>
            </a:r>
            <a:r>
              <a:rPr lang="en-US" sz="2800" baseline="30000"/>
              <a:t>4</a:t>
            </a:r>
            <a:r>
              <a:rPr lang="en-US" sz="2800"/>
              <a:t> = 81x</a:t>
            </a:r>
            <a:r>
              <a:rPr lang="en-US" sz="2800" baseline="30000"/>
              <a:t>4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0000CC"/>
                </a:solidFill>
              </a:rPr>
              <a:t>Example 3</a:t>
            </a:r>
            <a:r>
              <a:rPr lang="en-US" b="1"/>
              <a:t> – Simplifying a product raised to a power.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i="1"/>
              <a:t>		</a:t>
            </a:r>
            <a:r>
              <a:rPr lang="en-US" i="1">
                <a:solidFill>
                  <a:srgbClr val="0000CC"/>
                </a:solidFill>
              </a:rPr>
              <a:t>Simplify</a:t>
            </a:r>
            <a:r>
              <a:rPr lang="en-US"/>
              <a:t>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solidFill>
                  <a:srgbClr val="0000CC"/>
                </a:solidFill>
              </a:rPr>
              <a:t>Now try these: 	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971800" y="2005013"/>
          <a:ext cx="4648200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409400" imgH="1206360" progId="Equation.3">
                  <p:embed/>
                </p:oleObj>
              </mc:Choice>
              <mc:Fallback>
                <p:oleObj name="Equation" r:id="rId3" imgW="1409400" imgH="1206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05013"/>
                        <a:ext cx="4648200" cy="397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339933"/>
                </a:solidFill>
              </a:rPr>
              <a:t>Example 4</a:t>
            </a:r>
            <a:r>
              <a:rPr lang="en-US" b="1"/>
              <a:t> – Simplifying a product raised to a power.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i="1">
                <a:solidFill>
                  <a:srgbClr val="339933"/>
                </a:solidFill>
              </a:rPr>
              <a:t>	Simplify</a:t>
            </a:r>
            <a:r>
              <a:rPr lang="en-US">
                <a:solidFill>
                  <a:srgbClr val="339933"/>
                </a:solidFill>
              </a:rPr>
              <a:t> </a:t>
            </a:r>
          </a:p>
          <a:p>
            <a:pPr>
              <a:buFontTx/>
              <a:buNone/>
            </a:pPr>
            <a:endParaRPr lang="en-US">
              <a:solidFill>
                <a:srgbClr val="339933"/>
              </a:solidFill>
            </a:endParaRP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solidFill>
                  <a:srgbClr val="339933"/>
                </a:solidFill>
              </a:rPr>
              <a:t>Now try these</a:t>
            </a:r>
            <a:r>
              <a:rPr lang="en-US">
                <a:solidFill>
                  <a:srgbClr val="0000CC"/>
                </a:solidFill>
              </a:rPr>
              <a:t>: 	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1966913"/>
          <a:ext cx="6932613" cy="444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3" imgW="3009600" imgH="1930320" progId="Equation.3">
                  <p:embed/>
                </p:oleObj>
              </mc:Choice>
              <mc:Fallback>
                <p:oleObj name="Equation" r:id="rId3" imgW="3009600" imgH="1930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66913"/>
                        <a:ext cx="6932613" cy="444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7-3 Homework assignment on your unit outline</a:t>
            </a:r>
          </a:p>
          <a:p>
            <a:r>
              <a:rPr lang="en-US" dirty="0" smtClean="0"/>
              <a:t>Study for a quiz on 7-1 to 7-3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6600CC"/>
                </a:solidFill>
              </a:rPr>
              <a:t>7–3 &amp; 7-4 Multiplication </a:t>
            </a:r>
            <a:r>
              <a:rPr lang="en-US" sz="4000" b="1" dirty="0">
                <a:solidFill>
                  <a:srgbClr val="6600CC"/>
                </a:solidFill>
              </a:rPr>
              <a:t>Properties </a:t>
            </a:r>
            <a:br>
              <a:rPr lang="en-US" sz="4000" b="1" dirty="0">
                <a:solidFill>
                  <a:srgbClr val="6600CC"/>
                </a:solidFill>
              </a:rPr>
            </a:br>
            <a:r>
              <a:rPr lang="en-US" sz="4000" b="1" dirty="0">
                <a:solidFill>
                  <a:srgbClr val="6600CC"/>
                </a:solidFill>
              </a:rPr>
              <a:t>of Exponents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133600"/>
            <a:ext cx="9144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600" u="sng"/>
              <a:t>Essential Question:</a:t>
            </a:r>
            <a:r>
              <a:rPr lang="en-US" sz="3600"/>
              <a:t> </a:t>
            </a:r>
            <a:br>
              <a:rPr lang="en-US" sz="3600"/>
            </a:br>
            <a:r>
              <a:rPr lang="en-US" sz="3000"/>
              <a:t/>
            </a:r>
            <a:br>
              <a:rPr lang="en-US" sz="3000"/>
            </a:br>
            <a:r>
              <a:rPr lang="en-US" sz="3000"/>
              <a:t/>
            </a:r>
            <a:br>
              <a:rPr lang="en-US" sz="3000"/>
            </a:br>
            <a:r>
              <a:rPr lang="en-US" sz="3600"/>
              <a:t>How can the rules for multiplying and dividing monomials be determined using other properties?</a:t>
            </a:r>
            <a:r>
              <a:rPr lang="en-US" sz="30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Multiplying Powers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You can write a power as a product of powers with the same base. Think of the power as the product of two factors. 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 b="1"/>
              <a:t>8</a:t>
            </a:r>
            <a:r>
              <a:rPr lang="en-US" sz="2400" b="1" baseline="30000"/>
              <a:t>6</a:t>
            </a:r>
            <a:r>
              <a:rPr lang="en-US" sz="2400" b="1"/>
              <a:t> =  </a:t>
            </a:r>
            <a:r>
              <a:rPr lang="en-US" sz="2400" b="1">
                <a:solidFill>
                  <a:srgbClr val="0000CC"/>
                </a:solidFill>
              </a:rPr>
              <a:t>8  </a:t>
            </a:r>
            <a:r>
              <a:rPr lang="en-US" sz="2400" b="1"/>
              <a:t>x</a:t>
            </a:r>
            <a:r>
              <a:rPr lang="en-US" sz="2400" b="1">
                <a:solidFill>
                  <a:srgbClr val="0000CC"/>
                </a:solidFill>
              </a:rPr>
              <a:t>  8  </a:t>
            </a:r>
            <a:r>
              <a:rPr lang="en-US" sz="2400" b="1"/>
              <a:t>x</a:t>
            </a:r>
            <a:r>
              <a:rPr lang="en-US" sz="2400" b="1">
                <a:solidFill>
                  <a:srgbClr val="0000CC"/>
                </a:solidFill>
              </a:rPr>
              <a:t>  8  </a:t>
            </a:r>
            <a:r>
              <a:rPr lang="en-US" sz="2400" b="1"/>
              <a:t>x</a:t>
            </a:r>
            <a:r>
              <a:rPr lang="en-US" sz="2400" b="1">
                <a:solidFill>
                  <a:srgbClr val="0000CC"/>
                </a:solidFill>
              </a:rPr>
              <a:t>  8</a:t>
            </a:r>
            <a:r>
              <a:rPr lang="en-US" sz="2400" b="1"/>
              <a:t>  x  </a:t>
            </a:r>
            <a:r>
              <a:rPr lang="en-US" sz="2400" b="1">
                <a:solidFill>
                  <a:srgbClr val="CC0000"/>
                </a:solidFill>
              </a:rPr>
              <a:t>8  </a:t>
            </a:r>
            <a:r>
              <a:rPr lang="en-US" sz="2400" b="1"/>
              <a:t>x</a:t>
            </a:r>
            <a:r>
              <a:rPr lang="en-US" sz="2400" b="1">
                <a:solidFill>
                  <a:srgbClr val="CC0000"/>
                </a:solidFill>
              </a:rPr>
              <a:t>  8     </a:t>
            </a:r>
            <a:r>
              <a:rPr lang="en-US" sz="2400" b="1"/>
              <a:t>8</a:t>
            </a:r>
            <a:r>
              <a:rPr lang="en-US" sz="2400" b="1" baseline="30000"/>
              <a:t>6</a:t>
            </a:r>
            <a:r>
              <a:rPr lang="en-US" sz="2400" b="1"/>
              <a:t> =  </a:t>
            </a:r>
            <a:r>
              <a:rPr lang="en-US" sz="2400" b="1">
                <a:solidFill>
                  <a:srgbClr val="0000CC"/>
                </a:solidFill>
              </a:rPr>
              <a:t>8  </a:t>
            </a:r>
            <a:r>
              <a:rPr lang="en-US" sz="2400" b="1"/>
              <a:t>x</a:t>
            </a:r>
            <a:r>
              <a:rPr lang="en-US" sz="2400" b="1">
                <a:solidFill>
                  <a:srgbClr val="0000CC"/>
                </a:solidFill>
              </a:rPr>
              <a:t>  8  </a:t>
            </a:r>
            <a:r>
              <a:rPr lang="en-US" sz="2400" b="1"/>
              <a:t>x</a:t>
            </a:r>
            <a:r>
              <a:rPr lang="en-US" sz="2400" b="1">
                <a:solidFill>
                  <a:srgbClr val="0000CC"/>
                </a:solidFill>
              </a:rPr>
              <a:t>  8  </a:t>
            </a:r>
            <a:r>
              <a:rPr lang="en-US" sz="2400" b="1"/>
              <a:t>x</a:t>
            </a:r>
            <a:r>
              <a:rPr lang="en-US" sz="2400" b="1">
                <a:solidFill>
                  <a:srgbClr val="0000CC"/>
                </a:solidFill>
              </a:rPr>
              <a:t>  </a:t>
            </a:r>
            <a:r>
              <a:rPr lang="en-US" sz="2400" b="1">
                <a:solidFill>
                  <a:srgbClr val="CC0000"/>
                </a:solidFill>
              </a:rPr>
              <a:t>8</a:t>
            </a:r>
            <a:r>
              <a:rPr lang="en-US" sz="2400" b="1"/>
              <a:t>  x  </a:t>
            </a:r>
            <a:r>
              <a:rPr lang="en-US" sz="2400" b="1">
                <a:solidFill>
                  <a:srgbClr val="CC0000"/>
                </a:solidFill>
              </a:rPr>
              <a:t>8  </a:t>
            </a:r>
            <a:r>
              <a:rPr lang="en-US" sz="2400" b="1"/>
              <a:t>x</a:t>
            </a:r>
            <a:r>
              <a:rPr lang="en-US" sz="2400" b="1">
                <a:solidFill>
                  <a:srgbClr val="CC0000"/>
                </a:solidFill>
              </a:rPr>
              <a:t>  8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</a:rPr>
              <a:t>	         </a:t>
            </a:r>
            <a:r>
              <a:rPr lang="en-US" sz="2400" b="1">
                <a:solidFill>
                  <a:srgbClr val="0000CC"/>
                </a:solidFill>
              </a:rPr>
              <a:t>8</a:t>
            </a:r>
            <a:r>
              <a:rPr lang="en-US" sz="2400" b="1" baseline="30000">
                <a:solidFill>
                  <a:srgbClr val="0000CC"/>
                </a:solidFill>
              </a:rPr>
              <a:t>4</a:t>
            </a:r>
            <a:r>
              <a:rPr lang="en-US" sz="2400" b="1">
                <a:solidFill>
                  <a:srgbClr val="CC0000"/>
                </a:solidFill>
              </a:rPr>
              <a:t>             </a:t>
            </a:r>
            <a:r>
              <a:rPr lang="en-US" sz="2400" b="1"/>
              <a:t>x</a:t>
            </a:r>
            <a:r>
              <a:rPr lang="en-US" sz="2400" b="1">
                <a:solidFill>
                  <a:srgbClr val="CC0000"/>
                </a:solidFill>
              </a:rPr>
              <a:t>      8</a:t>
            </a:r>
            <a:r>
              <a:rPr lang="en-US" sz="2400" b="1" baseline="30000">
                <a:solidFill>
                  <a:srgbClr val="CC0000"/>
                </a:solidFill>
              </a:rPr>
              <a:t>2 		</a:t>
            </a:r>
            <a:r>
              <a:rPr lang="en-US" sz="2400" b="1">
                <a:solidFill>
                  <a:srgbClr val="CC0000"/>
                </a:solidFill>
              </a:rPr>
              <a:t>     </a:t>
            </a:r>
            <a:r>
              <a:rPr lang="en-US" sz="2400" b="1">
                <a:solidFill>
                  <a:srgbClr val="0000CC"/>
                </a:solidFill>
              </a:rPr>
              <a:t> 8</a:t>
            </a:r>
            <a:r>
              <a:rPr lang="en-US" sz="2400" b="1" baseline="30000">
                <a:solidFill>
                  <a:srgbClr val="0000CC"/>
                </a:solidFill>
              </a:rPr>
              <a:t>3</a:t>
            </a:r>
            <a:r>
              <a:rPr lang="en-US" sz="2400" b="1">
                <a:solidFill>
                  <a:srgbClr val="CC0000"/>
                </a:solidFill>
              </a:rPr>
              <a:t>         </a:t>
            </a:r>
            <a:r>
              <a:rPr lang="en-US" sz="2400" b="1"/>
              <a:t>x</a:t>
            </a:r>
            <a:r>
              <a:rPr lang="en-US" sz="2400" b="1">
                <a:solidFill>
                  <a:srgbClr val="CC0000"/>
                </a:solidFill>
              </a:rPr>
              <a:t>  	8</a:t>
            </a:r>
            <a:r>
              <a:rPr lang="en-US" sz="2400" b="1" baseline="30000">
                <a:solidFill>
                  <a:srgbClr val="CC0000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endParaRPr lang="en-US" sz="2400" b="1" baseline="30000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n-US" sz="2700" b="1"/>
          </a:p>
          <a:p>
            <a:pPr>
              <a:spcBef>
                <a:spcPct val="50000"/>
              </a:spcBef>
            </a:pPr>
            <a:r>
              <a:rPr lang="en-US" sz="2700" b="1"/>
              <a:t>Notice the pattern in the exponents!! </a:t>
            </a:r>
          </a:p>
          <a:p>
            <a:pPr>
              <a:spcBef>
                <a:spcPct val="50000"/>
              </a:spcBef>
            </a:pPr>
            <a:r>
              <a:rPr lang="en-US" sz="2600" b="1"/>
              <a:t>The sums 4 + 2 and 3 + 3 both equal 6, the exponent of 8.</a:t>
            </a:r>
            <a:r>
              <a:rPr lang="en-US" sz="24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914400" y="3048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V="1">
            <a:off x="1905000" y="3048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657600" y="2971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39624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5562600" y="30480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6172200" y="3048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76200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8305800" y="2971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u="sng">
                <a:solidFill>
                  <a:srgbClr val="FF6600"/>
                </a:solidFill>
              </a:rPr>
              <a:t>Property:</a:t>
            </a:r>
            <a:r>
              <a:rPr lang="en-US" sz="4000"/>
              <a:t> </a:t>
            </a:r>
            <a:r>
              <a:rPr lang="en-US" sz="4000" b="1"/>
              <a:t>Multiplying Powers with the Same Base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5344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For every nonzero number </a:t>
            </a:r>
            <a:r>
              <a:rPr lang="en-US" sz="2800" i="1"/>
              <a:t>a</a:t>
            </a:r>
            <a:r>
              <a:rPr lang="en-US" sz="2800"/>
              <a:t> and integers </a:t>
            </a:r>
            <a:r>
              <a:rPr lang="en-US" sz="2800" i="1"/>
              <a:t>m</a:t>
            </a:r>
            <a:r>
              <a:rPr lang="en-US" sz="2800"/>
              <a:t> and </a:t>
            </a:r>
            <a:r>
              <a:rPr lang="en-US" sz="2800" i="1"/>
              <a:t>n</a:t>
            </a:r>
            <a:r>
              <a:rPr lang="en-US" sz="2800"/>
              <a:t>, </a:t>
            </a:r>
            <a:r>
              <a:rPr lang="en-US" sz="2800" i="1"/>
              <a:t>a</a:t>
            </a:r>
            <a:r>
              <a:rPr lang="en-US" sz="2800" i="1" baseline="30000"/>
              <a:t>m</a:t>
            </a:r>
            <a:r>
              <a:rPr lang="en-US" sz="2800" i="1"/>
              <a:t> </a:t>
            </a:r>
            <a:r>
              <a:rPr lang="en-US" sz="2800"/>
              <a:t>x</a:t>
            </a:r>
            <a:r>
              <a:rPr lang="en-US" sz="2800" i="1"/>
              <a:t> a</a:t>
            </a:r>
            <a:r>
              <a:rPr lang="en-US" sz="2800" i="1" baseline="30000"/>
              <a:t>n</a:t>
            </a:r>
            <a:r>
              <a:rPr lang="en-US" sz="2800" i="1"/>
              <a:t> = a</a:t>
            </a:r>
            <a:r>
              <a:rPr lang="en-US" sz="2800" i="1" baseline="30000"/>
              <a:t>m+n</a:t>
            </a:r>
            <a:r>
              <a:rPr lang="en-US" sz="2800" i="1"/>
              <a:t> </a:t>
            </a:r>
          </a:p>
          <a:p>
            <a:pPr>
              <a:buFontTx/>
              <a:buNone/>
            </a:pPr>
            <a:endParaRPr lang="en-US" sz="2000" i="1"/>
          </a:p>
          <a:p>
            <a:pPr>
              <a:buFontTx/>
              <a:buNone/>
            </a:pPr>
            <a:r>
              <a:rPr lang="en-US" sz="2800" i="1"/>
              <a:t>Examples: </a:t>
            </a: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5575" y="3560763"/>
          <a:ext cx="86788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2539800" imgH="228600" progId="Equation.3">
                  <p:embed/>
                </p:oleObj>
              </mc:Choice>
              <mc:Fallback>
                <p:oleObj name="Equation" r:id="rId3" imgW="25398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3560763"/>
                        <a:ext cx="8678863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265238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rgbClr val="003366"/>
                </a:solidFill>
              </a:rPr>
              <a:t>Multiplying Powers in an </a:t>
            </a:r>
            <a:br>
              <a:rPr lang="en-US" sz="4000" b="1" u="sng">
                <a:solidFill>
                  <a:srgbClr val="003366"/>
                </a:solidFill>
              </a:rPr>
            </a:br>
            <a:r>
              <a:rPr lang="en-US" sz="4000" b="1" u="sng">
                <a:solidFill>
                  <a:srgbClr val="003366"/>
                </a:solidFill>
              </a:rPr>
              <a:t>Algebraic Expression</a:t>
            </a:r>
            <a:r>
              <a:rPr lang="en-US" sz="4000" b="1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21336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003366"/>
                </a:solidFill>
              </a:rPr>
              <a:t>Simplify 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3366"/>
                </a:solidFill>
              </a:rPr>
              <a:t>each 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003366"/>
                </a:solidFill>
              </a:rPr>
              <a:t>expression.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70188" y="1427163"/>
          <a:ext cx="4822825" cy="543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714320" imgH="1930320" progId="Equation.3">
                  <p:embed/>
                </p:oleObj>
              </mc:Choice>
              <mc:Fallback>
                <p:oleObj name="Equation" r:id="rId3" imgW="1714320" imgH="1930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427163"/>
                        <a:ext cx="4822825" cy="543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>
                <a:solidFill>
                  <a:srgbClr val="990033"/>
                </a:solidFill>
                <a:latin typeface="Arial Black" pitchFamily="34" charset="0"/>
              </a:rPr>
              <a:t>More Practice</a:t>
            </a:r>
            <a:r>
              <a:rPr lang="en-US"/>
              <a:t> 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0" y="990600"/>
          <a:ext cx="5103813" cy="294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587240" imgH="914400" progId="Equation.3">
                  <p:embed/>
                </p:oleObj>
              </mc:Choice>
              <mc:Fallback>
                <p:oleObj name="Equation" r:id="rId3" imgW="158724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90600"/>
                        <a:ext cx="5103813" cy="294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588" y="4267200"/>
          <a:ext cx="357822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977760" imgH="228600" progId="Equation.3">
                  <p:embed/>
                </p:oleObj>
              </mc:Choice>
              <mc:Fallback>
                <p:oleObj name="Equation" r:id="rId5" imgW="9777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4267200"/>
                        <a:ext cx="3578225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Day!!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homework out to be checked</a:t>
            </a:r>
          </a:p>
          <a:p>
            <a:r>
              <a:rPr lang="en-US" dirty="0" smtClean="0"/>
              <a:t>Put questions on the board</a:t>
            </a:r>
          </a:p>
          <a:p>
            <a:r>
              <a:rPr lang="en-US" dirty="0" smtClean="0"/>
              <a:t>Complete the day 4 warm-up</a:t>
            </a:r>
          </a:p>
          <a:p>
            <a:r>
              <a:rPr lang="en-US" dirty="0" smtClean="0"/>
              <a:t>Get your thinking caps on!!</a:t>
            </a:r>
            <a:endParaRPr lang="en-US" dirty="0"/>
          </a:p>
        </p:txBody>
      </p:sp>
      <p:pic>
        <p:nvPicPr>
          <p:cNvPr id="32770" name="Picture 2" descr="C:\Documents and Settings\mmouzzon\Local Settings\Temporary Internet Files\Content.IE5\M3ADQ7S7\MC9001007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85276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on your thinking caps!!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Simplify each expression.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2x(3y) = </a:t>
            </a:r>
          </a:p>
          <a:p>
            <a:pPr marL="514350" indent="-514350">
              <a:buAutoNum type="arabicParenR"/>
            </a:pPr>
            <a:endParaRPr lang="en-US" sz="1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3x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(2y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 = </a:t>
            </a:r>
          </a:p>
          <a:p>
            <a:pPr marL="514350" indent="-514350">
              <a:buAutoNum type="arabicParenR"/>
            </a:pPr>
            <a:endParaRPr lang="en-US" sz="1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4x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(2y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)(2z) =</a:t>
            </a:r>
          </a:p>
          <a:p>
            <a:pPr marL="514350" indent="-514350">
              <a:buAutoNum type="arabicParenR"/>
            </a:pPr>
            <a:endParaRPr lang="en-US" sz="1200" dirty="0" smtClean="0"/>
          </a:p>
          <a:p>
            <a:pPr marL="514350" indent="-514350">
              <a:buAutoNum type="arabicParenR"/>
            </a:pPr>
            <a:r>
              <a:rPr lang="en-US" sz="3200" dirty="0" smtClean="0"/>
              <a:t>-2y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(3y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z)(4z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=</a:t>
            </a:r>
            <a:endParaRPr lang="en-US" sz="3200" dirty="0"/>
          </a:p>
        </p:txBody>
      </p:sp>
      <p:pic>
        <p:nvPicPr>
          <p:cNvPr id="4" name="Picture 2" descr="C:\Documents and Settings\mmouzzon\Local Settings\Temporary Internet Files\Content.IE5\M3ADQ7S7\MC9001007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0"/>
            <a:ext cx="285276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163"/>
            <a:ext cx="8686800" cy="1265237"/>
          </a:xfrm>
        </p:spPr>
        <p:txBody>
          <a:bodyPr>
            <a:normAutofit fontScale="90000"/>
          </a:bodyPr>
          <a:lstStyle/>
          <a:p>
            <a:r>
              <a:rPr lang="en-US" sz="4000" b="1" u="sng">
                <a:solidFill>
                  <a:srgbClr val="333300"/>
                </a:solidFill>
              </a:rPr>
              <a:t>Multiplying Numbers in</a:t>
            </a:r>
            <a:br>
              <a:rPr lang="en-US" sz="4000" b="1" u="sng">
                <a:solidFill>
                  <a:srgbClr val="333300"/>
                </a:solidFill>
              </a:rPr>
            </a:br>
            <a:r>
              <a:rPr lang="en-US" sz="4000" b="1" u="sng">
                <a:solidFill>
                  <a:srgbClr val="333300"/>
                </a:solidFill>
              </a:rPr>
              <a:t>Scientific Notation</a:t>
            </a:r>
            <a:r>
              <a:rPr lang="en-US" sz="4000" b="1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305800" cy="685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600">
                <a:solidFill>
                  <a:srgbClr val="333300"/>
                </a:solidFill>
              </a:rPr>
              <a:t>Simplify (7  x  10</a:t>
            </a:r>
            <a:r>
              <a:rPr lang="en-US" sz="2600" baseline="30000">
                <a:solidFill>
                  <a:srgbClr val="333300"/>
                </a:solidFill>
              </a:rPr>
              <a:t>2</a:t>
            </a:r>
            <a:r>
              <a:rPr lang="en-US" sz="2600">
                <a:solidFill>
                  <a:srgbClr val="333300"/>
                </a:solidFill>
              </a:rPr>
              <a:t>)(4  x  10</a:t>
            </a:r>
            <a:r>
              <a:rPr lang="en-US" sz="2600" baseline="30000">
                <a:solidFill>
                  <a:srgbClr val="333300"/>
                </a:solidFill>
              </a:rPr>
              <a:t>5</a:t>
            </a:r>
            <a:r>
              <a:rPr lang="en-US" sz="2600">
                <a:solidFill>
                  <a:srgbClr val="333300"/>
                </a:solidFill>
              </a:rPr>
              <a:t>). Write the answer in scientific notation. </a:t>
            </a:r>
          </a:p>
        </p:txBody>
      </p:sp>
      <p:graphicFrame>
        <p:nvGraphicFramePr>
          <p:cNvPr id="1229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2362200"/>
          <a:ext cx="7239000" cy="40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2184120" imgH="1218960" progId="Equation.3">
                  <p:embed/>
                </p:oleObj>
              </mc:Choice>
              <mc:Fallback>
                <p:oleObj name="Equation" r:id="rId3" imgW="2184120" imgH="1218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7239000" cy="404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876800" y="6491288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Now try this one: (2.5 x 10</a:t>
            </a:r>
            <a:r>
              <a:rPr lang="en-US" sz="2000" baseline="30000"/>
              <a:t>8</a:t>
            </a:r>
            <a:r>
              <a:rPr lang="en-US" sz="2000"/>
              <a:t>)(6 x 10</a:t>
            </a:r>
            <a:r>
              <a:rPr lang="en-US" sz="2000" baseline="30000"/>
              <a:t>3</a:t>
            </a:r>
            <a:r>
              <a:rPr lang="en-US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1962</TotalTime>
  <Words>453</Words>
  <Application>Microsoft Office PowerPoint</Application>
  <PresentationFormat>On-screen Show (4:3)</PresentationFormat>
  <Paragraphs>107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Bookman Old Style</vt:lpstr>
      <vt:lpstr>Gill Sans MT</vt:lpstr>
      <vt:lpstr>Wingdings</vt:lpstr>
      <vt:lpstr>Wingdings 3</vt:lpstr>
      <vt:lpstr>Origin</vt:lpstr>
      <vt:lpstr>Equation</vt:lpstr>
      <vt:lpstr>Good Day</vt:lpstr>
      <vt:lpstr>7–3 &amp; 7-4 Multiplication Properties  of Exponents </vt:lpstr>
      <vt:lpstr>PowerPoint Presentation</vt:lpstr>
      <vt:lpstr>Property: Multiplying Powers with the Same Base</vt:lpstr>
      <vt:lpstr>Multiplying Powers in an  Algebraic Expression </vt:lpstr>
      <vt:lpstr>More Practice </vt:lpstr>
      <vt:lpstr>Good Day!!</vt:lpstr>
      <vt:lpstr>Put on your thinking caps!!</vt:lpstr>
      <vt:lpstr>Multiplying Numbers in Scientific Notation </vt:lpstr>
      <vt:lpstr>Good Morning</vt:lpstr>
      <vt:lpstr>Investigation!!!</vt:lpstr>
      <vt:lpstr>Property: Raising a Power to a Power</vt:lpstr>
      <vt:lpstr>PowerPoint Presentation</vt:lpstr>
      <vt:lpstr>Raising a Product to a Power</vt:lpstr>
      <vt:lpstr>PowerPoint Presentation</vt:lpstr>
      <vt:lpstr>PowerPoint Presentation</vt:lpstr>
      <vt:lpstr>Tonight’s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Properties  of Exponents</dc:title>
  <dc:creator>Michelle</dc:creator>
  <cp:lastModifiedBy>James Walters</cp:lastModifiedBy>
  <cp:revision>21</cp:revision>
  <dcterms:created xsi:type="dcterms:W3CDTF">2008-11-18T17:23:11Z</dcterms:created>
  <dcterms:modified xsi:type="dcterms:W3CDTF">2015-09-22T22:44:38Z</dcterms:modified>
</cp:coreProperties>
</file>