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4" d="100"/>
          <a:sy n="54" d="100"/>
        </p:scale>
        <p:origin x="990" y="6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54990B-D513-40FB-8FB5-BC981B58C84D}" type="datetimeFigureOut">
              <a:rPr lang="en-US" smtClean="0"/>
              <a:t>5/11/2016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CC2D32-8F04-423C-8BB5-208C43091BFC}" type="slidenum">
              <a:rPr lang="en-US" smtClean="0"/>
              <a:t>‹#›</a:t>
            </a:fld>
            <a:endParaRPr lang="en-US"/>
          </a:p>
        </p:txBody>
      </p:sp>
    </p:spTree>
    <p:extLst>
      <p:ext uri="{BB962C8B-B14F-4D97-AF65-F5344CB8AC3E}">
        <p14:creationId xmlns:p14="http://schemas.microsoft.com/office/powerpoint/2010/main" val="52880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p:spPr>
      </p:sp>
      <p:sp>
        <p:nvSpPr>
          <p:cNvPr id="3481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072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A480F8D-AC8B-4123-9CB4-0606F8F618D2}" type="slidenum">
              <a:rPr lang="en-US" smtClean="0"/>
              <a:pPr fontAlgn="base">
                <a:spcBef>
                  <a:spcPct val="0"/>
                </a:spcBef>
                <a:spcAft>
                  <a:spcPct val="0"/>
                </a:spcAft>
                <a:defRPr/>
              </a:pPr>
              <a:t>10</a:t>
            </a:fld>
            <a:endParaRPr lang="en-US" smtClean="0"/>
          </a:p>
        </p:txBody>
      </p:sp>
    </p:spTree>
    <p:extLst>
      <p:ext uri="{BB962C8B-B14F-4D97-AF65-F5344CB8AC3E}">
        <p14:creationId xmlns:p14="http://schemas.microsoft.com/office/powerpoint/2010/main" val="29219985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277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B72AABD-41D1-4CAB-92A3-111F9AB17E99}" type="slidenum">
              <a:rPr lang="en-US" smtClean="0"/>
              <a:pPr fontAlgn="base">
                <a:spcBef>
                  <a:spcPct val="0"/>
                </a:spcBef>
                <a:spcAft>
                  <a:spcPct val="0"/>
                </a:spcAft>
                <a:defRPr/>
              </a:pPr>
              <a:t>11</a:t>
            </a:fld>
            <a:endParaRPr lang="en-US" smtClean="0"/>
          </a:p>
        </p:txBody>
      </p:sp>
    </p:spTree>
    <p:extLst>
      <p:ext uri="{BB962C8B-B14F-4D97-AF65-F5344CB8AC3E}">
        <p14:creationId xmlns:p14="http://schemas.microsoft.com/office/powerpoint/2010/main" val="7668543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mtClean="0"/>
              <a:t>P(all three being selected) = 1/</a:t>
            </a:r>
            <a:r>
              <a:rPr lang="en-US" baseline="-25000" smtClean="0"/>
              <a:t>25</a:t>
            </a:r>
            <a:r>
              <a:rPr lang="en-US" smtClean="0"/>
              <a:t>P</a:t>
            </a:r>
            <a:r>
              <a:rPr lang="en-US" baseline="-25000" smtClean="0"/>
              <a:t>3</a:t>
            </a:r>
            <a:r>
              <a:rPr lang="en-US" smtClean="0"/>
              <a:t> = 1/13,800</a:t>
            </a:r>
          </a:p>
        </p:txBody>
      </p:sp>
      <p:sp>
        <p:nvSpPr>
          <p:cNvPr id="4" name="Slide Number Placeholder 3"/>
          <p:cNvSpPr>
            <a:spLocks noGrp="1"/>
          </p:cNvSpPr>
          <p:nvPr>
            <p:ph type="sldNum" sz="quarter" idx="5"/>
          </p:nvPr>
        </p:nvSpPr>
        <p:spPr/>
        <p:txBody>
          <a:bodyPr/>
          <a:lstStyle/>
          <a:p>
            <a:pPr>
              <a:defRPr/>
            </a:pPr>
            <a:fld id="{CE9BC3C0-4600-42CF-8052-ACF02F2D3BBB}" type="slidenum">
              <a:rPr lang="en-US" smtClean="0"/>
              <a:pPr>
                <a:defRPr/>
              </a:pPr>
              <a:t>19</a:t>
            </a:fld>
            <a:endParaRPr lang="en-US"/>
          </a:p>
        </p:txBody>
      </p:sp>
    </p:spTree>
    <p:extLst>
      <p:ext uri="{BB962C8B-B14F-4D97-AF65-F5344CB8AC3E}">
        <p14:creationId xmlns:p14="http://schemas.microsoft.com/office/powerpoint/2010/main" val="32738119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EA66DB3C-D672-4176-BBD3-2506C52E0F2C}" type="datetimeFigureOut">
              <a:rPr lang="en-US" smtClean="0"/>
              <a:t>5/11/2016</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A009C2E8-A81E-4141-96D5-B10925AA9B3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66DB3C-D672-4176-BBD3-2506C52E0F2C}"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9C2E8-A81E-4141-96D5-B10925AA9B3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66DB3C-D672-4176-BBD3-2506C52E0F2C}"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9C2E8-A81E-4141-96D5-B10925AA9B3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A66DB3C-D672-4176-BBD3-2506C52E0F2C}"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9C2E8-A81E-4141-96D5-B10925AA9B3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A66DB3C-D672-4176-BBD3-2506C52E0F2C}" type="datetimeFigureOut">
              <a:rPr lang="en-US" smtClean="0"/>
              <a:t>5/11/2016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009C2E8-A81E-4141-96D5-B10925AA9B3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A66DB3C-D672-4176-BBD3-2506C52E0F2C}" type="datetimeFigureOut">
              <a:rPr lang="en-US" smtClean="0"/>
              <a:t>5/11/2016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09C2E8-A81E-4141-96D5-B10925AA9B3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EA66DB3C-D672-4176-BBD3-2506C52E0F2C}" type="datetimeFigureOut">
              <a:rPr lang="en-US" smtClean="0"/>
              <a:t>5/11/2016</a:t>
            </a:fld>
            <a:endParaRPr lang="en-US"/>
          </a:p>
        </p:txBody>
      </p:sp>
      <p:sp>
        <p:nvSpPr>
          <p:cNvPr id="27" name="Slide Number Placeholder 26"/>
          <p:cNvSpPr>
            <a:spLocks noGrp="1"/>
          </p:cNvSpPr>
          <p:nvPr>
            <p:ph type="sldNum" sz="quarter" idx="11"/>
          </p:nvPr>
        </p:nvSpPr>
        <p:spPr/>
        <p:txBody>
          <a:bodyPr rtlCol="0"/>
          <a:lstStyle/>
          <a:p>
            <a:fld id="{A009C2E8-A81E-4141-96D5-B10925AA9B35}" type="slidenum">
              <a:rPr lang="en-US" smtClean="0"/>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EA66DB3C-D672-4176-BBD3-2506C52E0F2C}" type="datetimeFigureOut">
              <a:rPr lang="en-US" smtClean="0"/>
              <a:t>5/11/2016</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A009C2E8-A81E-4141-96D5-B10925AA9B3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66DB3C-D672-4176-BBD3-2506C52E0F2C}" type="datetimeFigureOut">
              <a:rPr lang="en-US" smtClean="0"/>
              <a:t>5/11/2016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009C2E8-A81E-4141-96D5-B10925AA9B3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A66DB3C-D672-4176-BBD3-2506C52E0F2C}" type="datetimeFigureOut">
              <a:rPr lang="en-US" smtClean="0"/>
              <a:t>5/11/2016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09C2E8-A81E-4141-96D5-B10925AA9B3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A66DB3C-D672-4176-BBD3-2506C52E0F2C}" type="datetimeFigureOut">
              <a:rPr lang="en-US" smtClean="0"/>
              <a:t>5/11/2016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009C2E8-A81E-4141-96D5-B10925AA9B3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EA66DB3C-D672-4176-BBD3-2506C52E0F2C}" type="datetimeFigureOut">
              <a:rPr lang="en-US" smtClean="0"/>
              <a:t>5/11/2016</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A009C2E8-A81E-4141-96D5-B10925AA9B3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5.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4.wmf"/><Relationship Id="rId4"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6.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6.bin"/><Relationship Id="rId5" Type="http://schemas.openxmlformats.org/officeDocument/2006/relationships/image" Target="../media/image4.wmf"/><Relationship Id="rId4" Type="http://schemas.openxmlformats.org/officeDocument/2006/relationships/oleObject" Target="../embeddings/oleObject5.bin"/></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2.wmf"/><Relationship Id="rId5" Type="http://schemas.openxmlformats.org/officeDocument/2006/relationships/oleObject" Target="../embeddings/oleObject8.bin"/><Relationship Id="rId4" Type="http://schemas.openxmlformats.org/officeDocument/2006/relationships/image" Target="../media/image11.w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13.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Counting Principle</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Box 1"/>
          <p:cNvSpPr txBox="1">
            <a:spLocks noChangeArrowheads="1"/>
          </p:cNvSpPr>
          <p:nvPr/>
        </p:nvSpPr>
        <p:spPr bwMode="auto">
          <a:xfrm>
            <a:off x="1295400" y="609600"/>
            <a:ext cx="6477000" cy="768350"/>
          </a:xfrm>
          <a:prstGeom prst="rect">
            <a:avLst/>
          </a:prstGeom>
          <a:noFill/>
          <a:ln w="9525">
            <a:noFill/>
            <a:miter lim="800000"/>
            <a:headEnd/>
            <a:tailEnd/>
          </a:ln>
        </p:spPr>
        <p:txBody>
          <a:bodyPr>
            <a:spAutoFit/>
          </a:bodyPr>
          <a:lstStyle/>
          <a:p>
            <a:r>
              <a:rPr lang="en-US" sz="4400" dirty="0" smtClean="0">
                <a:solidFill>
                  <a:schemeClr val="tx2"/>
                </a:solidFill>
                <a:latin typeface="+mj-lt"/>
              </a:rPr>
              <a:t>Example</a:t>
            </a:r>
            <a:endParaRPr lang="en-US" sz="4400" dirty="0">
              <a:solidFill>
                <a:schemeClr val="tx2"/>
              </a:solidFill>
              <a:latin typeface="+mj-lt"/>
            </a:endParaRPr>
          </a:p>
        </p:txBody>
      </p:sp>
      <p:sp>
        <p:nvSpPr>
          <p:cNvPr id="3077" name="TextBox 5"/>
          <p:cNvSpPr txBox="1">
            <a:spLocks noChangeArrowheads="1"/>
          </p:cNvSpPr>
          <p:nvPr/>
        </p:nvSpPr>
        <p:spPr bwMode="auto">
          <a:xfrm>
            <a:off x="1219200" y="1447800"/>
            <a:ext cx="6899275" cy="2246313"/>
          </a:xfrm>
          <a:prstGeom prst="rect">
            <a:avLst/>
          </a:prstGeom>
          <a:noFill/>
          <a:ln w="9525">
            <a:noFill/>
            <a:miter lim="800000"/>
            <a:headEnd/>
            <a:tailEnd/>
          </a:ln>
        </p:spPr>
        <p:txBody>
          <a:bodyPr>
            <a:spAutoFit/>
          </a:bodyPr>
          <a:lstStyle/>
          <a:p>
            <a:r>
              <a:rPr lang="en-US" sz="2800" dirty="0">
                <a:latin typeface="+mj-lt"/>
              </a:rPr>
              <a:t>A combination lock will open when the right choice of three numbers (from 1 to 30, inclusive) is selected. How many different lock combinations are possible assuming no number is repeated?</a:t>
            </a:r>
          </a:p>
        </p:txBody>
      </p:sp>
      <p:graphicFrame>
        <p:nvGraphicFramePr>
          <p:cNvPr id="3074" name="Object 6"/>
          <p:cNvGraphicFramePr>
            <a:graphicFrameLocks noChangeAspect="1"/>
          </p:cNvGraphicFramePr>
          <p:nvPr/>
        </p:nvGraphicFramePr>
        <p:xfrm>
          <a:off x="4521200" y="3340100"/>
          <a:ext cx="101600" cy="177800"/>
        </p:xfrm>
        <a:graphic>
          <a:graphicData uri="http://schemas.openxmlformats.org/presentationml/2006/ole">
            <mc:AlternateContent xmlns:mc="http://schemas.openxmlformats.org/markup-compatibility/2006">
              <mc:Choice xmlns:v="urn:schemas-microsoft-com:vml" Requires="v">
                <p:oleObj spid="_x0000_s2058" name="Equation" r:id="rId4" imgW="101520" imgH="177480" progId="Equation.3">
                  <p:embed/>
                </p:oleObj>
              </mc:Choice>
              <mc:Fallback>
                <p:oleObj name="Equation" r:id="rId4" imgW="101520" imgH="1774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21200" y="3340100"/>
                        <a:ext cx="101600" cy="17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987100395"/>
              </p:ext>
            </p:extLst>
          </p:nvPr>
        </p:nvGraphicFramePr>
        <p:xfrm>
          <a:off x="76200" y="4953000"/>
          <a:ext cx="7915275" cy="1212850"/>
        </p:xfrm>
        <a:graphic>
          <a:graphicData uri="http://schemas.openxmlformats.org/presentationml/2006/ole">
            <mc:AlternateContent xmlns:mc="http://schemas.openxmlformats.org/markup-compatibility/2006">
              <mc:Choice xmlns:v="urn:schemas-microsoft-com:vml" Requires="v">
                <p:oleObj spid="_x0000_s2059" name="Equation" r:id="rId6" imgW="2730240" imgH="419040" progId="Equation.3">
                  <p:embed/>
                </p:oleObj>
              </mc:Choice>
              <mc:Fallback>
                <p:oleObj name="Equation" r:id="rId6" imgW="2730240" imgH="41904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6200" y="4953000"/>
                        <a:ext cx="7915275" cy="12128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 name="TextBox 1"/>
          <p:cNvSpPr txBox="1"/>
          <p:nvPr/>
        </p:nvSpPr>
        <p:spPr>
          <a:xfrm>
            <a:off x="6781800" y="5638800"/>
            <a:ext cx="2438400" cy="461665"/>
          </a:xfrm>
          <a:prstGeom prst="rect">
            <a:avLst/>
          </a:prstGeom>
          <a:noFill/>
        </p:spPr>
        <p:txBody>
          <a:bodyPr wrap="square" rtlCol="0">
            <a:spAutoFit/>
          </a:bodyPr>
          <a:lstStyle/>
          <a:p>
            <a:r>
              <a:rPr lang="en-US" sz="2400" b="1" dirty="0" smtClean="0"/>
              <a:t>combinations</a:t>
            </a:r>
            <a:endParaRPr lang="en-US" sz="2400" b="1" dirty="0"/>
          </a:p>
        </p:txBody>
      </p:sp>
    </p:spTree>
    <p:extLst>
      <p:ext uri="{BB962C8B-B14F-4D97-AF65-F5344CB8AC3E}">
        <p14:creationId xmlns:p14="http://schemas.microsoft.com/office/powerpoint/2010/main" val="3384013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TextBox 5"/>
          <p:cNvSpPr txBox="1">
            <a:spLocks noChangeArrowheads="1"/>
          </p:cNvSpPr>
          <p:nvPr/>
        </p:nvSpPr>
        <p:spPr bwMode="auto">
          <a:xfrm>
            <a:off x="609600" y="1371600"/>
            <a:ext cx="7848600" cy="1815882"/>
          </a:xfrm>
          <a:prstGeom prst="rect">
            <a:avLst/>
          </a:prstGeom>
          <a:noFill/>
          <a:ln w="9525">
            <a:noFill/>
            <a:miter lim="800000"/>
            <a:headEnd/>
            <a:tailEnd/>
          </a:ln>
        </p:spPr>
        <p:txBody>
          <a:bodyPr wrap="square">
            <a:spAutoFit/>
          </a:bodyPr>
          <a:lstStyle/>
          <a:p>
            <a:r>
              <a:rPr lang="en-US" sz="2800" dirty="0">
                <a:latin typeface="Comic Sans MS" pitchFamily="66" charset="0"/>
              </a:rPr>
              <a:t>From a club of 24 members, a President, Vice President, Secretary, Treasurer and Historian are to be elected.  In how many ways can the offices be filled?</a:t>
            </a:r>
          </a:p>
        </p:txBody>
      </p:sp>
      <p:graphicFrame>
        <p:nvGraphicFramePr>
          <p:cNvPr id="5122" name="Object 6"/>
          <p:cNvGraphicFramePr>
            <a:graphicFrameLocks noChangeAspect="1"/>
          </p:cNvGraphicFramePr>
          <p:nvPr/>
        </p:nvGraphicFramePr>
        <p:xfrm>
          <a:off x="4521200" y="3340100"/>
          <a:ext cx="101600" cy="177800"/>
        </p:xfrm>
        <a:graphic>
          <a:graphicData uri="http://schemas.openxmlformats.org/presentationml/2006/ole">
            <mc:AlternateContent xmlns:mc="http://schemas.openxmlformats.org/markup-compatibility/2006">
              <mc:Choice xmlns:v="urn:schemas-microsoft-com:vml" Requires="v">
                <p:oleObj spid="_x0000_s3082" name="Equation" r:id="rId4" imgW="101520" imgH="177480" progId="Equation.3">
                  <p:embed/>
                </p:oleObj>
              </mc:Choice>
              <mc:Fallback>
                <p:oleObj name="Equation" r:id="rId4" imgW="101520" imgH="1774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21200" y="3340100"/>
                        <a:ext cx="101600" cy="177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 name="Object 2"/>
          <p:cNvGraphicFramePr>
            <a:graphicFrameLocks noChangeAspect="1"/>
          </p:cNvGraphicFramePr>
          <p:nvPr/>
        </p:nvGraphicFramePr>
        <p:xfrm>
          <a:off x="1600200" y="4684713"/>
          <a:ext cx="5816600" cy="1911350"/>
        </p:xfrm>
        <a:graphic>
          <a:graphicData uri="http://schemas.openxmlformats.org/presentationml/2006/ole">
            <mc:AlternateContent xmlns:mc="http://schemas.openxmlformats.org/markup-compatibility/2006">
              <mc:Choice xmlns:v="urn:schemas-microsoft-com:vml" Requires="v">
                <p:oleObj spid="_x0000_s3083" name="Equation" r:id="rId6" imgW="2006280" imgH="660240" progId="Equation.3">
                  <p:embed/>
                </p:oleObj>
              </mc:Choice>
              <mc:Fallback>
                <p:oleObj name="Equation" r:id="rId6" imgW="2006280" imgH="66024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00200" y="4684713"/>
                        <a:ext cx="5816600" cy="19113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7" name="TextBox 1"/>
          <p:cNvSpPr txBox="1">
            <a:spLocks noChangeArrowheads="1"/>
          </p:cNvSpPr>
          <p:nvPr/>
        </p:nvSpPr>
        <p:spPr bwMode="auto">
          <a:xfrm>
            <a:off x="1295400" y="609600"/>
            <a:ext cx="6477000" cy="768350"/>
          </a:xfrm>
          <a:prstGeom prst="rect">
            <a:avLst/>
          </a:prstGeom>
          <a:noFill/>
          <a:ln w="9525">
            <a:noFill/>
            <a:miter lim="800000"/>
            <a:headEnd/>
            <a:tailEnd/>
          </a:ln>
        </p:spPr>
        <p:txBody>
          <a:bodyPr>
            <a:spAutoFit/>
          </a:bodyPr>
          <a:lstStyle/>
          <a:p>
            <a:r>
              <a:rPr lang="en-US" sz="4400" dirty="0" smtClean="0">
                <a:solidFill>
                  <a:schemeClr val="tx2"/>
                </a:solidFill>
                <a:latin typeface="+mj-lt"/>
              </a:rPr>
              <a:t>Example</a:t>
            </a:r>
            <a:endParaRPr lang="en-US" sz="4400" dirty="0">
              <a:solidFill>
                <a:schemeClr val="tx2"/>
              </a:solidFill>
              <a:latin typeface="+mj-lt"/>
            </a:endParaRPr>
          </a:p>
        </p:txBody>
      </p:sp>
      <p:sp>
        <p:nvSpPr>
          <p:cNvPr id="6" name="TextBox 5"/>
          <p:cNvSpPr txBox="1"/>
          <p:nvPr/>
        </p:nvSpPr>
        <p:spPr>
          <a:xfrm>
            <a:off x="7315200" y="6019800"/>
            <a:ext cx="2438400" cy="461665"/>
          </a:xfrm>
          <a:prstGeom prst="rect">
            <a:avLst/>
          </a:prstGeom>
          <a:noFill/>
        </p:spPr>
        <p:txBody>
          <a:bodyPr wrap="square" rtlCol="0">
            <a:spAutoFit/>
          </a:bodyPr>
          <a:lstStyle/>
          <a:p>
            <a:r>
              <a:rPr lang="en-US" sz="2400" b="1" dirty="0" smtClean="0"/>
              <a:t>ways</a:t>
            </a:r>
            <a:endParaRPr lang="en-US" sz="2400" b="1" dirty="0"/>
          </a:p>
        </p:txBody>
      </p:sp>
    </p:spTree>
    <p:extLst>
      <p:ext uri="{BB962C8B-B14F-4D97-AF65-F5344CB8AC3E}">
        <p14:creationId xmlns:p14="http://schemas.microsoft.com/office/powerpoint/2010/main" val="919619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lstStyle/>
          <a:p>
            <a:r>
              <a:rPr lang="en-US" dirty="0" smtClean="0"/>
              <a:t>Example</a:t>
            </a:r>
            <a:endParaRPr lang="en-US" dirty="0"/>
          </a:p>
        </p:txBody>
      </p:sp>
      <p:sp>
        <p:nvSpPr>
          <p:cNvPr id="3" name="Content Placeholder 2"/>
          <p:cNvSpPr>
            <a:spLocks noGrp="1"/>
          </p:cNvSpPr>
          <p:nvPr>
            <p:ph idx="1"/>
          </p:nvPr>
        </p:nvSpPr>
        <p:spPr>
          <a:xfrm>
            <a:off x="457200" y="1524000"/>
            <a:ext cx="8229600" cy="5050536"/>
          </a:xfrm>
        </p:spPr>
        <p:txBody>
          <a:bodyPr/>
          <a:lstStyle/>
          <a:p>
            <a:r>
              <a:rPr lang="en-US" dirty="0" smtClean="0"/>
              <a:t>In how many different ways can 6 students take seats in a row that has 6 chairs?</a:t>
            </a:r>
          </a:p>
          <a:p>
            <a:endParaRPr lang="en-US" dirty="0" smtClean="0"/>
          </a:p>
          <a:p>
            <a:r>
              <a:rPr lang="en-US" dirty="0" smtClean="0"/>
              <a:t>  </a:t>
            </a:r>
            <a:r>
              <a:rPr lang="en-US" dirty="0" smtClean="0">
                <a:solidFill>
                  <a:srgbClr val="FF0000"/>
                </a:solidFill>
              </a:rPr>
              <a:t>6 x 5 x 4 x 3 x 2 x 1 =720 ways</a:t>
            </a:r>
          </a:p>
          <a:p>
            <a:endParaRPr lang="en-US" dirty="0" smtClean="0"/>
          </a:p>
          <a:p>
            <a:endParaRPr lang="en-US" dirty="0" smtClean="0"/>
          </a:p>
          <a:p>
            <a:endParaRPr lang="en-US" dirty="0" smtClean="0"/>
          </a:p>
          <a:p>
            <a:r>
              <a:rPr lang="en-US" dirty="0" smtClean="0"/>
              <a:t>What if the row had 8 chairs?</a:t>
            </a:r>
          </a:p>
          <a:p>
            <a:endParaRPr lang="en-US" dirty="0" smtClean="0"/>
          </a:p>
          <a:p>
            <a:r>
              <a:rPr lang="en-US" dirty="0" smtClean="0"/>
              <a:t>              </a:t>
            </a:r>
            <a:r>
              <a:rPr lang="en-US" dirty="0" smtClean="0">
                <a:solidFill>
                  <a:srgbClr val="FF0000"/>
                </a:solidFill>
              </a:rPr>
              <a:t>0 ways</a:t>
            </a:r>
            <a:endParaRPr lang="en-US" dirty="0"/>
          </a:p>
        </p:txBody>
      </p:sp>
    </p:spTree>
    <p:extLst>
      <p:ext uri="{BB962C8B-B14F-4D97-AF65-F5344CB8AC3E}">
        <p14:creationId xmlns:p14="http://schemas.microsoft.com/office/powerpoint/2010/main" val="834540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to="" calcmode="lin" valueType="num">
                                      <p:cBhvr>
                                        <p:cTn id="7" dur="1" fill="hold"/>
                                        <p:tgtEl>
                                          <p:spTgt spid="3">
                                            <p:txEl>
                                              <p:pRg st="2" end="2"/>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 to="" calcmode="lin" valueType="num">
                                      <p:cBhvr>
                                        <p:cTn id="12" dur="1" fill="hold"/>
                                        <p:tgtEl>
                                          <p:spTgt spid="3">
                                            <p:txEl>
                                              <p:pRg st="6" end="6"/>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 to="" calcmode="lin" valueType="num">
                                      <p:cBhvr>
                                        <p:cTn id="17" dur="1" fill="hold"/>
                                        <p:tgtEl>
                                          <p:spTgt spid="3">
                                            <p:txEl>
                                              <p:pRg st="8" end="8"/>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066800"/>
          </a:xfrm>
        </p:spPr>
        <p:txBody>
          <a:bodyPr/>
          <a:lstStyle/>
          <a:p>
            <a:r>
              <a:rPr lang="en-US" dirty="0" smtClean="0"/>
              <a:t>Example</a:t>
            </a:r>
            <a:endParaRPr lang="en-US" dirty="0"/>
          </a:p>
        </p:txBody>
      </p:sp>
      <p:sp>
        <p:nvSpPr>
          <p:cNvPr id="3" name="Content Placeholder 2"/>
          <p:cNvSpPr>
            <a:spLocks noGrp="1"/>
          </p:cNvSpPr>
          <p:nvPr>
            <p:ph idx="1"/>
          </p:nvPr>
        </p:nvSpPr>
        <p:spPr>
          <a:xfrm>
            <a:off x="457200" y="1371600"/>
            <a:ext cx="8229600" cy="5202936"/>
          </a:xfrm>
        </p:spPr>
        <p:txBody>
          <a:bodyPr/>
          <a:lstStyle/>
          <a:p>
            <a:pPr>
              <a:buNone/>
            </a:pPr>
            <a:r>
              <a:rPr lang="en-US" dirty="0" smtClean="0"/>
              <a:t>Without repetition, a 3 digit number is formed by selecting from the digits 4, 5, 6, 7, 8, and 9.  </a:t>
            </a:r>
          </a:p>
          <a:p>
            <a:r>
              <a:rPr lang="en-US" dirty="0" smtClean="0"/>
              <a:t>	a)  How many 3 digit arrangements are possible?</a:t>
            </a:r>
          </a:p>
          <a:p>
            <a:r>
              <a:rPr lang="en-US" dirty="0" smtClean="0"/>
              <a:t>                   </a:t>
            </a:r>
            <a:r>
              <a:rPr lang="en-US" dirty="0" smtClean="0">
                <a:solidFill>
                  <a:srgbClr val="FF0000"/>
                </a:solidFill>
              </a:rPr>
              <a:t>6 x 5 x 4 =120 arrangements</a:t>
            </a:r>
          </a:p>
          <a:p>
            <a:r>
              <a:rPr lang="en-US" dirty="0" smtClean="0"/>
              <a:t> </a:t>
            </a:r>
          </a:p>
          <a:p>
            <a:r>
              <a:rPr lang="en-US" dirty="0" smtClean="0"/>
              <a:t> </a:t>
            </a:r>
          </a:p>
          <a:p>
            <a:pPr lvl="0"/>
            <a:r>
              <a:rPr lang="en-US" dirty="0" smtClean="0"/>
              <a:t>      b)  How many 3 digit numbers will be less than 700?</a:t>
            </a:r>
          </a:p>
          <a:p>
            <a:r>
              <a:rPr lang="en-US" dirty="0" smtClean="0"/>
              <a:t>                    </a:t>
            </a:r>
            <a:r>
              <a:rPr lang="en-US" dirty="0" smtClean="0">
                <a:solidFill>
                  <a:srgbClr val="FF0000"/>
                </a:solidFill>
              </a:rPr>
              <a:t>3 x 5 x 4 = 60 arrangements</a:t>
            </a:r>
            <a:endParaRPr lang="en-US" dirty="0">
              <a:solidFill>
                <a:srgbClr val="FF0000"/>
              </a:solidFill>
            </a:endParaRPr>
          </a:p>
        </p:txBody>
      </p:sp>
    </p:spTree>
    <p:extLst>
      <p:ext uri="{BB962C8B-B14F-4D97-AF65-F5344CB8AC3E}">
        <p14:creationId xmlns:p14="http://schemas.microsoft.com/office/powerpoint/2010/main" val="1804452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to="" calcmode="lin" valueType="num">
                                      <p:cBhvr>
                                        <p:cTn id="7" dur="1" fill="hold"/>
                                        <p:tgtEl>
                                          <p:spTgt spid="3">
                                            <p:txEl>
                                              <p:pRg st="2" end="2"/>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 to="" calcmode="lin" valueType="num">
                                      <p:cBhvr>
                                        <p:cTn id="12" dur="1" fill="hold"/>
                                        <p:tgtEl>
                                          <p:spTgt spid="3">
                                            <p:txEl>
                                              <p:pRg st="5" end="5"/>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 to="" calcmode="lin" valueType="num">
                                      <p:cBhvr>
                                        <p:cTn id="17" dur="1" fill="hold"/>
                                        <p:tgtEl>
                                          <p:spTgt spid="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lstStyle/>
          <a:p>
            <a:r>
              <a:rPr lang="en-US" dirty="0" smtClean="0"/>
              <a:t>Example:</a:t>
            </a:r>
            <a:endParaRPr lang="en-US" dirty="0"/>
          </a:p>
        </p:txBody>
      </p:sp>
      <p:sp>
        <p:nvSpPr>
          <p:cNvPr id="3" name="Content Placeholder 2"/>
          <p:cNvSpPr>
            <a:spLocks noGrp="1"/>
          </p:cNvSpPr>
          <p:nvPr>
            <p:ph idx="1"/>
          </p:nvPr>
        </p:nvSpPr>
        <p:spPr>
          <a:xfrm>
            <a:off x="457200" y="1524000"/>
            <a:ext cx="8229600" cy="5050536"/>
          </a:xfrm>
        </p:spPr>
        <p:txBody>
          <a:bodyPr/>
          <a:lstStyle/>
          <a:p>
            <a:r>
              <a:rPr lang="en-US" dirty="0" smtClean="0"/>
              <a:t>There were seven students running in a race.  How many different arrangements of first, second, and third place are possible?</a:t>
            </a:r>
          </a:p>
          <a:p>
            <a:endParaRPr lang="en-US" dirty="0" smtClean="0"/>
          </a:p>
          <a:p>
            <a:r>
              <a:rPr lang="en-US" dirty="0" smtClean="0">
                <a:solidFill>
                  <a:srgbClr val="FF0000"/>
                </a:solidFill>
              </a:rPr>
              <a:t>              7 x 6 x 5 = 210 arrangements</a:t>
            </a:r>
            <a:endParaRPr lang="en-US" dirty="0">
              <a:solidFill>
                <a:srgbClr val="FF0000"/>
              </a:solidFill>
            </a:endParaRPr>
          </a:p>
        </p:txBody>
      </p:sp>
    </p:spTree>
    <p:extLst>
      <p:ext uri="{BB962C8B-B14F-4D97-AF65-F5344CB8AC3E}">
        <p14:creationId xmlns:p14="http://schemas.microsoft.com/office/powerpoint/2010/main" val="2941107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to="" calcmode="lin" valueType="num">
                                      <p:cBhvr>
                                        <p:cTn id="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229600" cy="1066800"/>
          </a:xfrm>
        </p:spPr>
        <p:txBody>
          <a:bodyPr/>
          <a:lstStyle/>
          <a:p>
            <a:r>
              <a:rPr lang="en-US" dirty="0" smtClean="0"/>
              <a:t>What about Repetition?</a:t>
            </a:r>
            <a:endParaRPr lang="en-US" dirty="0"/>
          </a:p>
        </p:txBody>
      </p:sp>
      <p:sp>
        <p:nvSpPr>
          <p:cNvPr id="3" name="Content Placeholder 2"/>
          <p:cNvSpPr>
            <a:spLocks noGrp="1"/>
          </p:cNvSpPr>
          <p:nvPr>
            <p:ph idx="1"/>
          </p:nvPr>
        </p:nvSpPr>
        <p:spPr>
          <a:xfrm>
            <a:off x="457200" y="1295400"/>
            <a:ext cx="8229600" cy="5279136"/>
          </a:xfrm>
        </p:spPr>
        <p:txBody>
          <a:bodyPr/>
          <a:lstStyle/>
          <a:p>
            <a:r>
              <a:rPr lang="en-US" dirty="0" smtClean="0"/>
              <a:t>In general, repetitions are taken care of by dividing the permutation by the factorial of  the number of objects that are identical.</a:t>
            </a:r>
          </a:p>
          <a:p>
            <a:endParaRPr lang="en-US" dirty="0" smtClean="0"/>
          </a:p>
          <a:p>
            <a:r>
              <a:rPr lang="en-US" dirty="0" smtClean="0"/>
              <a:t>Example:</a:t>
            </a:r>
          </a:p>
          <a:p>
            <a:r>
              <a:rPr lang="en-US" dirty="0" smtClean="0"/>
              <a:t>How many </a:t>
            </a:r>
            <a:r>
              <a:rPr lang="en-US" b="1" dirty="0" smtClean="0"/>
              <a:t>different</a:t>
            </a:r>
            <a:r>
              <a:rPr lang="en-US" dirty="0" smtClean="0"/>
              <a:t> 5-letter words can be formed from the word   APPLE  ?</a:t>
            </a:r>
          </a:p>
          <a:p>
            <a:r>
              <a:rPr lang="en-US" baseline="-25000" dirty="0" smtClean="0"/>
              <a:t>     =    </a:t>
            </a:r>
            <a:r>
              <a:rPr lang="en-US" u="sng" baseline="-25000" dirty="0" smtClean="0"/>
              <a:t>5·4·3·2·1</a:t>
            </a:r>
            <a:r>
              <a:rPr lang="en-US" baseline="-25000" dirty="0" smtClean="0"/>
              <a:t>      =   </a:t>
            </a:r>
            <a:r>
              <a:rPr lang="en-US" u="sng" baseline="-25000" dirty="0" smtClean="0"/>
              <a:t>120</a:t>
            </a:r>
            <a:r>
              <a:rPr lang="en-US" baseline="-25000" dirty="0" smtClean="0"/>
              <a:t>    =    </a:t>
            </a:r>
            <a:r>
              <a:rPr lang="en-US" b="1" baseline="-25000" dirty="0" smtClean="0"/>
              <a:t>60 words</a:t>
            </a:r>
            <a:r>
              <a:rPr lang="en-US" baseline="-25000" dirty="0" smtClean="0"/>
              <a:t/>
            </a:r>
            <a:br>
              <a:rPr lang="en-US" baseline="-25000" dirty="0" smtClean="0"/>
            </a:br>
            <a:r>
              <a:rPr lang="en-US" baseline="-25000" dirty="0" smtClean="0"/>
              <a:t>               2·1                   2</a:t>
            </a:r>
          </a:p>
          <a:p>
            <a:endParaRPr lang="en-US" dirty="0" smtClean="0"/>
          </a:p>
          <a:p>
            <a:r>
              <a:rPr lang="en-US" baseline="-25000" dirty="0" smtClean="0"/>
              <a:t>     </a:t>
            </a:r>
            <a:r>
              <a:rPr lang="en-US" baseline="-25000" dirty="0" smtClean="0">
                <a:solidFill>
                  <a:srgbClr val="FF0000"/>
                </a:solidFill>
              </a:rPr>
              <a:t>You divide by  2!  because the letter  P  repeats twice.</a:t>
            </a:r>
            <a:endParaRPr lang="en-US" dirty="0" smtClean="0">
              <a:solidFill>
                <a:srgbClr val="FF0000"/>
              </a:solidFill>
            </a:endParaRPr>
          </a:p>
          <a:p>
            <a:endParaRPr lang="en-US" dirty="0"/>
          </a:p>
        </p:txBody>
      </p:sp>
    </p:spTree>
    <p:extLst>
      <p:ext uri="{BB962C8B-B14F-4D97-AF65-F5344CB8AC3E}">
        <p14:creationId xmlns:p14="http://schemas.microsoft.com/office/powerpoint/2010/main" val="3282778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1000"/>
                                        <p:tgtEl>
                                          <p:spTgt spid="3">
                                            <p:txEl>
                                              <p:pRg st="4" end="4"/>
                                            </p:txEl>
                                          </p:spTgt>
                                        </p:tgtEl>
                                      </p:cBhvr>
                                    </p:animEffect>
                                    <p:anim calcmode="lin" valueType="num">
                                      <p:cBhvr>
                                        <p:cTn id="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fade">
                                      <p:cBhvr>
                                        <p:cTn id="15" dur="1000"/>
                                        <p:tgtEl>
                                          <p:spTgt spid="3">
                                            <p:txEl>
                                              <p:pRg st="6" end="6"/>
                                            </p:txEl>
                                          </p:spTgt>
                                        </p:tgtEl>
                                      </p:cBhvr>
                                    </p:animEffect>
                                    <p:anim calcmode="lin" valueType="num">
                                      <p:cBhvr>
                                        <p:cTn id="1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3">
                                            <p:txEl>
                                              <p:pRg st="6" end="6"/>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3">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Box 1"/>
          <p:cNvSpPr txBox="1">
            <a:spLocks noChangeArrowheads="1"/>
          </p:cNvSpPr>
          <p:nvPr/>
        </p:nvSpPr>
        <p:spPr bwMode="auto">
          <a:xfrm>
            <a:off x="1371600" y="304800"/>
            <a:ext cx="6477000" cy="1446213"/>
          </a:xfrm>
          <a:prstGeom prst="rect">
            <a:avLst/>
          </a:prstGeom>
          <a:noFill/>
          <a:ln w="9525">
            <a:noFill/>
            <a:miter lim="800000"/>
            <a:headEnd/>
            <a:tailEnd/>
          </a:ln>
        </p:spPr>
        <p:txBody>
          <a:bodyPr>
            <a:spAutoFit/>
          </a:bodyPr>
          <a:lstStyle/>
          <a:p>
            <a:pPr algn="ctr"/>
            <a:r>
              <a:rPr lang="en-US" sz="4400">
                <a:solidFill>
                  <a:schemeClr val="tx2"/>
                </a:solidFill>
                <a:latin typeface="Comic Sans MS" pitchFamily="66" charset="0"/>
              </a:rPr>
              <a:t>Permutations on the Calculator</a:t>
            </a:r>
          </a:p>
        </p:txBody>
      </p:sp>
      <p:sp>
        <p:nvSpPr>
          <p:cNvPr id="3" name="TextBox 2"/>
          <p:cNvSpPr txBox="1">
            <a:spLocks noChangeArrowheads="1"/>
          </p:cNvSpPr>
          <p:nvPr/>
        </p:nvSpPr>
        <p:spPr bwMode="auto">
          <a:xfrm>
            <a:off x="533400" y="2209800"/>
            <a:ext cx="8229600" cy="3108325"/>
          </a:xfrm>
          <a:prstGeom prst="rect">
            <a:avLst/>
          </a:prstGeom>
          <a:noFill/>
          <a:ln w="9525">
            <a:noFill/>
            <a:miter lim="800000"/>
            <a:headEnd/>
            <a:tailEnd/>
          </a:ln>
        </p:spPr>
        <p:txBody>
          <a:bodyPr>
            <a:spAutoFit/>
          </a:bodyPr>
          <a:lstStyle/>
          <a:p>
            <a:r>
              <a:rPr lang="en-US" sz="2800">
                <a:latin typeface="Comic Sans MS" pitchFamily="66" charset="0"/>
              </a:rPr>
              <a:t>You can use your calculator to find permutations</a:t>
            </a:r>
          </a:p>
          <a:p>
            <a:pPr>
              <a:buFont typeface="Arial" charset="0"/>
              <a:buChar char="•"/>
            </a:pPr>
            <a:r>
              <a:rPr lang="en-US" sz="2800">
                <a:latin typeface="Comic Sans MS" pitchFamily="66" charset="0"/>
              </a:rPr>
              <a:t> To find the number of permutations of 10 items taken 6 at a time (</a:t>
            </a:r>
            <a:r>
              <a:rPr lang="en-US" sz="2800" baseline="-25000">
                <a:latin typeface="Comic Sans MS" pitchFamily="66" charset="0"/>
              </a:rPr>
              <a:t>10</a:t>
            </a:r>
            <a:r>
              <a:rPr lang="en-US" sz="2800">
                <a:latin typeface="Comic Sans MS" pitchFamily="66" charset="0"/>
              </a:rPr>
              <a:t>P</a:t>
            </a:r>
            <a:r>
              <a:rPr lang="en-US" sz="2800" baseline="-25000">
                <a:latin typeface="Comic Sans MS" pitchFamily="66" charset="0"/>
              </a:rPr>
              <a:t>6</a:t>
            </a:r>
            <a:r>
              <a:rPr lang="en-US" sz="2800">
                <a:latin typeface="Comic Sans MS" pitchFamily="66" charset="0"/>
              </a:rPr>
              <a:t>): </a:t>
            </a:r>
          </a:p>
          <a:p>
            <a:pPr>
              <a:buFont typeface="Arial" charset="0"/>
              <a:buChar char="•"/>
            </a:pPr>
            <a:r>
              <a:rPr lang="en-US" sz="2800">
                <a:latin typeface="Comic Sans MS" pitchFamily="66" charset="0"/>
              </a:rPr>
              <a:t> Type the total number of items</a:t>
            </a:r>
          </a:p>
          <a:p>
            <a:pPr>
              <a:buFont typeface="Arial" charset="0"/>
              <a:buChar char="•"/>
            </a:pPr>
            <a:r>
              <a:rPr lang="en-US" sz="2800">
                <a:latin typeface="Comic Sans MS" pitchFamily="66" charset="0"/>
              </a:rPr>
              <a:t> Go to the MATH menu and arrow over to PRB</a:t>
            </a:r>
          </a:p>
          <a:p>
            <a:pPr>
              <a:buFont typeface="Arial" charset="0"/>
              <a:buChar char="•"/>
            </a:pPr>
            <a:r>
              <a:rPr lang="en-US" sz="2800">
                <a:latin typeface="Comic Sans MS" pitchFamily="66" charset="0"/>
              </a:rPr>
              <a:t> Choose option 2: nPr</a:t>
            </a:r>
          </a:p>
          <a:p>
            <a:pPr>
              <a:buFont typeface="Arial" charset="0"/>
              <a:buChar char="•"/>
            </a:pPr>
            <a:r>
              <a:rPr lang="en-US" sz="2800">
                <a:latin typeface="Comic Sans MS" pitchFamily="66" charset="0"/>
              </a:rPr>
              <a:t> Type the number of items you want to order</a:t>
            </a:r>
          </a:p>
        </p:txBody>
      </p:sp>
      <p:pic>
        <p:nvPicPr>
          <p:cNvPr id="43010" name="Picture 2"/>
          <p:cNvPicPr>
            <a:picLocks noChangeAspect="1" noChangeArrowheads="1"/>
          </p:cNvPicPr>
          <p:nvPr/>
        </p:nvPicPr>
        <p:blipFill>
          <a:blip r:embed="rId2" cstate="print"/>
          <a:srcRect/>
          <a:stretch>
            <a:fillRect/>
          </a:stretch>
        </p:blipFill>
        <p:spPr bwMode="auto">
          <a:xfrm>
            <a:off x="2438400" y="5334000"/>
            <a:ext cx="1885950" cy="1276350"/>
          </a:xfrm>
          <a:prstGeom prst="rect">
            <a:avLst/>
          </a:prstGeom>
          <a:noFill/>
          <a:ln w="9525">
            <a:noFill/>
            <a:miter lim="800000"/>
            <a:headEnd/>
            <a:tailEnd/>
          </a:ln>
        </p:spPr>
      </p:pic>
      <p:pic>
        <p:nvPicPr>
          <p:cNvPr id="43013" name="Picture 5"/>
          <p:cNvPicPr>
            <a:picLocks noChangeAspect="1" noChangeArrowheads="1"/>
          </p:cNvPicPr>
          <p:nvPr/>
        </p:nvPicPr>
        <p:blipFill>
          <a:blip r:embed="rId3" cstate="print"/>
          <a:srcRect/>
          <a:stretch>
            <a:fillRect/>
          </a:stretch>
        </p:blipFill>
        <p:spPr bwMode="auto">
          <a:xfrm>
            <a:off x="304800" y="5334000"/>
            <a:ext cx="1885950" cy="1276350"/>
          </a:xfrm>
          <a:prstGeom prst="rect">
            <a:avLst/>
          </a:prstGeom>
          <a:noFill/>
          <a:ln w="9525">
            <a:noFill/>
            <a:miter lim="800000"/>
            <a:headEnd/>
            <a:tailEnd/>
          </a:ln>
        </p:spPr>
      </p:pic>
      <p:pic>
        <p:nvPicPr>
          <p:cNvPr id="43014" name="Picture 6"/>
          <p:cNvPicPr>
            <a:picLocks noChangeAspect="1" noChangeArrowheads="1"/>
          </p:cNvPicPr>
          <p:nvPr/>
        </p:nvPicPr>
        <p:blipFill>
          <a:blip r:embed="rId4" cstate="print"/>
          <a:srcRect/>
          <a:stretch>
            <a:fillRect/>
          </a:stretch>
        </p:blipFill>
        <p:spPr bwMode="auto">
          <a:xfrm>
            <a:off x="4572000" y="5334000"/>
            <a:ext cx="1885950" cy="1276350"/>
          </a:xfrm>
          <a:prstGeom prst="rect">
            <a:avLst/>
          </a:prstGeom>
          <a:noFill/>
          <a:ln w="9525">
            <a:noFill/>
            <a:miter lim="800000"/>
            <a:headEnd/>
            <a:tailEnd/>
          </a:ln>
        </p:spPr>
      </p:pic>
      <p:pic>
        <p:nvPicPr>
          <p:cNvPr id="43015" name="Picture 7"/>
          <p:cNvPicPr>
            <a:picLocks noChangeAspect="1" noChangeArrowheads="1"/>
          </p:cNvPicPr>
          <p:nvPr/>
        </p:nvPicPr>
        <p:blipFill>
          <a:blip r:embed="rId5" cstate="print"/>
          <a:srcRect/>
          <a:stretch>
            <a:fillRect/>
          </a:stretch>
        </p:blipFill>
        <p:spPr bwMode="auto">
          <a:xfrm>
            <a:off x="6705600" y="5334000"/>
            <a:ext cx="1885950" cy="1276350"/>
          </a:xfrm>
          <a:prstGeom prst="rect">
            <a:avLst/>
          </a:prstGeom>
          <a:noFill/>
          <a:ln w="9525">
            <a:noFill/>
            <a:miter lim="800000"/>
            <a:headEnd/>
            <a:tailEnd/>
          </a:ln>
        </p:spPr>
      </p:pic>
    </p:spTree>
    <p:extLst>
      <p:ext uri="{BB962C8B-B14F-4D97-AF65-F5344CB8AC3E}">
        <p14:creationId xmlns:p14="http://schemas.microsoft.com/office/powerpoint/2010/main" val="2397427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3013"/>
                                        </p:tgtEl>
                                        <p:attrNameLst>
                                          <p:attrName>style.visibility</p:attrName>
                                        </p:attrNameLst>
                                      </p:cBhvr>
                                      <p:to>
                                        <p:strVal val="visible"/>
                                      </p:to>
                                    </p:set>
                                    <p:anim calcmode="lin" valueType="num">
                                      <p:cBhvr additive="base">
                                        <p:cTn id="19" dur="500" fill="hold"/>
                                        <p:tgtEl>
                                          <p:spTgt spid="43013"/>
                                        </p:tgtEl>
                                        <p:attrNameLst>
                                          <p:attrName>ppt_x</p:attrName>
                                        </p:attrNameLst>
                                      </p:cBhvr>
                                      <p:tavLst>
                                        <p:tav tm="0">
                                          <p:val>
                                            <p:strVal val="#ppt_x"/>
                                          </p:val>
                                        </p:tav>
                                        <p:tav tm="100000">
                                          <p:val>
                                            <p:strVal val="#ppt_x"/>
                                          </p:val>
                                        </p:tav>
                                      </p:tavLst>
                                    </p:anim>
                                    <p:anim calcmode="lin" valueType="num">
                                      <p:cBhvr additive="base">
                                        <p:cTn id="20" dur="500" fill="hold"/>
                                        <p:tgtEl>
                                          <p:spTgt spid="430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3010"/>
                                        </p:tgtEl>
                                        <p:attrNameLst>
                                          <p:attrName>style.visibility</p:attrName>
                                        </p:attrNameLst>
                                      </p:cBhvr>
                                      <p:to>
                                        <p:strVal val="visible"/>
                                      </p:to>
                                    </p:set>
                                    <p:anim calcmode="lin" valueType="num">
                                      <p:cBhvr additive="base">
                                        <p:cTn id="37" dur="500" fill="hold"/>
                                        <p:tgtEl>
                                          <p:spTgt spid="43010"/>
                                        </p:tgtEl>
                                        <p:attrNameLst>
                                          <p:attrName>ppt_x</p:attrName>
                                        </p:attrNameLst>
                                      </p:cBhvr>
                                      <p:tavLst>
                                        <p:tav tm="0">
                                          <p:val>
                                            <p:strVal val="#ppt_x"/>
                                          </p:val>
                                        </p:tav>
                                        <p:tav tm="100000">
                                          <p:val>
                                            <p:strVal val="#ppt_x"/>
                                          </p:val>
                                        </p:tav>
                                      </p:tavLst>
                                    </p:anim>
                                    <p:anim calcmode="lin" valueType="num">
                                      <p:cBhvr additive="base">
                                        <p:cTn id="38" dur="500" fill="hold"/>
                                        <p:tgtEl>
                                          <p:spTgt spid="430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43014"/>
                                        </p:tgtEl>
                                        <p:attrNameLst>
                                          <p:attrName>style.visibility</p:attrName>
                                        </p:attrNameLst>
                                      </p:cBhvr>
                                      <p:to>
                                        <p:strVal val="visible"/>
                                      </p:to>
                                    </p:set>
                                    <p:anim calcmode="lin" valueType="num">
                                      <p:cBhvr additive="base">
                                        <p:cTn id="49" dur="500" fill="hold"/>
                                        <p:tgtEl>
                                          <p:spTgt spid="43014"/>
                                        </p:tgtEl>
                                        <p:attrNameLst>
                                          <p:attrName>ppt_x</p:attrName>
                                        </p:attrNameLst>
                                      </p:cBhvr>
                                      <p:tavLst>
                                        <p:tav tm="0">
                                          <p:val>
                                            <p:strVal val="#ppt_x"/>
                                          </p:val>
                                        </p:tav>
                                        <p:tav tm="100000">
                                          <p:val>
                                            <p:strVal val="#ppt_x"/>
                                          </p:val>
                                        </p:tav>
                                      </p:tavLst>
                                    </p:anim>
                                    <p:anim calcmode="lin" valueType="num">
                                      <p:cBhvr additive="base">
                                        <p:cTn id="50" dur="500" fill="hold"/>
                                        <p:tgtEl>
                                          <p:spTgt spid="43014"/>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43015"/>
                                        </p:tgtEl>
                                        <p:attrNameLst>
                                          <p:attrName>style.visibility</p:attrName>
                                        </p:attrNameLst>
                                      </p:cBhvr>
                                      <p:to>
                                        <p:strVal val="visible"/>
                                      </p:to>
                                    </p:set>
                                    <p:anim calcmode="lin" valueType="num">
                                      <p:cBhvr additive="base">
                                        <p:cTn id="55" dur="500" fill="hold"/>
                                        <p:tgtEl>
                                          <p:spTgt spid="43015"/>
                                        </p:tgtEl>
                                        <p:attrNameLst>
                                          <p:attrName>ppt_x</p:attrName>
                                        </p:attrNameLst>
                                      </p:cBhvr>
                                      <p:tavLst>
                                        <p:tav tm="0">
                                          <p:val>
                                            <p:strVal val="#ppt_x"/>
                                          </p:val>
                                        </p:tav>
                                        <p:tav tm="100000">
                                          <p:val>
                                            <p:strVal val="#ppt_x"/>
                                          </p:val>
                                        </p:tav>
                                      </p:tavLst>
                                    </p:anim>
                                    <p:anim calcmode="lin" valueType="num">
                                      <p:cBhvr additive="base">
                                        <p:cTn id="56" dur="500" fill="hold"/>
                                        <p:tgtEl>
                                          <p:spTgt spid="430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888736"/>
          </a:xfrm>
        </p:spPr>
        <p:txBody>
          <a:bodyPr/>
          <a:lstStyle/>
          <a:p>
            <a:r>
              <a:rPr lang="en-US" dirty="0" smtClean="0"/>
              <a:t>1.  How many different 4 letter arrangements can be formed from the letters in the word “TREE”?  List the sample space.</a:t>
            </a:r>
          </a:p>
          <a:p>
            <a:endParaRPr lang="en-US" b="1" dirty="0" smtClean="0"/>
          </a:p>
          <a:p>
            <a:endParaRPr lang="en-US" b="1" dirty="0" smtClean="0"/>
          </a:p>
          <a:p>
            <a:endParaRPr lang="en-US" b="1" dirty="0" smtClean="0"/>
          </a:p>
          <a:p>
            <a:r>
              <a:rPr lang="en-US" dirty="0" smtClean="0"/>
              <a:t>2.  A woman is planting her flower bed.  She has 4 Tulips, 3 Daffodils, and 5 Marigolds.  In how many ways can she arrange these plants in a row in her garden?</a:t>
            </a:r>
          </a:p>
          <a:p>
            <a:endParaRPr lang="en-US" dirty="0"/>
          </a:p>
        </p:txBody>
      </p:sp>
      <p:graphicFrame>
        <p:nvGraphicFramePr>
          <p:cNvPr id="4" name="Object 3"/>
          <p:cNvGraphicFramePr>
            <a:graphicFrameLocks noChangeAspect="1"/>
          </p:cNvGraphicFramePr>
          <p:nvPr/>
        </p:nvGraphicFramePr>
        <p:xfrm>
          <a:off x="3276600" y="2209800"/>
          <a:ext cx="2514600" cy="825500"/>
        </p:xfrm>
        <a:graphic>
          <a:graphicData uri="http://schemas.openxmlformats.org/presentationml/2006/ole">
            <mc:AlternateContent xmlns:mc="http://schemas.openxmlformats.org/markup-compatibility/2006">
              <mc:Choice xmlns:v="urn:schemas-microsoft-com:vml" Requires="v">
                <p:oleObj spid="_x0000_s4106" name="Equation" r:id="rId3" imgW="2514600" imgH="825480" progId="Equation.BREE4">
                  <p:embed/>
                </p:oleObj>
              </mc:Choice>
              <mc:Fallback>
                <p:oleObj name="Equation" r:id="rId3" imgW="2514600" imgH="825480" progId="Equation.BREE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600" y="2209800"/>
                        <a:ext cx="2514600" cy="825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1066800" y="5334000"/>
          <a:ext cx="6781800" cy="825500"/>
        </p:xfrm>
        <a:graphic>
          <a:graphicData uri="http://schemas.openxmlformats.org/presentationml/2006/ole">
            <mc:AlternateContent xmlns:mc="http://schemas.openxmlformats.org/markup-compatibility/2006">
              <mc:Choice xmlns:v="urn:schemas-microsoft-com:vml" Requires="v">
                <p:oleObj spid="_x0000_s4107" name="Equation" r:id="rId5" imgW="6781680" imgH="825480" progId="Equation.BREE4">
                  <p:embed/>
                </p:oleObj>
              </mc:Choice>
              <mc:Fallback>
                <p:oleObj name="Equation" r:id="rId5" imgW="6781680" imgH="825480" progId="Equation.BREE4">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66800" y="5334000"/>
                        <a:ext cx="6781800" cy="825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638683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800" decel="100000"/>
                                        <p:tgtEl>
                                          <p:spTgt spid="4"/>
                                        </p:tgtEl>
                                      </p:cBhvr>
                                    </p:animEffect>
                                    <p:anim calcmode="lin" valueType="num">
                                      <p:cBhvr>
                                        <p:cTn id="8" dur="800" decel="100000" fill="hold"/>
                                        <p:tgtEl>
                                          <p:spTgt spid="4"/>
                                        </p:tgtEl>
                                        <p:attrNameLst>
                                          <p:attrName>style.rotation</p:attrName>
                                        </p:attrNameLst>
                                      </p:cBhvr>
                                      <p:tavLst>
                                        <p:tav tm="0">
                                          <p:val>
                                            <p:fltVal val="-90"/>
                                          </p:val>
                                        </p:tav>
                                        <p:tav tm="100000">
                                          <p:val>
                                            <p:fltVal val="0"/>
                                          </p:val>
                                        </p:tav>
                                      </p:tavLst>
                                    </p:anim>
                                    <p:anim calcmode="lin" valueType="num">
                                      <p:cBhvr>
                                        <p:cTn id="9" dur="800" decel="100000" fill="hold"/>
                                        <p:tgtEl>
                                          <p:spTgt spid="4"/>
                                        </p:tgtEl>
                                        <p:attrNameLst>
                                          <p:attrName>ppt_x</p:attrName>
                                        </p:attrNameLst>
                                      </p:cBhvr>
                                      <p:tavLst>
                                        <p:tav tm="0">
                                          <p:val>
                                            <p:strVal val="#ppt_x+0.4"/>
                                          </p:val>
                                        </p:tav>
                                        <p:tav tm="100000">
                                          <p:val>
                                            <p:strVal val="#ppt_x-0.05"/>
                                          </p:val>
                                        </p:tav>
                                      </p:tavLst>
                                    </p:anim>
                                    <p:anim calcmode="lin" valueType="num">
                                      <p:cBhvr>
                                        <p:cTn id="10" dur="800" decel="100000" fill="hold"/>
                                        <p:tgtEl>
                                          <p:spTgt spid="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7"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7"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1000"/>
                                        <p:tgtEl>
                                          <p:spTgt spid="5"/>
                                        </p:tgtEl>
                                      </p:cBhvr>
                                    </p:animEffect>
                                    <p:anim calcmode="lin" valueType="num">
                                      <p:cBhvr>
                                        <p:cTn id="26" dur="1000" fill="hold"/>
                                        <p:tgtEl>
                                          <p:spTgt spid="5"/>
                                        </p:tgtEl>
                                        <p:attrNameLst>
                                          <p:attrName>ppt_x</p:attrName>
                                        </p:attrNameLst>
                                      </p:cBhvr>
                                      <p:tavLst>
                                        <p:tav tm="0">
                                          <p:val>
                                            <p:strVal val="#ppt_x"/>
                                          </p:val>
                                        </p:tav>
                                        <p:tav tm="100000">
                                          <p:val>
                                            <p:strVal val="#ppt_x"/>
                                          </p:val>
                                        </p:tav>
                                      </p:tavLst>
                                    </p:anim>
                                    <p:anim calcmode="lin" valueType="num">
                                      <p:cBhvr>
                                        <p:cTn id="27" dur="900" decel="100000" fill="hold"/>
                                        <p:tgtEl>
                                          <p:spTgt spid="5"/>
                                        </p:tgtEl>
                                        <p:attrNameLst>
                                          <p:attrName>ppt_y</p:attrName>
                                        </p:attrNameLst>
                                      </p:cBhvr>
                                      <p:tavLst>
                                        <p:tav tm="0">
                                          <p:val>
                                            <p:strVal val="#ppt_y+1"/>
                                          </p:val>
                                        </p:tav>
                                        <p:tav tm="100000">
                                          <p:val>
                                            <p:strVal val="#ppt_y-.03"/>
                                          </p:val>
                                        </p:tav>
                                      </p:tavLst>
                                    </p:anim>
                                    <p:anim calcmode="lin" valueType="num">
                                      <p:cBhvr>
                                        <p:cTn id="28"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066800"/>
          </a:xfrm>
        </p:spPr>
        <p:txBody>
          <a:bodyPr>
            <a:normAutofit fontScale="90000"/>
          </a:bodyPr>
          <a:lstStyle/>
          <a:p>
            <a:r>
              <a:rPr lang="en-US" sz="3600" dirty="0" smtClean="0"/>
              <a:t>A 3-digit number is being formed from the following digits:  {3, 4, 5, 6, 7}</a:t>
            </a:r>
            <a:r>
              <a:rPr lang="en-US" dirty="0" smtClean="0"/>
              <a:t/>
            </a:r>
            <a:br>
              <a:rPr lang="en-US" dirty="0" smtClean="0"/>
            </a:br>
            <a:endParaRPr lang="en-US" dirty="0"/>
          </a:p>
        </p:txBody>
      </p:sp>
      <p:sp>
        <p:nvSpPr>
          <p:cNvPr id="3" name="Content Placeholder 2"/>
          <p:cNvSpPr>
            <a:spLocks noGrp="1"/>
          </p:cNvSpPr>
          <p:nvPr>
            <p:ph idx="1"/>
          </p:nvPr>
        </p:nvSpPr>
        <p:spPr>
          <a:xfrm>
            <a:off x="457200" y="1371600"/>
            <a:ext cx="8229600" cy="5202936"/>
          </a:xfrm>
        </p:spPr>
        <p:txBody>
          <a:bodyPr>
            <a:normAutofit fontScale="47500" lnSpcReduction="20000"/>
          </a:bodyPr>
          <a:lstStyle/>
          <a:p>
            <a:r>
              <a:rPr lang="en-US" dirty="0" smtClean="0"/>
              <a:t> </a:t>
            </a:r>
          </a:p>
          <a:p>
            <a:r>
              <a:rPr lang="en-US" sz="4400" dirty="0" smtClean="0"/>
              <a:t>a.  Find how many 3-digit numbers can be formed without repetition.</a:t>
            </a:r>
          </a:p>
          <a:p>
            <a:r>
              <a:rPr lang="en-US" dirty="0" smtClean="0"/>
              <a:t> </a:t>
            </a:r>
          </a:p>
          <a:p>
            <a:r>
              <a:rPr lang="en-US" dirty="0" smtClean="0"/>
              <a:t> </a:t>
            </a:r>
          </a:p>
          <a:p>
            <a:r>
              <a:rPr lang="en-US" sz="4400" dirty="0" smtClean="0"/>
              <a:t>b.  How many 3-digit numbers can be formed if repetition is allowed?</a:t>
            </a:r>
          </a:p>
          <a:p>
            <a:r>
              <a:rPr lang="en-US" dirty="0" smtClean="0"/>
              <a:t> </a:t>
            </a:r>
          </a:p>
          <a:p>
            <a:r>
              <a:rPr lang="en-US" dirty="0" smtClean="0"/>
              <a:t>  </a:t>
            </a:r>
          </a:p>
          <a:p>
            <a:r>
              <a:rPr lang="en-US" sz="4400" dirty="0" smtClean="0"/>
              <a:t>c.    Find how many 3-digit numbers that are greater than 400 without repetition.</a:t>
            </a:r>
          </a:p>
          <a:p>
            <a:r>
              <a:rPr lang="en-US" dirty="0" smtClean="0"/>
              <a:t> </a:t>
            </a:r>
          </a:p>
          <a:p>
            <a:r>
              <a:rPr lang="en-US" dirty="0" smtClean="0"/>
              <a:t> </a:t>
            </a:r>
          </a:p>
          <a:p>
            <a:r>
              <a:rPr lang="en-US" sz="4400" dirty="0" smtClean="0"/>
              <a:t>d.   Find how many 3-digit numbers that begin and end with a seven, if repetition is allowed.</a:t>
            </a:r>
          </a:p>
          <a:p>
            <a:r>
              <a:rPr lang="en-US" dirty="0" smtClean="0"/>
              <a:t> </a:t>
            </a:r>
          </a:p>
          <a:p>
            <a:r>
              <a:rPr lang="en-US" dirty="0" smtClean="0"/>
              <a:t> </a:t>
            </a:r>
            <a:r>
              <a:rPr lang="en-US" sz="4200" dirty="0" smtClean="0"/>
              <a:t> </a:t>
            </a:r>
          </a:p>
          <a:p>
            <a:r>
              <a:rPr lang="en-US" sz="4200" dirty="0" smtClean="0"/>
              <a:t>e.	Find how many 3-digit numbers that begin and end with a seven, without repetition.</a:t>
            </a:r>
            <a:endParaRPr lang="en-US" sz="4200" dirty="0"/>
          </a:p>
        </p:txBody>
      </p:sp>
    </p:spTree>
    <p:extLst>
      <p:ext uri="{BB962C8B-B14F-4D97-AF65-F5344CB8AC3E}">
        <p14:creationId xmlns:p14="http://schemas.microsoft.com/office/powerpoint/2010/main" val="8364912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Content Placeholder 2"/>
          <p:cNvSpPr>
            <a:spLocks noGrp="1"/>
          </p:cNvSpPr>
          <p:nvPr>
            <p:ph idx="1"/>
          </p:nvPr>
        </p:nvSpPr>
        <p:spPr>
          <a:xfrm>
            <a:off x="381000" y="1066800"/>
            <a:ext cx="8116888" cy="5562600"/>
          </a:xfrm>
        </p:spPr>
        <p:txBody>
          <a:bodyPr/>
          <a:lstStyle/>
          <a:p>
            <a:pPr eaLnBrk="1" hangingPunct="1">
              <a:buFont typeface="Wingdings" pitchFamily="2" charset="2"/>
              <a:buNone/>
            </a:pPr>
            <a:r>
              <a:rPr lang="en-US" dirty="0" smtClean="0"/>
              <a:t>	</a:t>
            </a:r>
            <a:r>
              <a:rPr lang="en-US" sz="2800" dirty="0" smtClean="0"/>
              <a:t>The 25-member senior class council is selecting officers for president, vice president and secretary. Emily would like to be president, David would like to be vice president, and Jenna would like to be secretary. If the offices are filled at random, beginning with president, what is the probability that they are selected for these offices?</a:t>
            </a:r>
          </a:p>
        </p:txBody>
      </p:sp>
    </p:spTree>
    <p:extLst>
      <p:ext uri="{BB962C8B-B14F-4D97-AF65-F5344CB8AC3E}">
        <p14:creationId xmlns:p14="http://schemas.microsoft.com/office/powerpoint/2010/main" val="32791780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normAutofit fontScale="90000"/>
          </a:bodyPr>
          <a:lstStyle/>
          <a:p>
            <a:r>
              <a:rPr lang="en-US" dirty="0" smtClean="0"/>
              <a:t>The Fundamental Counting Principle</a:t>
            </a:r>
            <a:endParaRPr lang="en-US" dirty="0"/>
          </a:p>
        </p:txBody>
      </p:sp>
      <p:sp>
        <p:nvSpPr>
          <p:cNvPr id="3" name="Content Placeholder 2"/>
          <p:cNvSpPr>
            <a:spLocks noGrp="1"/>
          </p:cNvSpPr>
          <p:nvPr>
            <p:ph idx="1"/>
          </p:nvPr>
        </p:nvSpPr>
        <p:spPr>
          <a:xfrm>
            <a:off x="457200" y="1447800"/>
            <a:ext cx="8229600" cy="4325112"/>
          </a:xfrm>
        </p:spPr>
        <p:txBody>
          <a:bodyPr>
            <a:normAutofit lnSpcReduction="10000"/>
          </a:bodyPr>
          <a:lstStyle/>
          <a:p>
            <a:r>
              <a:rPr lang="en-US" dirty="0" smtClean="0"/>
              <a:t>The Counting Principle is used to find the number of possible outcomes. It states that if an event has </a:t>
            </a:r>
            <a:r>
              <a:rPr lang="en-US" b="1" i="1" dirty="0" smtClean="0"/>
              <a:t>m</a:t>
            </a:r>
            <a:r>
              <a:rPr lang="en-US" dirty="0" smtClean="0"/>
              <a:t> possible outcomes and another independent event has </a:t>
            </a:r>
            <a:r>
              <a:rPr lang="en-US" b="1" i="1" dirty="0" smtClean="0"/>
              <a:t>n</a:t>
            </a:r>
            <a:r>
              <a:rPr lang="en-US" dirty="0" smtClean="0"/>
              <a:t> possible outcomes, then there are </a:t>
            </a:r>
            <a:r>
              <a:rPr lang="en-US" b="1" i="1" dirty="0" err="1" smtClean="0"/>
              <a:t>mn</a:t>
            </a:r>
            <a:r>
              <a:rPr lang="en-US" dirty="0" smtClean="0"/>
              <a:t> possible outcomes for the two events together.</a:t>
            </a:r>
          </a:p>
          <a:p>
            <a:endParaRPr lang="en-US" dirty="0" smtClean="0"/>
          </a:p>
          <a:p>
            <a:pPr lvl="1"/>
            <a:r>
              <a:rPr lang="en-US" dirty="0" smtClean="0"/>
              <a:t>It allows us to find the total number of outcomes without having to make a chart or draw a tree diagram. </a:t>
            </a:r>
          </a:p>
          <a:p>
            <a:endParaRPr lang="en-US" dirty="0" smtClean="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to="" calcmode="lin" valueType="num">
                                      <p:cBhvr>
                                        <p:cTn id="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What is the probability of a randomly generated arrangement of the letters M, T, A, and H spelling MATH?</a:t>
            </a:r>
          </a:p>
          <a:p>
            <a:endParaRPr lang="en-US" dirty="0" smtClean="0"/>
          </a:p>
          <a:p>
            <a:endParaRPr lang="en-US" dirty="0"/>
          </a:p>
        </p:txBody>
      </p:sp>
      <p:graphicFrame>
        <p:nvGraphicFramePr>
          <p:cNvPr id="4" name="Object 3"/>
          <p:cNvGraphicFramePr>
            <a:graphicFrameLocks noChangeAspect="1"/>
          </p:cNvGraphicFramePr>
          <p:nvPr/>
        </p:nvGraphicFramePr>
        <p:xfrm>
          <a:off x="3581400" y="3581400"/>
          <a:ext cx="1270000" cy="914400"/>
        </p:xfrm>
        <a:graphic>
          <a:graphicData uri="http://schemas.openxmlformats.org/presentationml/2006/ole">
            <mc:AlternateContent xmlns:mc="http://schemas.openxmlformats.org/markup-compatibility/2006">
              <mc:Choice xmlns:v="urn:schemas-microsoft-com:vml" Requires="v">
                <p:oleObj spid="_x0000_s5126" name="Equation" r:id="rId3" imgW="1269720" imgH="914400" progId="Equation.BREE4">
                  <p:embed/>
                </p:oleObj>
              </mc:Choice>
              <mc:Fallback>
                <p:oleObj name="Equation" r:id="rId3" imgW="1269720" imgH="914400" progId="Equation.BREE4">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81400" y="3581400"/>
                        <a:ext cx="1270000"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700909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066800"/>
          </a:xfrm>
        </p:spPr>
        <p:txBody>
          <a:bodyPr/>
          <a:lstStyle/>
          <a:p>
            <a:r>
              <a:rPr lang="en-US" dirty="0" smtClean="0"/>
              <a:t>Examples:</a:t>
            </a:r>
            <a:endParaRPr lang="en-US" dirty="0"/>
          </a:p>
        </p:txBody>
      </p:sp>
      <p:sp>
        <p:nvSpPr>
          <p:cNvPr id="3" name="Content Placeholder 2"/>
          <p:cNvSpPr>
            <a:spLocks noGrp="1"/>
          </p:cNvSpPr>
          <p:nvPr>
            <p:ph idx="1"/>
          </p:nvPr>
        </p:nvSpPr>
        <p:spPr>
          <a:xfrm>
            <a:off x="457200" y="1447800"/>
            <a:ext cx="8229600" cy="5126736"/>
          </a:xfrm>
        </p:spPr>
        <p:txBody>
          <a:bodyPr>
            <a:normAutofit/>
          </a:bodyPr>
          <a:lstStyle/>
          <a:p>
            <a:r>
              <a:rPr lang="en-US" dirty="0" smtClean="0"/>
              <a:t>1.  The cafeteria offers 3 different types of pizza, 5 types of chips, and 2 types of milk.  How many different lunches are possible if a lunch has pizza, chips, and milk?</a:t>
            </a:r>
          </a:p>
          <a:p>
            <a:r>
              <a:rPr lang="en-US" dirty="0" smtClean="0"/>
              <a:t>           </a:t>
            </a:r>
            <a:r>
              <a:rPr lang="en-US" dirty="0" smtClean="0">
                <a:solidFill>
                  <a:srgbClr val="7030A0"/>
                </a:solidFill>
              </a:rPr>
              <a:t>3 x 5 x 2 = 30 different lunches</a:t>
            </a:r>
          </a:p>
          <a:p>
            <a:r>
              <a:rPr lang="en-US" dirty="0" smtClean="0"/>
              <a:t>  </a:t>
            </a:r>
          </a:p>
          <a:p>
            <a:r>
              <a:rPr lang="en-US" dirty="0" smtClean="0"/>
              <a:t>2.  You have 8 shirts, 4 sweatshirts, and 5 pairs of pants.  How many possible outfits can be formed if you pick a shirt or a sweatshirt and a pair of pants?</a:t>
            </a:r>
          </a:p>
          <a:p>
            <a:r>
              <a:rPr lang="en-US" dirty="0" smtClean="0"/>
              <a:t>              </a:t>
            </a:r>
            <a:r>
              <a:rPr lang="en-US" dirty="0" smtClean="0">
                <a:solidFill>
                  <a:srgbClr val="7030A0"/>
                </a:solidFill>
              </a:rPr>
              <a:t>(8 + 4) x 5 = 60 outfits</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to="" calcmode="lin" valueType="num">
                                      <p:cBhvr>
                                        <p:cTn id="12" dur="1" fill="hold"/>
                                        <p:tgtEl>
                                          <p:spTgt spid="3">
                                            <p:txEl>
                                              <p:pRg st="3" end="3"/>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 to="" calcmode="lin" valueType="num">
                                      <p:cBhvr>
                                        <p:cTn id="17"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066800"/>
          </a:xfrm>
        </p:spPr>
        <p:txBody>
          <a:bodyPr/>
          <a:lstStyle/>
          <a:p>
            <a:r>
              <a:rPr lang="en-US" dirty="0" smtClean="0"/>
              <a:t>Examples:</a:t>
            </a:r>
            <a:endParaRPr lang="en-US" dirty="0"/>
          </a:p>
        </p:txBody>
      </p:sp>
      <p:sp>
        <p:nvSpPr>
          <p:cNvPr id="3" name="Content Placeholder 2"/>
          <p:cNvSpPr>
            <a:spLocks noGrp="1"/>
          </p:cNvSpPr>
          <p:nvPr>
            <p:ph idx="1"/>
          </p:nvPr>
        </p:nvSpPr>
        <p:spPr>
          <a:xfrm>
            <a:off x="457200" y="1447800"/>
            <a:ext cx="8229600" cy="5126736"/>
          </a:xfrm>
        </p:spPr>
        <p:txBody>
          <a:bodyPr>
            <a:normAutofit/>
          </a:bodyPr>
          <a:lstStyle/>
          <a:p>
            <a:r>
              <a:rPr lang="en-US" dirty="0" smtClean="0"/>
              <a:t>3.  Flip 5 coins.  How many different outcomes are possible?</a:t>
            </a:r>
          </a:p>
          <a:p>
            <a:r>
              <a:rPr lang="en-US" dirty="0" smtClean="0"/>
              <a:t>       </a:t>
            </a:r>
            <a:r>
              <a:rPr lang="en-US" dirty="0" smtClean="0">
                <a:solidFill>
                  <a:srgbClr val="7030A0"/>
                </a:solidFill>
              </a:rPr>
              <a:t>2 x 2 x 2 x 2 x 2 = 32 outcomes</a:t>
            </a:r>
          </a:p>
          <a:p>
            <a:r>
              <a:rPr lang="en-US" dirty="0" smtClean="0"/>
              <a:t> </a:t>
            </a:r>
          </a:p>
          <a:p>
            <a:r>
              <a:rPr lang="en-US" dirty="0" smtClean="0"/>
              <a:t> </a:t>
            </a:r>
          </a:p>
          <a:p>
            <a:r>
              <a:rPr lang="en-US" dirty="0" smtClean="0"/>
              <a:t>4.  A math teacher is making a quiz with 5 multiple choice questions.  The possible choices for answers are  A, B, C, D. How many different ways could you select answers to the quiz?</a:t>
            </a:r>
          </a:p>
          <a:p>
            <a:r>
              <a:rPr lang="en-US" dirty="0" smtClean="0">
                <a:solidFill>
                  <a:srgbClr val="7030A0"/>
                </a:solidFill>
              </a:rPr>
              <a:t>       4 x 4 x 4 x 4 x 4 = 1024 different ways</a:t>
            </a:r>
            <a:endParaRPr lang="en-US"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to="" calcmode="lin" valueType="num">
                                      <p:cBhvr>
                                        <p:cTn id="7" dur="1" fill="hold"/>
                                        <p:tgtEl>
                                          <p:spTgt spid="3">
                                            <p:txEl>
                                              <p:pRg st="1" end="1"/>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 to="" calcmode="lin" valueType="num">
                                      <p:cBhvr>
                                        <p:cTn id="12" dur="1" fill="hold"/>
                                        <p:tgtEl>
                                          <p:spTgt spid="3">
                                            <p:txEl>
                                              <p:pRg st="4" end="4"/>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 to="" calcmode="lin" valueType="num">
                                      <p:cBhvr>
                                        <p:cTn id="17" dur="1" fill="hold"/>
                                        <p:tgtEl>
                                          <p:spTgt spid="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066800"/>
          </a:xfrm>
        </p:spPr>
        <p:txBody>
          <a:bodyPr/>
          <a:lstStyle/>
          <a:p>
            <a:r>
              <a:rPr lang="en-US" dirty="0" smtClean="0"/>
              <a:t>Examples</a:t>
            </a:r>
            <a:endParaRPr lang="en-US" dirty="0"/>
          </a:p>
        </p:txBody>
      </p:sp>
      <p:sp>
        <p:nvSpPr>
          <p:cNvPr id="3" name="Content Placeholder 2"/>
          <p:cNvSpPr>
            <a:spLocks noGrp="1"/>
          </p:cNvSpPr>
          <p:nvPr>
            <p:ph idx="1"/>
          </p:nvPr>
        </p:nvSpPr>
        <p:spPr>
          <a:xfrm>
            <a:off x="457200" y="1371600"/>
            <a:ext cx="8229600" cy="5202936"/>
          </a:xfrm>
        </p:spPr>
        <p:txBody>
          <a:bodyPr/>
          <a:lstStyle/>
          <a:p>
            <a:r>
              <a:rPr lang="en-US" dirty="0" smtClean="0"/>
              <a:t>5.  A certain car comes in two body styles with a choice of two engines, a choice of two transmissions, and a choice of seven colors.  What is the minimum number of cars a dealer must stock to have one car of every possible combination?</a:t>
            </a:r>
          </a:p>
          <a:p>
            <a:endParaRPr lang="en-US" dirty="0" smtClean="0"/>
          </a:p>
          <a:p>
            <a:r>
              <a:rPr lang="en-US" dirty="0" smtClean="0">
                <a:solidFill>
                  <a:srgbClr val="7030A0"/>
                </a:solidFill>
              </a:rPr>
              <a:t>   2 x 2 x 7 = 28 cars</a:t>
            </a:r>
            <a:endParaRPr lang="en-US" dirty="0">
              <a:solidFill>
                <a:srgbClr val="7030A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lang="en-US" dirty="0" smtClean="0"/>
              <a:t>Permutations</a:t>
            </a:r>
            <a:endParaRPr lang="en-US" dirty="0"/>
          </a:p>
        </p:txBody>
      </p:sp>
      <p:sp>
        <p:nvSpPr>
          <p:cNvPr id="3" name="Content Placeholder 2"/>
          <p:cNvSpPr>
            <a:spLocks noGrp="1"/>
          </p:cNvSpPr>
          <p:nvPr>
            <p:ph idx="1"/>
          </p:nvPr>
        </p:nvSpPr>
        <p:spPr>
          <a:xfrm>
            <a:off x="304800" y="1447800"/>
            <a:ext cx="8534400" cy="4325112"/>
          </a:xfrm>
        </p:spPr>
        <p:txBody>
          <a:bodyPr/>
          <a:lstStyle/>
          <a:p>
            <a:pPr>
              <a:buNone/>
            </a:pPr>
            <a:r>
              <a:rPr lang="en-US" dirty="0" smtClean="0">
                <a:latin typeface="+mj-lt"/>
              </a:rPr>
              <a:t>Definition:</a:t>
            </a:r>
          </a:p>
          <a:p>
            <a:r>
              <a:rPr lang="en-US" dirty="0" smtClean="0">
                <a:latin typeface="+mj-lt"/>
              </a:rPr>
              <a:t>  an arrangement of items in a particular order.</a:t>
            </a:r>
          </a:p>
          <a:p>
            <a:endParaRPr lang="en-US" dirty="0" smtClean="0">
              <a:latin typeface="+mj-lt"/>
            </a:endParaRPr>
          </a:p>
          <a:p>
            <a:pPr algn="ctr"/>
            <a:r>
              <a:rPr lang="en-US" dirty="0" smtClean="0">
                <a:latin typeface="+mj-lt"/>
              </a:rPr>
              <a:t>With Permutations </a:t>
            </a:r>
          </a:p>
          <a:p>
            <a:pPr algn="ctr"/>
            <a:r>
              <a:rPr lang="en-US" dirty="0" smtClean="0">
                <a:latin typeface="+mj-lt"/>
              </a:rPr>
              <a:t> </a:t>
            </a:r>
            <a:r>
              <a:rPr lang="en-US" sz="4400" dirty="0" smtClean="0">
                <a:solidFill>
                  <a:srgbClr val="FF0000"/>
                </a:solidFill>
                <a:latin typeface="+mj-lt"/>
              </a:rPr>
              <a:t>ORDER MATTERS</a:t>
            </a:r>
          </a:p>
          <a:p>
            <a:pPr algn="ctr"/>
            <a:endParaRPr lang="en-US" sz="4400" dirty="0" smtClean="0">
              <a:solidFill>
                <a:srgbClr val="FF0000"/>
              </a:solidFill>
              <a:latin typeface="+mj-lt"/>
            </a:endParaRPr>
          </a:p>
          <a:p>
            <a:r>
              <a:rPr lang="en-US" dirty="0" smtClean="0">
                <a:latin typeface="+mj-lt"/>
              </a:rPr>
              <a:t>Think of three things where the order of something happening is important.</a:t>
            </a:r>
            <a:endParaRPr lang="en-US" dirty="0">
              <a:latin typeface="+mj-lt"/>
            </a:endParaRPr>
          </a:p>
        </p:txBody>
      </p:sp>
    </p:spTree>
    <p:extLst>
      <p:ext uri="{BB962C8B-B14F-4D97-AF65-F5344CB8AC3E}">
        <p14:creationId xmlns:p14="http://schemas.microsoft.com/office/powerpoint/2010/main" val="12731463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to="" calcmode="lin" valueType="num">
                                      <p:cBhvr>
                                        <p:cTn id="17" dur="1" fill="hold"/>
                                        <p:tgtEl>
                                          <p:spTgt spid="3">
                                            <p:txEl>
                                              <p:pRg st="3" end="3"/>
                                            </p:txEl>
                                          </p:spTgt>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to="" calcmode="lin" valueType="num">
                                      <p:cBhvr>
                                        <p:cTn id="22" dur="1" fill="hold"/>
                                        <p:tgtEl>
                                          <p:spTgt spid="3">
                                            <p:txEl>
                                              <p:pRg st="4" end="4"/>
                                            </p:txEl>
                                          </p:spTgt>
                                        </p:tgtEl>
                                        <p:attrNameLst>
                                          <p:attrName/>
                                        </p:attrNameLst>
                                      </p:cBhvr>
                                    </p:anim>
                                  </p:childTnLst>
                                </p:cTn>
                              </p:par>
                            </p:childTnLst>
                          </p:cTn>
                        </p:par>
                        <p:par>
                          <p:cTn id="23" fill="hold">
                            <p:stCondLst>
                              <p:cond delay="0"/>
                            </p:stCondLst>
                            <p:childTnLst>
                              <p:par>
                                <p:cTn id="24" presetID="26" presetClass="emph" presetSubtype="0" repeatCount="3000" fill="hold" nodeType="afterEffect">
                                  <p:stCondLst>
                                    <p:cond delay="0"/>
                                  </p:stCondLst>
                                  <p:childTnLst>
                                    <p:animEffect transition="out" filter="fade">
                                      <p:cBhvr>
                                        <p:cTn id="25" dur="500" tmFilter="0, 0; .2, .5; .8, .5; 1, 0"/>
                                        <p:tgtEl>
                                          <p:spTgt spid="3">
                                            <p:txEl>
                                              <p:pRg st="4" end="4"/>
                                            </p:txEl>
                                          </p:spTgt>
                                        </p:tgtEl>
                                      </p:cBhvr>
                                    </p:animEffect>
                                    <p:animScale>
                                      <p:cBhvr>
                                        <p:cTn id="26" dur="250" autoRev="1" fill="hold"/>
                                        <p:tgtEl>
                                          <p:spTgt spid="3">
                                            <p:txEl>
                                              <p:pRg st="4" end="4"/>
                                            </p:txEl>
                                          </p:spTgt>
                                        </p:tgtEl>
                                      </p:cBhvr>
                                      <p:by x="105000" y="105000"/>
                                    </p:animScale>
                                  </p:childTnLst>
                                </p:cTn>
                              </p:par>
                            </p:childTnLst>
                          </p:cTn>
                        </p:par>
                      </p:childTnLst>
                    </p:cTn>
                  </p:par>
                  <p:par>
                    <p:cTn id="27" fill="hold">
                      <p:stCondLst>
                        <p:cond delay="indefinite"/>
                      </p:stCondLst>
                      <p:childTnLst>
                        <p:par>
                          <p:cTn id="28" fill="hold">
                            <p:stCondLst>
                              <p:cond delay="0"/>
                            </p:stCondLst>
                            <p:childTnLst>
                              <p:par>
                                <p:cTn id="29" presetID="24"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to="" calcmode="lin" valueType="num">
                                      <p:cBhvr>
                                        <p:cTn id="31" dur="1" fill="hold"/>
                                        <p:tgtEl>
                                          <p:spTgt spid="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660136"/>
          </a:xfrm>
        </p:spPr>
        <p:txBody>
          <a:bodyPr/>
          <a:lstStyle/>
          <a:p>
            <a:r>
              <a:rPr lang="en-US" dirty="0" smtClean="0">
                <a:latin typeface="+mj-lt"/>
              </a:rPr>
              <a:t>To find the number of Permutations of n items, we can use the Fundamental Counting Principle or factorial notation.</a:t>
            </a:r>
          </a:p>
          <a:p>
            <a:endParaRPr lang="en-US" dirty="0" smtClean="0">
              <a:latin typeface="+mj-lt"/>
            </a:endParaRPr>
          </a:p>
          <a:p>
            <a:endParaRPr lang="en-US" dirty="0" smtClean="0">
              <a:latin typeface="+mj-lt"/>
            </a:endParaRPr>
          </a:p>
          <a:p>
            <a:r>
              <a:rPr lang="en-US" dirty="0" smtClean="0">
                <a:latin typeface="+mj-lt"/>
              </a:rPr>
              <a:t>Factorial notation :  6! = 6 x 5 x 4 x 3 x 2 x 1</a:t>
            </a:r>
          </a:p>
          <a:p>
            <a:endParaRPr lang="en-US" dirty="0"/>
          </a:p>
        </p:txBody>
      </p:sp>
    </p:spTree>
    <p:extLst>
      <p:ext uri="{BB962C8B-B14F-4D97-AF65-F5344CB8AC3E}">
        <p14:creationId xmlns:p14="http://schemas.microsoft.com/office/powerpoint/2010/main" val="1690933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 to="" calcmode="lin" valueType="num">
                                      <p:cBhvr>
                                        <p:cTn id="12"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the Counting Principal:</a:t>
            </a:r>
            <a:endParaRPr lang="en-US" dirty="0"/>
          </a:p>
        </p:txBody>
      </p:sp>
      <p:sp>
        <p:nvSpPr>
          <p:cNvPr id="3" name="Content Placeholder 2"/>
          <p:cNvSpPr>
            <a:spLocks noGrp="1"/>
          </p:cNvSpPr>
          <p:nvPr>
            <p:ph idx="1"/>
          </p:nvPr>
        </p:nvSpPr>
        <p:spPr/>
        <p:txBody>
          <a:bodyPr/>
          <a:lstStyle/>
          <a:p>
            <a:r>
              <a:rPr lang="en-US" dirty="0" smtClean="0">
                <a:latin typeface="Comic Sans MS" pitchFamily="66" charset="0"/>
              </a:rPr>
              <a:t>The number of ways to arrange the letters ABC:</a:t>
            </a:r>
          </a:p>
          <a:p>
            <a:r>
              <a:rPr lang="en-US" smtClean="0"/>
              <a:t>              ____   x   _____   x ____</a:t>
            </a:r>
            <a:endParaRPr lang="en-US" dirty="0"/>
          </a:p>
        </p:txBody>
      </p:sp>
      <p:sp>
        <p:nvSpPr>
          <p:cNvPr id="4" name="TextBox 3"/>
          <p:cNvSpPr txBox="1"/>
          <p:nvPr/>
        </p:nvSpPr>
        <p:spPr>
          <a:xfrm>
            <a:off x="2286000" y="3048000"/>
            <a:ext cx="685800" cy="584775"/>
          </a:xfrm>
          <a:prstGeom prst="rect">
            <a:avLst/>
          </a:prstGeom>
          <a:noFill/>
        </p:spPr>
        <p:txBody>
          <a:bodyPr wrap="square" rtlCol="0">
            <a:spAutoFit/>
          </a:bodyPr>
          <a:lstStyle/>
          <a:p>
            <a:r>
              <a:rPr lang="en-US" sz="3200" dirty="0" smtClean="0"/>
              <a:t>3</a:t>
            </a:r>
            <a:endParaRPr lang="en-US" sz="3200" dirty="0"/>
          </a:p>
        </p:txBody>
      </p:sp>
      <p:sp>
        <p:nvSpPr>
          <p:cNvPr id="5" name="TextBox 4"/>
          <p:cNvSpPr txBox="1"/>
          <p:nvPr/>
        </p:nvSpPr>
        <p:spPr>
          <a:xfrm>
            <a:off x="3962400" y="3072825"/>
            <a:ext cx="685800" cy="584775"/>
          </a:xfrm>
          <a:prstGeom prst="rect">
            <a:avLst/>
          </a:prstGeom>
          <a:noFill/>
        </p:spPr>
        <p:txBody>
          <a:bodyPr wrap="square" rtlCol="0">
            <a:spAutoFit/>
          </a:bodyPr>
          <a:lstStyle/>
          <a:p>
            <a:r>
              <a:rPr lang="en-US" sz="3200" dirty="0"/>
              <a:t>2</a:t>
            </a:r>
          </a:p>
        </p:txBody>
      </p:sp>
      <p:sp>
        <p:nvSpPr>
          <p:cNvPr id="6" name="TextBox 5"/>
          <p:cNvSpPr txBox="1"/>
          <p:nvPr/>
        </p:nvSpPr>
        <p:spPr>
          <a:xfrm>
            <a:off x="5562600" y="3124200"/>
            <a:ext cx="685800" cy="584775"/>
          </a:xfrm>
          <a:prstGeom prst="rect">
            <a:avLst/>
          </a:prstGeom>
          <a:noFill/>
        </p:spPr>
        <p:txBody>
          <a:bodyPr wrap="square" rtlCol="0">
            <a:spAutoFit/>
          </a:bodyPr>
          <a:lstStyle/>
          <a:p>
            <a:r>
              <a:rPr lang="en-US" sz="3200" dirty="0"/>
              <a:t>1</a:t>
            </a:r>
          </a:p>
        </p:txBody>
      </p:sp>
    </p:spTree>
    <p:extLst>
      <p:ext uri="{BB962C8B-B14F-4D97-AF65-F5344CB8AC3E}">
        <p14:creationId xmlns:p14="http://schemas.microsoft.com/office/powerpoint/2010/main" val="1101912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3">
                                            <p:txEl>
                                              <p:pRg st="1" end="1"/>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0"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800" decel="100000"/>
                                        <p:tgtEl>
                                          <p:spTgt spid="4"/>
                                        </p:tgtEl>
                                      </p:cBhvr>
                                    </p:animEffect>
                                    <p:anim calcmode="lin" valueType="num">
                                      <p:cBhvr>
                                        <p:cTn id="16" dur="800" decel="100000" fill="hold"/>
                                        <p:tgtEl>
                                          <p:spTgt spid="4"/>
                                        </p:tgtEl>
                                        <p:attrNameLst>
                                          <p:attrName>style.rotation</p:attrName>
                                        </p:attrNameLst>
                                      </p:cBhvr>
                                      <p:tavLst>
                                        <p:tav tm="0">
                                          <p:val>
                                            <p:fltVal val="-90"/>
                                          </p:val>
                                        </p:tav>
                                        <p:tav tm="100000">
                                          <p:val>
                                            <p:fltVal val="0"/>
                                          </p:val>
                                        </p:tav>
                                      </p:tavLst>
                                    </p:anim>
                                    <p:anim calcmode="lin" valueType="num">
                                      <p:cBhvr>
                                        <p:cTn id="17" dur="800" decel="100000" fill="hold"/>
                                        <p:tgtEl>
                                          <p:spTgt spid="4"/>
                                        </p:tgtEl>
                                        <p:attrNameLst>
                                          <p:attrName>ppt_x</p:attrName>
                                        </p:attrNameLst>
                                      </p:cBhvr>
                                      <p:tavLst>
                                        <p:tav tm="0">
                                          <p:val>
                                            <p:strVal val="#ppt_x+0.4"/>
                                          </p:val>
                                        </p:tav>
                                        <p:tav tm="100000">
                                          <p:val>
                                            <p:strVal val="#ppt_x-0.05"/>
                                          </p:val>
                                        </p:tav>
                                      </p:tavLst>
                                    </p:anim>
                                    <p:anim calcmode="lin" valueType="num">
                                      <p:cBhvr>
                                        <p:cTn id="18" dur="800" decel="100000" fill="hold"/>
                                        <p:tgtEl>
                                          <p:spTgt spid="4"/>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4"/>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0"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800" decel="100000"/>
                                        <p:tgtEl>
                                          <p:spTgt spid="5"/>
                                        </p:tgtEl>
                                      </p:cBhvr>
                                    </p:animEffect>
                                    <p:anim calcmode="lin" valueType="num">
                                      <p:cBhvr>
                                        <p:cTn id="26" dur="800" decel="100000" fill="hold"/>
                                        <p:tgtEl>
                                          <p:spTgt spid="5"/>
                                        </p:tgtEl>
                                        <p:attrNameLst>
                                          <p:attrName>style.rotation</p:attrName>
                                        </p:attrNameLst>
                                      </p:cBhvr>
                                      <p:tavLst>
                                        <p:tav tm="0">
                                          <p:val>
                                            <p:fltVal val="-90"/>
                                          </p:val>
                                        </p:tav>
                                        <p:tav tm="100000">
                                          <p:val>
                                            <p:fltVal val="0"/>
                                          </p:val>
                                        </p:tav>
                                      </p:tavLst>
                                    </p:anim>
                                    <p:anim calcmode="lin" valueType="num">
                                      <p:cBhvr>
                                        <p:cTn id="27" dur="800" decel="100000" fill="hold"/>
                                        <p:tgtEl>
                                          <p:spTgt spid="5"/>
                                        </p:tgtEl>
                                        <p:attrNameLst>
                                          <p:attrName>ppt_x</p:attrName>
                                        </p:attrNameLst>
                                      </p:cBhvr>
                                      <p:tavLst>
                                        <p:tav tm="0">
                                          <p:val>
                                            <p:strVal val="#ppt_x+0.4"/>
                                          </p:val>
                                        </p:tav>
                                        <p:tav tm="100000">
                                          <p:val>
                                            <p:strVal val="#ppt_x-0.05"/>
                                          </p:val>
                                        </p:tav>
                                      </p:tavLst>
                                    </p:anim>
                                    <p:anim calcmode="lin" valueType="num">
                                      <p:cBhvr>
                                        <p:cTn id="28" dur="800" decel="100000" fill="hold"/>
                                        <p:tgtEl>
                                          <p:spTgt spid="5"/>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0"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800" decel="100000"/>
                                        <p:tgtEl>
                                          <p:spTgt spid="6"/>
                                        </p:tgtEl>
                                      </p:cBhvr>
                                    </p:animEffect>
                                    <p:anim calcmode="lin" valueType="num">
                                      <p:cBhvr>
                                        <p:cTn id="36" dur="800" decel="100000" fill="hold"/>
                                        <p:tgtEl>
                                          <p:spTgt spid="6"/>
                                        </p:tgtEl>
                                        <p:attrNameLst>
                                          <p:attrName>style.rotation</p:attrName>
                                        </p:attrNameLst>
                                      </p:cBhvr>
                                      <p:tavLst>
                                        <p:tav tm="0">
                                          <p:val>
                                            <p:fltVal val="-90"/>
                                          </p:val>
                                        </p:tav>
                                        <p:tav tm="100000">
                                          <p:val>
                                            <p:fltVal val="0"/>
                                          </p:val>
                                        </p:tav>
                                      </p:tavLst>
                                    </p:anim>
                                    <p:anim calcmode="lin" valueType="num">
                                      <p:cBhvr>
                                        <p:cTn id="37" dur="800" decel="100000" fill="hold"/>
                                        <p:tgtEl>
                                          <p:spTgt spid="6"/>
                                        </p:tgtEl>
                                        <p:attrNameLst>
                                          <p:attrName>ppt_x</p:attrName>
                                        </p:attrNameLst>
                                      </p:cBhvr>
                                      <p:tavLst>
                                        <p:tav tm="0">
                                          <p:val>
                                            <p:strVal val="#ppt_x+0.4"/>
                                          </p:val>
                                        </p:tav>
                                        <p:tav tm="100000">
                                          <p:val>
                                            <p:strVal val="#ppt_x-0.05"/>
                                          </p:val>
                                        </p:tav>
                                      </p:tavLst>
                                    </p:anim>
                                    <p:anim calcmode="lin" valueType="num">
                                      <p:cBhvr>
                                        <p:cTn id="38" dur="800" decel="100000" fill="hold"/>
                                        <p:tgtEl>
                                          <p:spTgt spid="6"/>
                                        </p:tgtEl>
                                        <p:attrNameLst>
                                          <p:attrName>ppt_y</p:attrName>
                                        </p:attrNameLst>
                                      </p:cBhvr>
                                      <p:tavLst>
                                        <p:tav tm="0">
                                          <p:val>
                                            <p:strVal val="#ppt_y-0.4"/>
                                          </p:val>
                                        </p:tav>
                                        <p:tav tm="100000">
                                          <p:val>
                                            <p:strVal val="#ppt_y+0.1"/>
                                          </p:val>
                                        </p:tav>
                                      </p:tavLst>
                                    </p:anim>
                                    <p:anim calcmode="lin" valueType="num">
                                      <p:cBhvr>
                                        <p:cTn id="39"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40"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endParaRPr lang="en-US"/>
          </a:p>
        </p:txBody>
      </p:sp>
      <p:sp>
        <p:nvSpPr>
          <p:cNvPr id="3" name="Content Placeholder 2"/>
          <p:cNvSpPr>
            <a:spLocks noGrp="1"/>
          </p:cNvSpPr>
          <p:nvPr>
            <p:ph idx="1"/>
          </p:nvPr>
        </p:nvSpPr>
        <p:spPr>
          <a:xfrm>
            <a:off x="457200" y="1752600"/>
            <a:ext cx="8229600" cy="4325112"/>
          </a:xfrm>
        </p:spPr>
        <p:txBody>
          <a:bodyPr/>
          <a:lstStyle/>
          <a:p>
            <a:r>
              <a:rPr lang="en-US" dirty="0" smtClean="0">
                <a:latin typeface="Comic Sans MS" pitchFamily="66" charset="0"/>
              </a:rPr>
              <a:t>To find the number of Permutations of n items chosen r at a time, you can use the formula for finding P(</a:t>
            </a:r>
            <a:r>
              <a:rPr lang="en-US" dirty="0" err="1" smtClean="0">
                <a:latin typeface="Comic Sans MS" pitchFamily="66" charset="0"/>
              </a:rPr>
              <a:t>n,r</a:t>
            </a:r>
            <a:r>
              <a:rPr lang="en-US" dirty="0" smtClean="0">
                <a:latin typeface="Comic Sans MS" pitchFamily="66" charset="0"/>
              </a:rPr>
              <a:t>) or </a:t>
            </a:r>
            <a:r>
              <a:rPr lang="en-US" baseline="-25000" dirty="0" err="1" smtClean="0">
                <a:latin typeface="Comic Sans MS" pitchFamily="66" charset="0"/>
              </a:rPr>
              <a:t>n</a:t>
            </a:r>
            <a:r>
              <a:rPr lang="en-US" dirty="0" err="1" smtClean="0">
                <a:latin typeface="Comic Sans MS" pitchFamily="66" charset="0"/>
              </a:rPr>
              <a:t>P</a:t>
            </a:r>
            <a:r>
              <a:rPr lang="en-US" baseline="-25000" dirty="0" err="1" smtClean="0">
                <a:latin typeface="Comic Sans MS" pitchFamily="66" charset="0"/>
              </a:rPr>
              <a:t>r</a:t>
            </a:r>
            <a:endParaRPr lang="en-US" baseline="-25000" dirty="0" smtClean="0">
              <a:latin typeface="Comic Sans MS" pitchFamily="66" charset="0"/>
            </a:endParaRPr>
          </a:p>
          <a:p>
            <a:endParaRPr lang="en-US" dirty="0"/>
          </a:p>
        </p:txBody>
      </p:sp>
      <p:graphicFrame>
        <p:nvGraphicFramePr>
          <p:cNvPr id="4" name="Object 3"/>
          <p:cNvGraphicFramePr>
            <a:graphicFrameLocks noChangeAspect="1"/>
          </p:cNvGraphicFramePr>
          <p:nvPr/>
        </p:nvGraphicFramePr>
        <p:xfrm>
          <a:off x="1828800" y="3429000"/>
          <a:ext cx="5292725" cy="1162050"/>
        </p:xfrm>
        <a:graphic>
          <a:graphicData uri="http://schemas.openxmlformats.org/presentationml/2006/ole">
            <mc:AlternateContent xmlns:mc="http://schemas.openxmlformats.org/markup-compatibility/2006">
              <mc:Choice xmlns:v="urn:schemas-microsoft-com:vml" Requires="v">
                <p:oleObj spid="_x0000_s1034" name="Equation" r:id="rId3" imgW="1562040" imgH="342720" progId="Equation.3">
                  <p:embed/>
                </p:oleObj>
              </mc:Choice>
              <mc:Fallback>
                <p:oleObj name="Equation" r:id="rId3" imgW="1562040" imgH="34272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3429000"/>
                        <a:ext cx="5292725" cy="11620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2"/>
          <p:cNvGraphicFramePr>
            <a:graphicFrameLocks noChangeAspect="1"/>
          </p:cNvGraphicFramePr>
          <p:nvPr/>
        </p:nvGraphicFramePr>
        <p:xfrm>
          <a:off x="1123950" y="4572000"/>
          <a:ext cx="6970713" cy="1419225"/>
        </p:xfrm>
        <a:graphic>
          <a:graphicData uri="http://schemas.openxmlformats.org/presentationml/2006/ole">
            <mc:AlternateContent xmlns:mc="http://schemas.openxmlformats.org/markup-compatibility/2006">
              <mc:Choice xmlns:v="urn:schemas-microsoft-com:vml" Requires="v">
                <p:oleObj spid="_x0000_s1035" name="Equation" r:id="rId5" imgW="2057400" imgH="419040" progId="Equation.3">
                  <p:embed/>
                </p:oleObj>
              </mc:Choice>
              <mc:Fallback>
                <p:oleObj name="Equation" r:id="rId5" imgW="2057400" imgH="4190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23950" y="4572000"/>
                        <a:ext cx="6970713" cy="14192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3009749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TotalTime>
  <Words>646</Words>
  <Application>Microsoft Office PowerPoint</Application>
  <PresentationFormat>On-screen Show (4:3)</PresentationFormat>
  <Paragraphs>110</Paragraphs>
  <Slides>20</Slides>
  <Notes>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9" baseType="lpstr">
      <vt:lpstr>Arial</vt:lpstr>
      <vt:lpstr>Calibri</vt:lpstr>
      <vt:lpstr>Comic Sans MS</vt:lpstr>
      <vt:lpstr>Georgia</vt:lpstr>
      <vt:lpstr>Trebuchet MS</vt:lpstr>
      <vt:lpstr>Wingdings</vt:lpstr>
      <vt:lpstr>Wingdings 2</vt:lpstr>
      <vt:lpstr>Urban</vt:lpstr>
      <vt:lpstr>Equation</vt:lpstr>
      <vt:lpstr>Counting Principle</vt:lpstr>
      <vt:lpstr>The Fundamental Counting Principle</vt:lpstr>
      <vt:lpstr>Examples:</vt:lpstr>
      <vt:lpstr>Examples:</vt:lpstr>
      <vt:lpstr>Examples</vt:lpstr>
      <vt:lpstr>Permutations</vt:lpstr>
      <vt:lpstr>PowerPoint Presentation</vt:lpstr>
      <vt:lpstr>Using the Counting Principal:</vt:lpstr>
      <vt:lpstr>PowerPoint Presentation</vt:lpstr>
      <vt:lpstr>PowerPoint Presentation</vt:lpstr>
      <vt:lpstr>PowerPoint Presentation</vt:lpstr>
      <vt:lpstr>Example</vt:lpstr>
      <vt:lpstr>Example</vt:lpstr>
      <vt:lpstr>Example:</vt:lpstr>
      <vt:lpstr>What about Repetition?</vt:lpstr>
      <vt:lpstr>PowerPoint Presentation</vt:lpstr>
      <vt:lpstr>PowerPoint Presentation</vt:lpstr>
      <vt:lpstr>A 3-digit number is being formed from the following digits:  {3, 4, 5, 6, 7} </vt:lpstr>
      <vt:lpstr>PowerPoint Presentation</vt:lpstr>
      <vt:lpstr>PowerPoint Presentation</vt:lpstr>
    </vt:vector>
  </TitlesOfParts>
  <Company>Wake County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Counting Principle</dc:title>
  <dc:creator>Leah Palmer</dc:creator>
  <cp:lastModifiedBy>rwalters</cp:lastModifiedBy>
  <cp:revision>4</cp:revision>
  <dcterms:created xsi:type="dcterms:W3CDTF">2014-05-12T02:04:42Z</dcterms:created>
  <dcterms:modified xsi:type="dcterms:W3CDTF">2016-05-11T12:26:58Z</dcterms:modified>
</cp:coreProperties>
</file>