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3" r:id="rId1"/>
  </p:sldMasterIdLst>
  <p:notesMasterIdLst>
    <p:notesMasterId r:id="rId20"/>
  </p:notesMasterIdLst>
  <p:handoutMasterIdLst>
    <p:handoutMasterId r:id="rId21"/>
  </p:handoutMasterIdLst>
  <p:sldIdLst>
    <p:sldId id="316" r:id="rId2"/>
    <p:sldId id="317" r:id="rId3"/>
    <p:sldId id="318" r:id="rId4"/>
    <p:sldId id="329" r:id="rId5"/>
    <p:sldId id="319" r:id="rId6"/>
    <p:sldId id="326" r:id="rId7"/>
    <p:sldId id="299" r:id="rId8"/>
    <p:sldId id="300" r:id="rId9"/>
    <p:sldId id="301" r:id="rId10"/>
    <p:sldId id="304" r:id="rId11"/>
    <p:sldId id="328" r:id="rId12"/>
    <p:sldId id="320" r:id="rId13"/>
    <p:sldId id="321" r:id="rId14"/>
    <p:sldId id="322" r:id="rId15"/>
    <p:sldId id="323" r:id="rId16"/>
    <p:sldId id="324" r:id="rId17"/>
    <p:sldId id="325" r:id="rId18"/>
    <p:sldId id="308"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3399"/>
    <a:srgbClr val="CCFFFF"/>
    <a:srgbClr val="3366CC"/>
    <a:srgbClr val="FFFFCC"/>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p:cViewPr varScale="1">
        <p:scale>
          <a:sx n="49" d="100"/>
          <a:sy n="49" d="100"/>
        </p:scale>
        <p:origin x="111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4"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58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58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2D049BF-54B8-49E9-A182-6FF9390754D2}" type="slidenum">
              <a:rPr lang="en-US"/>
              <a:pPr>
                <a:defRPr/>
              </a:pPr>
              <a:t>‹#›</a:t>
            </a:fld>
            <a:endParaRPr lang="en-US"/>
          </a:p>
        </p:txBody>
      </p:sp>
    </p:spTree>
    <p:extLst>
      <p:ext uri="{BB962C8B-B14F-4D97-AF65-F5344CB8AC3E}">
        <p14:creationId xmlns:p14="http://schemas.microsoft.com/office/powerpoint/2010/main" val="2110059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E10619-E506-4265-B135-638FB0404BDF}" type="datetimeFigureOut">
              <a:rPr lang="en-US" smtClean="0"/>
              <a:pPr/>
              <a:t>1/20/2016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13D4D5-94FC-4E01-A238-5E0657C28FCF}" type="slidenum">
              <a:rPr lang="en-US" smtClean="0"/>
              <a:pPr/>
              <a:t>‹#›</a:t>
            </a:fld>
            <a:endParaRPr lang="en-US"/>
          </a:p>
        </p:txBody>
      </p:sp>
    </p:spTree>
    <p:extLst>
      <p:ext uri="{BB962C8B-B14F-4D97-AF65-F5344CB8AC3E}">
        <p14:creationId xmlns:p14="http://schemas.microsoft.com/office/powerpoint/2010/main" val="3658755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F37D88B9-E6CB-402A-8FC5-B5AEC5749A85}" type="slidenum">
              <a:rPr lang="en-US" smtClean="0"/>
              <a:pPr>
                <a:defRPr/>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A934674-1415-46F9-BDA4-689C68525278}"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pPr>
              <a:defRPr/>
            </a:pPr>
            <a:fld id="{FBC7D704-5820-4CC9-B7F3-7EFB58BCCCC4}" type="slidenum">
              <a:rPr lang="en-US" smtClean="0"/>
              <a:pPr>
                <a:defRPr/>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61688" y="1026372"/>
            <a:ext cx="457200" cy="441325"/>
          </a:xfrm>
        </p:spPr>
        <p:txBody>
          <a:bodyPr/>
          <a:lstStyle/>
          <a:p>
            <a:pPr>
              <a:defRPr/>
            </a:pPr>
            <a:fld id="{3EF6CF4A-A99A-41EE-9341-1A7F9B91A063}" type="slidenum">
              <a:rPr lang="en-US" smtClean="0"/>
              <a:pPr>
                <a:defRPr/>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4" name="Date Placeholder 3"/>
          <p:cNvSpPr>
            <a:spLocks noGrp="1"/>
          </p:cNvSpPr>
          <p:nvPr>
            <p:ph type="dt" sz="half" idx="10"/>
          </p:nvPr>
        </p:nvSpPr>
        <p:spPr/>
        <p:txBody>
          <a:bodyPr/>
          <a:lstStyle/>
          <a:p>
            <a:pPr>
              <a:defRPr/>
            </a:pPr>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pPr>
              <a:defRPr/>
            </a:pPr>
            <a:fld id="{D4916D7F-9EDF-4B02-9320-C3CE63B8E548}" type="slidenum">
              <a:rPr lang="en-US" smtClean="0"/>
              <a:pPr>
                <a:defRPr/>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3CFF07A-5A4C-45DE-9A1A-B98BA6909305}" type="slidenum">
              <a:rPr lang="en-US" smtClean="0"/>
              <a:pPr>
                <a:defRPr/>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a:xfrm>
            <a:off x="304800" y="6409944"/>
            <a:ext cx="3581400" cy="365760"/>
          </a:xfrm>
        </p:spPr>
        <p:txBody>
          <a:bodyPr/>
          <a:lstStyle/>
          <a:p>
            <a:pPr>
              <a:defRPr/>
            </a:pP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defRPr/>
            </a:pPr>
            <a:fld id="{AC950118-B753-4C6D-AC8C-1100EBCFCB14}" type="slidenum">
              <a:rPr lang="en-US" smtClean="0"/>
              <a:pPr>
                <a:defRPr/>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343400" y="1036020"/>
            <a:ext cx="457200" cy="441325"/>
          </a:xfrm>
        </p:spPr>
        <p:txBody>
          <a:bodyPr/>
          <a:lstStyle/>
          <a:p>
            <a:pPr>
              <a:defRPr/>
            </a:pPr>
            <a:fld id="{6F56D8AB-C1A3-4A84-AD29-1DC403829554}"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pPr>
              <a:defRPr/>
            </a:pPr>
            <a:fld id="{B45E206F-7C0F-4AE6-803D-DAD22165938F}"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pPr>
              <a:defRPr/>
            </a:pPr>
            <a:fld id="{647B3461-C51E-4028-AB52-8DE331B3D1CE}" type="slidenum">
              <a:rPr lang="en-US" smtClean="0"/>
              <a:pPr>
                <a:defRPr/>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301752" y="6410848"/>
            <a:ext cx="3383280" cy="365760"/>
          </a:xfrm>
        </p:spPr>
        <p:txBody>
          <a:body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pPr>
              <a:defRPr/>
            </a:pPr>
            <a:fld id="{50694BF8-F294-420D-9422-30E2695E07D8}" type="slidenum">
              <a:rPr lang="en-US" smtClean="0"/>
              <a:pPr>
                <a:defRPr/>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a:defRPr/>
            </a:pPr>
            <a:endParaRPr lang="en-US"/>
          </a:p>
        </p:txBody>
      </p:sp>
      <p:sp>
        <p:nvSpPr>
          <p:cNvPr id="6" name="Footer Placeholder 5"/>
          <p:cNvSpPr>
            <a:spLocks noGrp="1"/>
          </p:cNvSpPr>
          <p:nvPr>
            <p:ph type="ftr" sz="quarter" idx="11"/>
          </p:nvPr>
        </p:nvSpPr>
        <p:spPr>
          <a:xfrm>
            <a:off x="301752" y="6410848"/>
            <a:ext cx="3584448" cy="365760"/>
          </a:xfrm>
        </p:spPr>
        <p:txBody>
          <a:body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8C817F1F-EF1E-4749-AEBD-7AD103948357}" type="slidenum">
              <a:rPr lang="en-US" smtClean="0"/>
              <a:pPr>
                <a:defRPr/>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34"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15.wmf"/><Relationship Id="rId11" Type="http://schemas.openxmlformats.org/officeDocument/2006/relationships/image" Target="../media/image20.png"/><Relationship Id="rId5" Type="http://schemas.openxmlformats.org/officeDocument/2006/relationships/oleObject" Target="../embeddings/oleObject8.bin"/><Relationship Id="rId10" Type="http://schemas.openxmlformats.org/officeDocument/2006/relationships/image" Target="../media/image17.wmf"/><Relationship Id="rId4" Type="http://schemas.openxmlformats.org/officeDocument/2006/relationships/image" Target="../media/image14.wmf"/><Relationship Id="rId9"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wcpss.net/policy-files/series/policies/2313-bp.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skoverton.weebl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oleObject" Target="../embeddings/oleObject2.bin"/><Relationship Id="rId4" Type="http://schemas.openxmlformats.org/officeDocument/2006/relationships/image" Target="../media/image8.wmf"/><Relationship Id="rId9" Type="http://schemas.openxmlformats.org/officeDocument/2006/relationships/image" Target="../media/image11.png"/></Relationships>
</file>

<file path=ppt/slides/_rels/slide9.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4.bin"/><Relationship Id="rId7"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2.wmf"/><Relationship Id="rId5" Type="http://schemas.openxmlformats.org/officeDocument/2006/relationships/oleObject" Target="../embeddings/oleObject5.bin"/><Relationship Id="rId4" Type="http://schemas.openxmlformats.org/officeDocument/2006/relationships/image" Target="../media/image11.wmf"/><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52400" y="0"/>
            <a:ext cx="8839200" cy="1143000"/>
          </a:xfrm>
        </p:spPr>
        <p:txBody>
          <a:bodyPr>
            <a:noAutofit/>
          </a:bodyPr>
          <a:lstStyle/>
          <a:p>
            <a:pPr eaLnBrk="1" hangingPunct="1"/>
            <a:r>
              <a:rPr lang="en-US" sz="4400" dirty="0" smtClean="0">
                <a:latin typeface="Amienne" charset="0"/>
              </a:rPr>
              <a:t>Welcome to Honors Math 2!</a:t>
            </a:r>
            <a:r>
              <a:rPr lang="en-US" sz="4400" dirty="0">
                <a:latin typeface="Amienne" charset="0"/>
              </a:rPr>
              <a:t>!</a:t>
            </a:r>
          </a:p>
        </p:txBody>
      </p:sp>
      <p:sp>
        <p:nvSpPr>
          <p:cNvPr id="2051" name="Rectangle 3"/>
          <p:cNvSpPr>
            <a:spLocks noGrp="1" noChangeArrowheads="1"/>
          </p:cNvSpPr>
          <p:nvPr>
            <p:ph type="body" idx="1"/>
          </p:nvPr>
        </p:nvSpPr>
        <p:spPr>
          <a:xfrm>
            <a:off x="228600" y="1295400"/>
            <a:ext cx="8686800" cy="5867400"/>
          </a:xfrm>
        </p:spPr>
        <p:txBody>
          <a:bodyPr>
            <a:normAutofit/>
          </a:bodyPr>
          <a:lstStyle/>
          <a:p>
            <a:pPr marL="609600" indent="-609600" eaLnBrk="1" hangingPunct="1">
              <a:buFontTx/>
              <a:buNone/>
            </a:pPr>
            <a:r>
              <a:rPr lang="en-US" sz="8000" dirty="0">
                <a:latin typeface="Amienne" charset="0"/>
              </a:rPr>
              <a:t>				</a:t>
            </a:r>
            <a:endParaRPr lang="en-US" sz="5200" dirty="0">
              <a:latin typeface="Amienne" charset="0"/>
            </a:endParaRPr>
          </a:p>
          <a:p>
            <a:pPr marL="609600" indent="-609600" algn="ctr" eaLnBrk="1" hangingPunct="1">
              <a:buFontTx/>
              <a:buNone/>
            </a:pPr>
            <a:r>
              <a:rPr lang="en-US" sz="5200" dirty="0" smtClean="0">
                <a:latin typeface="Comic Sans MS" panose="030F0702030302020204" pitchFamily="66" charset="0"/>
              </a:rPr>
              <a:t>Mrs. Walters</a:t>
            </a:r>
            <a:endParaRPr lang="en-US" sz="5200" dirty="0">
              <a:latin typeface="Comic Sans MS" panose="030F0702030302020204" pitchFamily="66" charset="0"/>
            </a:endParaRPr>
          </a:p>
          <a:p>
            <a:pPr marL="609600" indent="-609600" algn="ctr" eaLnBrk="1" hangingPunct="1">
              <a:buFontTx/>
              <a:buNone/>
            </a:pPr>
            <a:endParaRPr lang="en-US" sz="5200" dirty="0">
              <a:latin typeface="Comic Sans MS" panose="030F0702030302020204" pitchFamily="66" charset="0"/>
            </a:endParaRPr>
          </a:p>
          <a:p>
            <a:pPr marL="609600" indent="-609600" algn="ctr" eaLnBrk="1" hangingPunct="1">
              <a:buFontTx/>
              <a:buNone/>
            </a:pPr>
            <a:r>
              <a:rPr lang="en-US" sz="5200" dirty="0">
                <a:latin typeface="Comic Sans MS" panose="030F0702030302020204" pitchFamily="66" charset="0"/>
              </a:rPr>
              <a:t>Please start filling out info sheet…</a:t>
            </a:r>
          </a:p>
          <a:p>
            <a:pPr marL="609600" indent="-609600" algn="ctr" eaLnBrk="1" hangingPunct="1">
              <a:buFontTx/>
              <a:buNone/>
            </a:pPr>
            <a:endParaRPr lang="en-US" dirty="0">
              <a:latin typeface="Arial" charset="0"/>
            </a:endParaRPr>
          </a:p>
        </p:txBody>
      </p:sp>
      <p:pic>
        <p:nvPicPr>
          <p:cNvPr id="2052" name="Picture 6" descr="C:\Documents and Settings\Administrator\Local Settings\Temporary Internet Files\Content.IE5\GVW9OFY3\MCj04244880000[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505200"/>
            <a:ext cx="2743200" cy="1111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descr="C:\Documents and Settings\Administrator\Local Settings\Temporary Internet Files\Content.IE5\MDTMJ21S\MCj0434917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858511">
            <a:off x="120461" y="1339661"/>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8" descr="C:\Documents and Settings\Administrator\Local Settings\Temporary Internet Files\Content.IE5\CP8TE3WX\MCj0434915000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4133" y="1143000"/>
            <a:ext cx="22860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5686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81000" y="1985665"/>
            <a:ext cx="5791200" cy="3785652"/>
          </a:xfrm>
          <a:prstGeom prst="rect">
            <a:avLst/>
          </a:prstGeom>
          <a:noFill/>
        </p:spPr>
        <p:txBody>
          <a:bodyPr wrap="square" rtlCol="0">
            <a:spAutoFit/>
          </a:bodyPr>
          <a:lstStyle/>
          <a:p>
            <a:r>
              <a:rPr lang="en-US" dirty="0" smtClean="0"/>
              <a:t>1.</a:t>
            </a:r>
          </a:p>
          <a:p>
            <a:endParaRPr lang="en-US" dirty="0" smtClean="0"/>
          </a:p>
          <a:p>
            <a:endParaRPr lang="en-US" dirty="0" smtClean="0"/>
          </a:p>
          <a:p>
            <a:r>
              <a:rPr lang="en-US" dirty="0" smtClean="0"/>
              <a:t>2.</a:t>
            </a:r>
          </a:p>
          <a:p>
            <a:endParaRPr lang="en-US" dirty="0" smtClean="0"/>
          </a:p>
          <a:p>
            <a:endParaRPr lang="en-US" dirty="0" smtClean="0"/>
          </a:p>
          <a:p>
            <a:r>
              <a:rPr lang="en-US" dirty="0" smtClean="0"/>
              <a:t>3. </a:t>
            </a:r>
          </a:p>
          <a:p>
            <a:endParaRPr lang="en-US" dirty="0"/>
          </a:p>
          <a:p>
            <a:endParaRPr lang="en-US" dirty="0" smtClean="0"/>
          </a:p>
          <a:p>
            <a:r>
              <a:rPr lang="en-US" dirty="0" smtClean="0"/>
              <a:t>4.</a:t>
            </a:r>
          </a:p>
        </p:txBody>
      </p:sp>
      <p:sp>
        <p:nvSpPr>
          <p:cNvPr id="2" name="Title 1"/>
          <p:cNvSpPr>
            <a:spLocks noGrp="1"/>
          </p:cNvSpPr>
          <p:nvPr>
            <p:ph type="title"/>
          </p:nvPr>
        </p:nvSpPr>
        <p:spPr/>
        <p:txBody>
          <a:bodyPr/>
          <a:lstStyle/>
          <a:p>
            <a:r>
              <a:rPr lang="en-US" dirty="0" smtClean="0"/>
              <a:t>Difference of “Two Squares”</a:t>
            </a:r>
            <a:endParaRPr lang="en-US" dirty="0"/>
          </a:p>
        </p:txBody>
      </p:sp>
      <p:sp>
        <p:nvSpPr>
          <p:cNvPr id="3" name="Rectangle 2"/>
          <p:cNvSpPr/>
          <p:nvPr/>
        </p:nvSpPr>
        <p:spPr>
          <a:xfrm>
            <a:off x="152400" y="1524000"/>
            <a:ext cx="7924800" cy="461665"/>
          </a:xfrm>
          <a:prstGeom prst="rect">
            <a:avLst/>
          </a:prstGeom>
        </p:spPr>
        <p:txBody>
          <a:bodyPr wrap="square">
            <a:spAutoFit/>
          </a:bodyPr>
          <a:lstStyle/>
          <a:p>
            <a:r>
              <a:rPr lang="en-US" dirty="0" smtClean="0"/>
              <a:t>Rule: _______________________________________</a:t>
            </a:r>
            <a:endParaRPr lang="en-US" dirty="0"/>
          </a:p>
        </p:txBody>
      </p:sp>
      <p:graphicFrame>
        <p:nvGraphicFramePr>
          <p:cNvPr id="49155" name="Object 3"/>
          <p:cNvGraphicFramePr>
            <a:graphicFrameLocks noChangeAspect="1"/>
          </p:cNvGraphicFramePr>
          <p:nvPr>
            <p:extLst>
              <p:ext uri="{D42A27DB-BD31-4B8C-83A1-F6EECF244321}">
                <p14:modId xmlns:p14="http://schemas.microsoft.com/office/powerpoint/2010/main" val="129155564"/>
              </p:ext>
            </p:extLst>
          </p:nvPr>
        </p:nvGraphicFramePr>
        <p:xfrm>
          <a:off x="838200" y="1998175"/>
          <a:ext cx="1395412" cy="457200"/>
        </p:xfrm>
        <a:graphic>
          <a:graphicData uri="http://schemas.openxmlformats.org/presentationml/2006/ole">
            <mc:AlternateContent xmlns:mc="http://schemas.openxmlformats.org/markup-compatibility/2006">
              <mc:Choice xmlns:v="urn:schemas-microsoft-com:vml" Requires="v">
                <p:oleObj spid="_x0000_s49357" name="Equation" r:id="rId3" imgW="647640" imgH="203040" progId="Equation.DSMT4">
                  <p:embed/>
                </p:oleObj>
              </mc:Choice>
              <mc:Fallback>
                <p:oleObj name="Equation" r:id="rId3" imgW="647640" imgH="2030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998175"/>
                        <a:ext cx="1395412"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9154" name="Object 2"/>
          <p:cNvGraphicFramePr>
            <a:graphicFrameLocks noChangeAspect="1"/>
          </p:cNvGraphicFramePr>
          <p:nvPr>
            <p:extLst>
              <p:ext uri="{D42A27DB-BD31-4B8C-83A1-F6EECF244321}">
                <p14:modId xmlns:p14="http://schemas.microsoft.com/office/powerpoint/2010/main" val="2309604254"/>
              </p:ext>
            </p:extLst>
          </p:nvPr>
        </p:nvGraphicFramePr>
        <p:xfrm>
          <a:off x="838200" y="3048000"/>
          <a:ext cx="1719262" cy="457200"/>
        </p:xfrm>
        <a:graphic>
          <a:graphicData uri="http://schemas.openxmlformats.org/presentationml/2006/ole">
            <mc:AlternateContent xmlns:mc="http://schemas.openxmlformats.org/markup-compatibility/2006">
              <mc:Choice xmlns:v="urn:schemas-microsoft-com:vml" Requires="v">
                <p:oleObj spid="_x0000_s49358" name="Equation" r:id="rId5" imgW="787320" imgH="203040" progId="Equation.DSMT4">
                  <p:embed/>
                </p:oleObj>
              </mc:Choice>
              <mc:Fallback>
                <p:oleObj name="Equation" r:id="rId5" imgW="787320" imgH="20304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3048000"/>
                        <a:ext cx="1719262" cy="457200"/>
                      </a:xfrm>
                      <a:prstGeom prst="rect">
                        <a:avLst/>
                      </a:prstGeom>
                      <a:noFill/>
                      <a:extLst/>
                    </p:spPr>
                  </p:pic>
                </p:oleObj>
              </mc:Fallback>
            </mc:AlternateContent>
          </a:graphicData>
        </a:graphic>
      </p:graphicFrame>
      <p:graphicFrame>
        <p:nvGraphicFramePr>
          <p:cNvPr id="49153" name="Object 1"/>
          <p:cNvGraphicFramePr>
            <a:graphicFrameLocks noChangeAspect="1"/>
          </p:cNvGraphicFramePr>
          <p:nvPr>
            <p:extLst>
              <p:ext uri="{D42A27DB-BD31-4B8C-83A1-F6EECF244321}">
                <p14:modId xmlns:p14="http://schemas.microsoft.com/office/powerpoint/2010/main" val="3900937810"/>
              </p:ext>
            </p:extLst>
          </p:nvPr>
        </p:nvGraphicFramePr>
        <p:xfrm>
          <a:off x="838200" y="4114800"/>
          <a:ext cx="2281237" cy="533400"/>
        </p:xfrm>
        <a:graphic>
          <a:graphicData uri="http://schemas.openxmlformats.org/presentationml/2006/ole">
            <mc:AlternateContent xmlns:mc="http://schemas.openxmlformats.org/markup-compatibility/2006">
              <mc:Choice xmlns:v="urn:schemas-microsoft-com:vml" Requires="v">
                <p:oleObj spid="_x0000_s49359" name="Equation" r:id="rId7" imgW="977760" imgH="228600" progId="Equation.DSMT4">
                  <p:embed/>
                </p:oleObj>
              </mc:Choice>
              <mc:Fallback>
                <p:oleObj name="Equation" r:id="rId7" imgW="977760" imgH="228600" progId="Equation.DSMT4">
                  <p:embed/>
                  <p:pic>
                    <p:nvPicPr>
                      <p:cNvPr id="0"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38200" y="4114800"/>
                        <a:ext cx="2281237" cy="533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9157" name="Rectangle 5"/>
          <p:cNvSpPr>
            <a:spLocks noChangeArrowheads="1"/>
          </p:cNvSpPr>
          <p:nvPr/>
        </p:nvSpPr>
        <p:spPr bwMode="auto">
          <a:xfrm>
            <a:off x="137160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endParaRPr kumimoji="0" lang="en-US" sz="1800" b="0" i="0" u="none" strike="noStrike" cap="none" normalizeH="0" baseline="0" smtClean="0">
              <a:ln>
                <a:noFill/>
              </a:ln>
              <a:solidFill>
                <a:schemeClr val="tx1"/>
              </a:solidFill>
              <a:effectLst/>
              <a:latin typeface="Arial" pitchFamily="34" charset="0"/>
            </a:endParaRPr>
          </a:p>
        </p:txBody>
      </p:sp>
      <p:sp>
        <p:nvSpPr>
          <p:cNvPr id="49158" name="Rectangle 6"/>
          <p:cNvSpPr>
            <a:spLocks noChangeArrowheads="1"/>
          </p:cNvSpPr>
          <p:nvPr/>
        </p:nvSpPr>
        <p:spPr bwMode="auto">
          <a:xfrm>
            <a:off x="1371600" y="876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371600" algn="l"/>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1" name="Object 10"/>
          <p:cNvGraphicFramePr>
            <a:graphicFrameLocks noChangeAspect="1"/>
          </p:cNvGraphicFramePr>
          <p:nvPr/>
        </p:nvGraphicFramePr>
        <p:xfrm>
          <a:off x="1143000" y="1447800"/>
          <a:ext cx="3299087" cy="534987"/>
        </p:xfrm>
        <a:graphic>
          <a:graphicData uri="http://schemas.openxmlformats.org/presentationml/2006/ole">
            <mc:AlternateContent xmlns:mc="http://schemas.openxmlformats.org/markup-compatibility/2006">
              <mc:Choice xmlns:v="urn:schemas-microsoft-com:vml" Requires="v">
                <p:oleObj spid="_x0000_s49360" name="Equation" r:id="rId9" imgW="1409400" imgH="228600" progId="Equation.DSMT4">
                  <p:embed/>
                </p:oleObj>
              </mc:Choice>
              <mc:Fallback>
                <p:oleObj name="Equation" r:id="rId9" imgW="1409400" imgH="228600" progId="Equation.DSMT4">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43000" y="1447800"/>
                        <a:ext cx="3299087" cy="534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mc:AlternateContent xmlns:mc="http://schemas.openxmlformats.org/markup-compatibility/2006" xmlns:a14="http://schemas.microsoft.com/office/drawing/2010/main">
        <mc:Choice Requires="a14">
          <p:sp>
            <p:nvSpPr>
              <p:cNvPr id="4" name="TextBox 3"/>
              <p:cNvSpPr txBox="1"/>
              <p:nvPr/>
            </p:nvSpPr>
            <p:spPr>
              <a:xfrm>
                <a:off x="685800" y="5243548"/>
                <a:ext cx="1698029"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a:rPr>
                        <m:t>3</m:t>
                      </m:r>
                      <m:sSup>
                        <m:sSupPr>
                          <m:ctrlPr>
                            <a:rPr lang="en-US" sz="2800" b="0" i="1" smtClean="0">
                              <a:latin typeface="Cambria Math" panose="02040503050406030204" pitchFamily="18" charset="0"/>
                            </a:rPr>
                          </m:ctrlPr>
                        </m:sSupPr>
                        <m:e>
                          <m:r>
                            <a:rPr lang="en-US" sz="2800" b="0" i="1" smtClean="0">
                              <a:latin typeface="Cambria Math"/>
                            </a:rPr>
                            <m:t>𝑥</m:t>
                          </m:r>
                        </m:e>
                        <m:sup>
                          <m:r>
                            <a:rPr lang="en-US" sz="2800" b="0" i="1" smtClean="0">
                              <a:latin typeface="Cambria Math"/>
                            </a:rPr>
                            <m:t>2</m:t>
                          </m:r>
                        </m:sup>
                      </m:sSup>
                      <m:r>
                        <a:rPr lang="en-US" sz="2800" b="0" i="1" smtClean="0">
                          <a:latin typeface="Cambria Math"/>
                        </a:rPr>
                        <m:t>−75</m:t>
                      </m:r>
                    </m:oMath>
                  </m:oMathPara>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685800" y="5243548"/>
                <a:ext cx="1698029" cy="523220"/>
              </a:xfrm>
              <a:prstGeom prst="rect">
                <a:avLst/>
              </a:prstGeom>
              <a:blipFill rotWithShape="1">
                <a:blip r:embed="rId11"/>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t>
            </a:r>
            <a:r>
              <a:rPr lang="en-US" dirty="0" err="1" smtClean="0"/>
              <a:t>ya</a:t>
            </a:r>
            <a:r>
              <a:rPr lang="en-US" dirty="0" smtClean="0"/>
              <a:t> got it?</a:t>
            </a:r>
            <a:endParaRPr lang="en-US" dirty="0"/>
          </a:p>
        </p:txBody>
      </p:sp>
      <p:sp>
        <p:nvSpPr>
          <p:cNvPr id="3" name="Content Placeholder 2"/>
          <p:cNvSpPr>
            <a:spLocks noGrp="1"/>
          </p:cNvSpPr>
          <p:nvPr>
            <p:ph sz="quarter" idx="1"/>
          </p:nvPr>
        </p:nvSpPr>
        <p:spPr/>
        <p:txBody>
          <a:bodyPr/>
          <a:lstStyle/>
          <a:p>
            <a:pPr marL="0" indent="0">
              <a:buNone/>
            </a:pPr>
            <a:r>
              <a:rPr lang="en-US" dirty="0" smtClean="0"/>
              <a:t>Complete this exit ticket on an index card. It will be turned in as you leave. Complete on your own!! </a:t>
            </a:r>
            <a:r>
              <a:rPr lang="en-US" dirty="0" smtClean="0">
                <a:sym typeface="Wingdings" panose="05000000000000000000" pitchFamily="2" charset="2"/>
              </a:rPr>
              <a:t></a:t>
            </a:r>
            <a:endParaRPr lang="en-US" dirty="0" smtClean="0"/>
          </a:p>
          <a:p>
            <a:pPr marL="514350" indent="-514350">
              <a:buAutoNum type="arabicParenR"/>
            </a:pPr>
            <a:r>
              <a:rPr lang="en-US" dirty="0" smtClean="0"/>
              <a:t>24x</a:t>
            </a:r>
            <a:r>
              <a:rPr lang="en-US" baseline="30000" dirty="0" smtClean="0"/>
              <a:t>2</a:t>
            </a:r>
            <a:r>
              <a:rPr lang="en-US" dirty="0" smtClean="0"/>
              <a:t>y + 18xy</a:t>
            </a:r>
            <a:r>
              <a:rPr lang="en-US" baseline="30000" dirty="0" smtClean="0"/>
              <a:t>2</a:t>
            </a:r>
            <a:r>
              <a:rPr lang="en-US" dirty="0" smtClean="0"/>
              <a:t>z + 6xy</a:t>
            </a:r>
          </a:p>
          <a:p>
            <a:pPr marL="514350" indent="-514350">
              <a:buAutoNum type="arabicParenR"/>
            </a:pPr>
            <a:endParaRPr lang="en-US" dirty="0"/>
          </a:p>
          <a:p>
            <a:pPr marL="514350" indent="-514350">
              <a:buAutoNum type="arabicParenR"/>
            </a:pPr>
            <a:endParaRPr lang="en-US" dirty="0" smtClean="0"/>
          </a:p>
          <a:p>
            <a:pPr marL="514350" indent="-514350">
              <a:buAutoNum type="arabicParenR"/>
            </a:pPr>
            <a:r>
              <a:rPr lang="en-US" dirty="0" smtClean="0"/>
              <a:t>25x</a:t>
            </a:r>
            <a:r>
              <a:rPr lang="en-US" baseline="30000" dirty="0" smtClean="0"/>
              <a:t>2</a:t>
            </a:r>
            <a:r>
              <a:rPr lang="en-US" dirty="0" smtClean="0"/>
              <a:t> - 49</a:t>
            </a:r>
          </a:p>
          <a:p>
            <a:pPr marL="514350" indent="-514350">
              <a:buAutoNum type="arabicParenR"/>
            </a:pPr>
            <a:endParaRPr lang="en-US" dirty="0"/>
          </a:p>
          <a:p>
            <a:pPr marL="514350" indent="-514350">
              <a:buAutoNum type="arabicParenR"/>
            </a:pPr>
            <a:endParaRPr lang="en-US" dirty="0" smtClean="0"/>
          </a:p>
          <a:p>
            <a:pPr marL="514350" indent="-514350">
              <a:buAutoNum type="arabicParenR"/>
            </a:pPr>
            <a:r>
              <a:rPr lang="en-US" dirty="0" smtClean="0"/>
              <a:t>3x</a:t>
            </a:r>
            <a:r>
              <a:rPr lang="en-US" baseline="30000" dirty="0" smtClean="0"/>
              <a:t>3</a:t>
            </a:r>
            <a:r>
              <a:rPr lang="en-US" dirty="0" smtClean="0"/>
              <a:t> + 15x</a:t>
            </a:r>
            <a:r>
              <a:rPr lang="en-US" baseline="30000" dirty="0" smtClean="0"/>
              <a:t>2</a:t>
            </a:r>
            <a:r>
              <a:rPr lang="en-US" dirty="0" smtClean="0"/>
              <a:t> – 9x - 45</a:t>
            </a:r>
            <a:endParaRPr lang="en-US" dirty="0"/>
          </a:p>
        </p:txBody>
      </p:sp>
    </p:spTree>
    <p:extLst>
      <p:ext uri="{BB962C8B-B14F-4D97-AF65-F5344CB8AC3E}">
        <p14:creationId xmlns:p14="http://schemas.microsoft.com/office/powerpoint/2010/main" val="11639776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0"/>
            <a:ext cx="8229600" cy="990600"/>
          </a:xfrm>
        </p:spPr>
        <p:txBody>
          <a:bodyPr/>
          <a:lstStyle/>
          <a:p>
            <a:pPr eaLnBrk="1" hangingPunct="1"/>
            <a:r>
              <a:rPr lang="en-US" u="sng">
                <a:latin typeface="Comic Sans MS" charset="0"/>
              </a:rPr>
              <a:t>Grading Policy</a:t>
            </a:r>
          </a:p>
        </p:txBody>
      </p:sp>
      <p:sp>
        <p:nvSpPr>
          <p:cNvPr id="6147" name="Rectangle 3"/>
          <p:cNvSpPr>
            <a:spLocks noGrp="1" noChangeArrowheads="1"/>
          </p:cNvSpPr>
          <p:nvPr>
            <p:ph type="body" idx="1"/>
          </p:nvPr>
        </p:nvSpPr>
        <p:spPr>
          <a:xfrm>
            <a:off x="457200" y="990600"/>
            <a:ext cx="8229600" cy="5486400"/>
          </a:xfrm>
        </p:spPr>
        <p:txBody>
          <a:bodyPr/>
          <a:lstStyle/>
          <a:p>
            <a:pPr eaLnBrk="1" hangingPunct="1">
              <a:buFontTx/>
              <a:buNone/>
            </a:pPr>
            <a:r>
              <a:rPr lang="en-US" dirty="0">
                <a:latin typeface="Arial" charset="0"/>
              </a:rPr>
              <a:t>  </a:t>
            </a:r>
          </a:p>
          <a:p>
            <a:pPr algn="ctr" eaLnBrk="1" hangingPunct="1">
              <a:buFontTx/>
              <a:buNone/>
            </a:pPr>
            <a:r>
              <a:rPr lang="en-US" dirty="0">
                <a:latin typeface="Comic Sans MS" charset="0"/>
              </a:rPr>
              <a:t>Major </a:t>
            </a:r>
            <a:r>
              <a:rPr lang="en-US" dirty="0" smtClean="0">
                <a:latin typeface="Comic Sans MS" charset="0"/>
              </a:rPr>
              <a:t>60%</a:t>
            </a:r>
            <a:r>
              <a:rPr lang="en-US" dirty="0">
                <a:latin typeface="Comic Sans MS" charset="0"/>
              </a:rPr>
              <a:t>	  Minor </a:t>
            </a:r>
            <a:r>
              <a:rPr lang="en-US" dirty="0" smtClean="0">
                <a:latin typeface="Comic Sans MS" charset="0"/>
              </a:rPr>
              <a:t>30%    </a:t>
            </a:r>
            <a:r>
              <a:rPr lang="en-US" dirty="0" smtClean="0">
                <a:latin typeface="Comic Sans MS" charset="0"/>
              </a:rPr>
              <a:t>HW/CW </a:t>
            </a:r>
            <a:r>
              <a:rPr lang="en-US" dirty="0" smtClean="0">
                <a:latin typeface="Comic Sans MS" charset="0"/>
              </a:rPr>
              <a:t>10%</a:t>
            </a:r>
            <a:endParaRPr lang="en-US" dirty="0">
              <a:latin typeface="Comic Sans MS" charset="0"/>
            </a:endParaRPr>
          </a:p>
          <a:p>
            <a:pPr algn="ctr" eaLnBrk="1" hangingPunct="1">
              <a:buFontTx/>
              <a:buNone/>
            </a:pPr>
            <a:endParaRPr lang="en-US" sz="1200" dirty="0">
              <a:latin typeface="Comic Sans MS" charset="0"/>
            </a:endParaRPr>
          </a:p>
          <a:p>
            <a:pPr eaLnBrk="1" hangingPunct="1">
              <a:buFontTx/>
              <a:buNone/>
            </a:pPr>
            <a:endParaRPr lang="en-US" dirty="0">
              <a:latin typeface="Comic Sans MS" charset="0"/>
            </a:endParaRPr>
          </a:p>
          <a:p>
            <a:pPr eaLnBrk="1" hangingPunct="1">
              <a:buFontTx/>
              <a:buNone/>
            </a:pPr>
            <a:endParaRPr lang="en-US" dirty="0">
              <a:latin typeface="Comic Sans MS" charset="0"/>
            </a:endParaRPr>
          </a:p>
          <a:p>
            <a:pPr algn="ctr" eaLnBrk="1" hangingPunct="1">
              <a:buFontTx/>
              <a:buNone/>
            </a:pPr>
            <a:r>
              <a:rPr lang="en-US" dirty="0">
                <a:latin typeface="Comic Sans MS" charset="0"/>
              </a:rPr>
              <a:t>Final exam is </a:t>
            </a:r>
            <a:r>
              <a:rPr lang="en-US" dirty="0" smtClean="0">
                <a:latin typeface="Comic Sans MS" charset="0"/>
              </a:rPr>
              <a:t>worth </a:t>
            </a:r>
            <a:r>
              <a:rPr lang="en-US" dirty="0">
                <a:latin typeface="Comic Sans MS" charset="0"/>
              </a:rPr>
              <a:t>20% of Final </a:t>
            </a:r>
            <a:r>
              <a:rPr lang="en-US" dirty="0" smtClean="0">
                <a:latin typeface="Comic Sans MS" charset="0"/>
              </a:rPr>
              <a:t>Grade!!</a:t>
            </a:r>
            <a:endParaRPr lang="en-US" dirty="0">
              <a:latin typeface="Comic Sans MS" charset="0"/>
            </a:endParaRPr>
          </a:p>
        </p:txBody>
      </p:sp>
      <p:pic>
        <p:nvPicPr>
          <p:cNvPr id="6148" name="Picture 5" descr="MCj0397482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3962400"/>
            <a:ext cx="2360613" cy="2220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229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152400"/>
            <a:ext cx="8229600" cy="838200"/>
          </a:xfrm>
        </p:spPr>
        <p:txBody>
          <a:bodyPr/>
          <a:lstStyle/>
          <a:p>
            <a:pPr eaLnBrk="1" hangingPunct="1"/>
            <a:r>
              <a:rPr lang="en-US">
                <a:latin typeface="Comic Sans MS" charset="0"/>
              </a:rPr>
              <a:t>Make Up Policy</a:t>
            </a:r>
          </a:p>
        </p:txBody>
      </p:sp>
      <p:sp>
        <p:nvSpPr>
          <p:cNvPr id="7171" name="Rectangle 3"/>
          <p:cNvSpPr>
            <a:spLocks noGrp="1" noChangeArrowheads="1"/>
          </p:cNvSpPr>
          <p:nvPr>
            <p:ph type="body" idx="1"/>
          </p:nvPr>
        </p:nvSpPr>
        <p:spPr>
          <a:xfrm>
            <a:off x="152400" y="1447800"/>
            <a:ext cx="8763000" cy="5105400"/>
          </a:xfrm>
        </p:spPr>
        <p:txBody>
          <a:bodyPr>
            <a:normAutofit lnSpcReduction="10000"/>
          </a:bodyPr>
          <a:lstStyle/>
          <a:p>
            <a:pPr eaLnBrk="1" hangingPunct="1">
              <a:lnSpc>
                <a:spcPct val="90000"/>
              </a:lnSpc>
              <a:buFontTx/>
              <a:buNone/>
            </a:pPr>
            <a:r>
              <a:rPr lang="en-US" sz="3000" dirty="0">
                <a:latin typeface="Arial" charset="0"/>
              </a:rPr>
              <a:t>Heritage HS allows students to complete missed homework and project assignments for </a:t>
            </a:r>
            <a:r>
              <a:rPr lang="en-US" sz="3000" b="1" u="sng" dirty="0">
                <a:latin typeface="Arial" charset="0"/>
              </a:rPr>
              <a:t>50% of the earned grade, if completed by pre-set Make-up deadlines.</a:t>
            </a:r>
            <a:r>
              <a:rPr lang="en-US" sz="3000" b="1" dirty="0">
                <a:latin typeface="Arial" charset="0"/>
              </a:rPr>
              <a:t> </a:t>
            </a:r>
            <a:r>
              <a:rPr lang="en-US" sz="3000" dirty="0">
                <a:latin typeface="Arial" charset="0"/>
              </a:rPr>
              <a:t> These deadlines occur </a:t>
            </a:r>
            <a:r>
              <a:rPr lang="en-US" sz="3000" b="1" u="sng" dirty="0">
                <a:latin typeface="Arial" charset="0"/>
              </a:rPr>
              <a:t>mid-quarter</a:t>
            </a:r>
            <a:r>
              <a:rPr lang="en-US" sz="3000" dirty="0">
                <a:latin typeface="Arial" charset="0"/>
              </a:rPr>
              <a:t> and </a:t>
            </a:r>
            <a:r>
              <a:rPr lang="en-US" sz="3000" b="1" u="sng" dirty="0">
                <a:latin typeface="Arial" charset="0"/>
              </a:rPr>
              <a:t>prior to midterm/final exam periods each quarter</a:t>
            </a:r>
            <a:r>
              <a:rPr lang="en-US" sz="3000" dirty="0">
                <a:latin typeface="Arial" charset="0"/>
              </a:rPr>
              <a:t>.  </a:t>
            </a:r>
            <a:r>
              <a:rPr lang="en-US" sz="3000" b="1" u="sng" dirty="0">
                <a:latin typeface="Arial" charset="0"/>
              </a:rPr>
              <a:t>No late work may be turned in past these deadlines</a:t>
            </a:r>
            <a:r>
              <a:rPr lang="en-US" sz="3000" dirty="0">
                <a:latin typeface="Arial" charset="0"/>
              </a:rPr>
              <a:t>.  In addition, Heritage HS Math Department believes that students benefit most from homework completed prior to the unit test (as it serves as practice for the given test).  Therefore, any student completing a missing assignment </a:t>
            </a:r>
            <a:r>
              <a:rPr lang="en-US" sz="3000" b="1" u="sng" dirty="0">
                <a:latin typeface="Arial" charset="0"/>
              </a:rPr>
              <a:t>prior to the unit test may earn </a:t>
            </a:r>
            <a:r>
              <a:rPr lang="en-US" sz="3000" b="1" u="sng">
                <a:latin typeface="Arial" charset="0"/>
              </a:rPr>
              <a:t>a </a:t>
            </a:r>
            <a:r>
              <a:rPr lang="en-US" sz="3000" b="1" u="sng" smtClean="0">
                <a:latin typeface="Arial" charset="0"/>
              </a:rPr>
              <a:t>60</a:t>
            </a:r>
            <a:r>
              <a:rPr lang="en-US" sz="3000" b="1" u="sng" dirty="0">
                <a:latin typeface="Arial" charset="0"/>
              </a:rPr>
              <a:t>%</a:t>
            </a:r>
            <a:r>
              <a:rPr lang="en-US" sz="3000" u="sng" dirty="0">
                <a:latin typeface="Arial" charset="0"/>
              </a:rPr>
              <a:t> </a:t>
            </a:r>
            <a:r>
              <a:rPr lang="en-US" sz="3000" dirty="0">
                <a:latin typeface="Arial" charset="0"/>
              </a:rPr>
              <a:t>of the earned grade.</a:t>
            </a:r>
          </a:p>
        </p:txBody>
      </p:sp>
    </p:spTree>
    <p:extLst>
      <p:ext uri="{BB962C8B-B14F-4D97-AF65-F5344CB8AC3E}">
        <p14:creationId xmlns:p14="http://schemas.microsoft.com/office/powerpoint/2010/main" val="35101685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639762"/>
          </a:xfrm>
        </p:spPr>
        <p:txBody>
          <a:bodyPr/>
          <a:lstStyle/>
          <a:p>
            <a:r>
              <a:rPr lang="en-US" sz="3200" b="1">
                <a:solidFill>
                  <a:schemeClr val="tx1"/>
                </a:solidFill>
                <a:latin typeface="Arial" charset="0"/>
              </a:rPr>
              <a:t>Re-Test Policy (Heritage HS-wide policy)</a:t>
            </a:r>
            <a:r>
              <a:rPr lang="en-US" sz="3200">
                <a:solidFill>
                  <a:schemeClr val="tx1"/>
                </a:solidFill>
                <a:latin typeface="Arial" charset="0"/>
              </a:rPr>
              <a:t>:</a:t>
            </a:r>
            <a:endParaRPr lang="en-US" sz="3200">
              <a:latin typeface="Arial" charset="0"/>
            </a:endParaRPr>
          </a:p>
        </p:txBody>
      </p:sp>
      <p:sp>
        <p:nvSpPr>
          <p:cNvPr id="8195" name="Content Placeholder 2"/>
          <p:cNvSpPr>
            <a:spLocks noGrp="1"/>
          </p:cNvSpPr>
          <p:nvPr>
            <p:ph idx="1"/>
          </p:nvPr>
        </p:nvSpPr>
        <p:spPr>
          <a:xfrm>
            <a:off x="152400" y="1417637"/>
            <a:ext cx="8991600" cy="5211763"/>
          </a:xfrm>
        </p:spPr>
        <p:txBody>
          <a:bodyPr>
            <a:normAutofit/>
          </a:bodyPr>
          <a:lstStyle/>
          <a:p>
            <a:pPr>
              <a:buFontTx/>
              <a:buNone/>
            </a:pPr>
            <a:r>
              <a:rPr lang="en-US" sz="2400" dirty="0">
                <a:latin typeface="Arial" charset="0"/>
              </a:rPr>
              <a:t>Students may be re-assessed on any and all tests throughout an academic quarter. </a:t>
            </a:r>
            <a:endParaRPr lang="en-US" sz="2400" dirty="0" smtClean="0">
              <a:latin typeface="Arial" charset="0"/>
            </a:endParaRPr>
          </a:p>
          <a:p>
            <a:pPr>
              <a:buFontTx/>
              <a:buNone/>
            </a:pPr>
            <a:r>
              <a:rPr lang="en-US" sz="2400" dirty="0" smtClean="0">
                <a:latin typeface="Arial" charset="0"/>
              </a:rPr>
              <a:t> </a:t>
            </a:r>
            <a:r>
              <a:rPr lang="en-US" sz="2400" dirty="0">
                <a:latin typeface="Arial" charset="0"/>
              </a:rPr>
              <a:t>The re-assessment may not be in the same form as the original </a:t>
            </a:r>
            <a:r>
              <a:rPr lang="en-US" sz="2400" dirty="0" smtClean="0">
                <a:latin typeface="Arial" charset="0"/>
              </a:rPr>
              <a:t>test. </a:t>
            </a:r>
          </a:p>
          <a:p>
            <a:pPr>
              <a:buFontTx/>
              <a:buNone/>
            </a:pPr>
            <a:endParaRPr lang="en-US" sz="2400" dirty="0" smtClean="0">
              <a:latin typeface="Arial" charset="0"/>
            </a:endParaRPr>
          </a:p>
          <a:p>
            <a:pPr>
              <a:buFontTx/>
              <a:buNone/>
            </a:pPr>
            <a:r>
              <a:rPr lang="en-US" sz="2400" dirty="0" smtClean="0">
                <a:latin typeface="Arial" charset="0"/>
              </a:rPr>
              <a:t>In </a:t>
            </a:r>
            <a:r>
              <a:rPr lang="en-US" sz="2400" dirty="0">
                <a:latin typeface="Arial" charset="0"/>
              </a:rPr>
              <a:t>order to qualify for a re-assessment, each student must…</a:t>
            </a:r>
          </a:p>
          <a:p>
            <a:r>
              <a:rPr lang="en-US" sz="2400" dirty="0">
                <a:latin typeface="Arial" charset="0"/>
              </a:rPr>
              <a:t>Have every homework assignment for the given unit completed by the re-test date.</a:t>
            </a:r>
          </a:p>
          <a:p>
            <a:r>
              <a:rPr lang="en-US" sz="2400" dirty="0">
                <a:latin typeface="Arial" charset="0"/>
              </a:rPr>
              <a:t>Complete the re-test on the date </a:t>
            </a:r>
            <a:r>
              <a:rPr lang="en-US" sz="2400" u="sng" dirty="0">
                <a:latin typeface="Arial" charset="0"/>
              </a:rPr>
              <a:t>chosen by the teacher</a:t>
            </a:r>
            <a:r>
              <a:rPr lang="en-US" sz="2400" dirty="0">
                <a:latin typeface="Arial" charset="0"/>
              </a:rPr>
              <a:t> (within a week of having the test returned to the student).</a:t>
            </a:r>
          </a:p>
          <a:p>
            <a:r>
              <a:rPr lang="en-US" sz="2400" dirty="0">
                <a:latin typeface="Arial" charset="0"/>
              </a:rPr>
              <a:t>Remediate with the teacher on the material prior to the re-test.</a:t>
            </a:r>
          </a:p>
          <a:p>
            <a:pPr>
              <a:buFontTx/>
              <a:buNone/>
            </a:pPr>
            <a:endParaRPr lang="en-US" dirty="0">
              <a:latin typeface="Arial" charset="0"/>
            </a:endParaRPr>
          </a:p>
        </p:txBody>
      </p:sp>
    </p:spTree>
    <p:extLst>
      <p:ext uri="{BB962C8B-B14F-4D97-AF65-F5344CB8AC3E}">
        <p14:creationId xmlns:p14="http://schemas.microsoft.com/office/powerpoint/2010/main" val="2119389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274638"/>
            <a:ext cx="9144000" cy="792162"/>
          </a:xfrm>
        </p:spPr>
        <p:txBody>
          <a:bodyPr>
            <a:normAutofit fontScale="90000"/>
          </a:bodyPr>
          <a:lstStyle/>
          <a:p>
            <a:r>
              <a:rPr lang="en-US" sz="2800" b="1" dirty="0">
                <a:latin typeface="Arial" charset="0"/>
              </a:rPr>
              <a:t>Quiz Replacement Policy </a:t>
            </a:r>
            <a:br>
              <a:rPr lang="en-US" sz="2800" b="1" dirty="0">
                <a:latin typeface="Arial" charset="0"/>
              </a:rPr>
            </a:br>
            <a:r>
              <a:rPr lang="en-US" sz="2800" b="1" dirty="0">
                <a:latin typeface="Arial" charset="0"/>
              </a:rPr>
              <a:t>(Math Dept. policy):</a:t>
            </a:r>
            <a:endParaRPr lang="en-US" sz="2800" dirty="0">
              <a:latin typeface="Arial" charset="0"/>
            </a:endParaRPr>
          </a:p>
        </p:txBody>
      </p:sp>
      <p:sp>
        <p:nvSpPr>
          <p:cNvPr id="9219" name="Content Placeholder 2"/>
          <p:cNvSpPr>
            <a:spLocks noGrp="1"/>
          </p:cNvSpPr>
          <p:nvPr>
            <p:ph idx="1"/>
          </p:nvPr>
        </p:nvSpPr>
        <p:spPr>
          <a:xfrm>
            <a:off x="457200" y="1600200"/>
            <a:ext cx="8229600" cy="4525963"/>
          </a:xfrm>
        </p:spPr>
        <p:txBody>
          <a:bodyPr/>
          <a:lstStyle/>
          <a:p>
            <a:pPr>
              <a:buFontTx/>
              <a:buNone/>
            </a:pPr>
            <a:r>
              <a:rPr lang="en-US" dirty="0">
                <a:latin typeface="Arial" charset="0"/>
              </a:rPr>
              <a:t>It is the philosophy here at Heritage HS that assessments are given in an attempt to see where each student is at in their learning, and make adjustments to further their education.  Therefore, if a student performs better on a unit test than they did on a quiz within this unit, they may replace their </a:t>
            </a:r>
            <a:r>
              <a:rPr lang="en-US" dirty="0" smtClean="0">
                <a:latin typeface="Arial" charset="0"/>
              </a:rPr>
              <a:t>lowest </a:t>
            </a:r>
            <a:r>
              <a:rPr lang="en-US" dirty="0">
                <a:latin typeface="Arial" charset="0"/>
              </a:rPr>
              <a:t>quiz grade with the better unit test grade.  </a:t>
            </a:r>
            <a:endParaRPr lang="en-US" dirty="0" smtClean="0">
              <a:latin typeface="Arial" charset="0"/>
            </a:endParaRPr>
          </a:p>
          <a:p>
            <a:pPr>
              <a:buFontTx/>
              <a:buNone/>
            </a:pPr>
            <a:r>
              <a:rPr lang="en-US" dirty="0" smtClean="0">
                <a:latin typeface="Arial" charset="0"/>
              </a:rPr>
              <a:t>Only </a:t>
            </a:r>
            <a:r>
              <a:rPr lang="en-US" b="1" dirty="0">
                <a:latin typeface="Arial" charset="0"/>
              </a:rPr>
              <a:t>original</a:t>
            </a:r>
            <a:r>
              <a:rPr lang="en-US" dirty="0">
                <a:latin typeface="Arial" charset="0"/>
              </a:rPr>
              <a:t> test scores may replace quiz scores, not re-test scores.</a:t>
            </a:r>
          </a:p>
        </p:txBody>
      </p:sp>
    </p:spTree>
    <p:extLst>
      <p:ext uri="{BB962C8B-B14F-4D97-AF65-F5344CB8AC3E}">
        <p14:creationId xmlns:p14="http://schemas.microsoft.com/office/powerpoint/2010/main" val="29016752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533400" y="0"/>
            <a:ext cx="8229600" cy="1143000"/>
          </a:xfrm>
        </p:spPr>
        <p:txBody>
          <a:bodyPr/>
          <a:lstStyle/>
          <a:p>
            <a:r>
              <a:rPr lang="en-US">
                <a:latin typeface="Arial" charset="0"/>
              </a:rPr>
              <a:t>Husky Help 2.0</a:t>
            </a:r>
          </a:p>
        </p:txBody>
      </p:sp>
      <p:sp>
        <p:nvSpPr>
          <p:cNvPr id="10243" name="Content Placeholder 2"/>
          <p:cNvSpPr>
            <a:spLocks noGrp="1"/>
          </p:cNvSpPr>
          <p:nvPr>
            <p:ph idx="1"/>
          </p:nvPr>
        </p:nvSpPr>
        <p:spPr>
          <a:xfrm>
            <a:off x="0" y="1493837"/>
            <a:ext cx="9144000" cy="4983163"/>
          </a:xfrm>
        </p:spPr>
        <p:txBody>
          <a:bodyPr>
            <a:normAutofit lnSpcReduction="10000"/>
          </a:bodyPr>
          <a:lstStyle/>
          <a:p>
            <a:pPr>
              <a:buFontTx/>
              <a:buNone/>
            </a:pPr>
            <a:r>
              <a:rPr lang="en-US" sz="2400" dirty="0" smtClean="0">
                <a:latin typeface="Arial" charset="0"/>
              </a:rPr>
              <a:t>  </a:t>
            </a:r>
            <a:r>
              <a:rPr lang="en-US" sz="2400" dirty="0">
                <a:latin typeface="Arial" charset="0"/>
              </a:rPr>
              <a:t>Husky Help (version 2.0) will run </a:t>
            </a:r>
            <a:r>
              <a:rPr lang="en-US" sz="2400" dirty="0" smtClean="0">
                <a:latin typeface="Arial" charset="0"/>
              </a:rPr>
              <a:t>Monday– Thursday. Each student in the </a:t>
            </a:r>
            <a:r>
              <a:rPr lang="en-US" altLang="ja-JP" sz="2400" dirty="0" smtClean="0">
                <a:latin typeface="Arial" charset="0"/>
              </a:rPr>
              <a:t>class </a:t>
            </a:r>
            <a:r>
              <a:rPr lang="en-US" altLang="ja-JP" sz="2400" dirty="0">
                <a:latin typeface="Arial" charset="0"/>
              </a:rPr>
              <a:t>that have </a:t>
            </a:r>
            <a:r>
              <a:rPr lang="en-US" altLang="ja-JP" sz="2400" b="1" dirty="0">
                <a:latin typeface="Arial" charset="0"/>
              </a:rPr>
              <a:t>a D or an F</a:t>
            </a:r>
            <a:r>
              <a:rPr lang="en-US" altLang="ja-JP" sz="2400" dirty="0">
                <a:latin typeface="Arial" charset="0"/>
              </a:rPr>
              <a:t> in the course on that given day (according to their weekly progress report), will be </a:t>
            </a:r>
            <a:r>
              <a:rPr lang="en-US" altLang="ja-JP" sz="2400" b="1" dirty="0">
                <a:latin typeface="Arial" charset="0"/>
              </a:rPr>
              <a:t>mandated to attend </a:t>
            </a:r>
            <a:r>
              <a:rPr lang="en-US" altLang="ja-JP" sz="2400" dirty="0">
                <a:latin typeface="Arial" charset="0"/>
              </a:rPr>
              <a:t>this remediation session (built in to the school day). </a:t>
            </a:r>
            <a:r>
              <a:rPr lang="en-US" altLang="ja-JP" sz="2400" dirty="0" smtClean="0">
                <a:latin typeface="Arial" charset="0"/>
              </a:rPr>
              <a:t>All students who have ANY ZEROS also stay!!</a:t>
            </a:r>
          </a:p>
          <a:p>
            <a:pPr algn="ctr">
              <a:buFontTx/>
              <a:buNone/>
            </a:pPr>
            <a:r>
              <a:rPr lang="en-US" altLang="ja-JP" sz="2400" dirty="0" smtClean="0">
                <a:latin typeface="Arial" charset="0"/>
              </a:rPr>
              <a:t>Monday – 1</a:t>
            </a:r>
            <a:r>
              <a:rPr lang="en-US" altLang="ja-JP" sz="2400" baseline="30000" dirty="0" smtClean="0">
                <a:latin typeface="Arial" charset="0"/>
              </a:rPr>
              <a:t>st</a:t>
            </a:r>
            <a:r>
              <a:rPr lang="en-US" altLang="ja-JP" sz="2400" dirty="0" smtClean="0">
                <a:latin typeface="Arial" charset="0"/>
              </a:rPr>
              <a:t> Period		Tuesday – 2</a:t>
            </a:r>
            <a:r>
              <a:rPr lang="en-US" altLang="ja-JP" sz="2400" baseline="30000" dirty="0" smtClean="0">
                <a:latin typeface="Arial" charset="0"/>
              </a:rPr>
              <a:t>nd</a:t>
            </a:r>
            <a:r>
              <a:rPr lang="en-US" altLang="ja-JP" sz="2400" dirty="0" smtClean="0">
                <a:latin typeface="Arial" charset="0"/>
              </a:rPr>
              <a:t> period</a:t>
            </a:r>
          </a:p>
          <a:p>
            <a:pPr algn="ctr">
              <a:buFontTx/>
              <a:buNone/>
            </a:pPr>
            <a:r>
              <a:rPr lang="en-US" altLang="ja-JP" sz="2400" dirty="0" smtClean="0">
                <a:latin typeface="Arial" charset="0"/>
              </a:rPr>
              <a:t>Wednesday – 3</a:t>
            </a:r>
            <a:r>
              <a:rPr lang="en-US" altLang="ja-JP" sz="2400" baseline="30000" dirty="0" smtClean="0">
                <a:latin typeface="Arial" charset="0"/>
              </a:rPr>
              <a:t>rd</a:t>
            </a:r>
            <a:r>
              <a:rPr lang="en-US" altLang="ja-JP" sz="2400" dirty="0" smtClean="0">
                <a:latin typeface="Arial" charset="0"/>
              </a:rPr>
              <a:t> Period	Thursday – 4</a:t>
            </a:r>
            <a:r>
              <a:rPr lang="en-US" altLang="ja-JP" sz="2400" baseline="30000" dirty="0" smtClean="0">
                <a:latin typeface="Arial" charset="0"/>
              </a:rPr>
              <a:t>th</a:t>
            </a:r>
            <a:r>
              <a:rPr lang="en-US" altLang="ja-JP" sz="2400" dirty="0" smtClean="0">
                <a:latin typeface="Arial" charset="0"/>
              </a:rPr>
              <a:t> period</a:t>
            </a:r>
          </a:p>
          <a:p>
            <a:pPr>
              <a:buFontTx/>
              <a:buNone/>
            </a:pPr>
            <a:endParaRPr lang="en-US" altLang="ja-JP" sz="2400" dirty="0" smtClean="0">
              <a:latin typeface="Arial" charset="0"/>
            </a:endParaRPr>
          </a:p>
          <a:p>
            <a:pPr>
              <a:buFontTx/>
              <a:buNone/>
            </a:pPr>
            <a:r>
              <a:rPr lang="en-US" altLang="ja-JP" sz="2400" dirty="0" smtClean="0">
                <a:latin typeface="Arial" charset="0"/>
              </a:rPr>
              <a:t> </a:t>
            </a:r>
            <a:r>
              <a:rPr lang="en-US" altLang="ja-JP" sz="2400" dirty="0">
                <a:latin typeface="Arial" charset="0"/>
              </a:rPr>
              <a:t>All other students will have the opportunity to participate in intramural sports, attend career or college sessions, work individually or with groups on assignments in the Media Center or the Commons, or meet with Student Service counselors for academic </a:t>
            </a:r>
            <a:r>
              <a:rPr lang="en-US" altLang="ja-JP" sz="2400" dirty="0" smtClean="0">
                <a:latin typeface="Arial" charset="0"/>
              </a:rPr>
              <a:t>planning.</a:t>
            </a:r>
            <a:endParaRPr lang="en-US" dirty="0">
              <a:latin typeface="Arial" charset="0"/>
            </a:endParaRPr>
          </a:p>
        </p:txBody>
      </p:sp>
    </p:spTree>
    <p:extLst>
      <p:ext uri="{BB962C8B-B14F-4D97-AF65-F5344CB8AC3E}">
        <p14:creationId xmlns:p14="http://schemas.microsoft.com/office/powerpoint/2010/main" val="105177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atin typeface="Arial" charset="0"/>
              </a:rPr>
              <a:t>Internet Safety</a:t>
            </a:r>
          </a:p>
        </p:txBody>
      </p:sp>
      <p:sp>
        <p:nvSpPr>
          <p:cNvPr id="11267" name="Content Placeholder 2"/>
          <p:cNvSpPr>
            <a:spLocks noGrp="1"/>
          </p:cNvSpPr>
          <p:nvPr>
            <p:ph idx="1"/>
          </p:nvPr>
        </p:nvSpPr>
        <p:spPr>
          <a:xfrm>
            <a:off x="457200" y="1447800"/>
            <a:ext cx="8229600" cy="4373563"/>
          </a:xfrm>
        </p:spPr>
        <p:txBody>
          <a:bodyPr/>
          <a:lstStyle/>
          <a:p>
            <a:pPr>
              <a:buFontTx/>
              <a:buNone/>
            </a:pPr>
            <a:r>
              <a:rPr lang="en-US" dirty="0">
                <a:latin typeface="Arial" charset="0"/>
              </a:rPr>
              <a:t>In accordance with </a:t>
            </a:r>
            <a:r>
              <a:rPr lang="en-US" dirty="0">
                <a:latin typeface="Arial" charset="0"/>
                <a:hlinkClick r:id="rId2"/>
              </a:rPr>
              <a:t>Board Policy 2313/3013/4013</a:t>
            </a:r>
            <a:r>
              <a:rPr lang="en-US" dirty="0">
                <a:latin typeface="Arial" charset="0"/>
              </a:rPr>
              <a:t> and the 21st Century Act (Public Law No: 110:385, Oct. 10, 2008) all students will be trained annually in Internet safety. School districts are required to educate students about:</a:t>
            </a:r>
          </a:p>
          <a:p>
            <a:r>
              <a:rPr lang="en-US" dirty="0">
                <a:latin typeface="Arial" charset="0"/>
              </a:rPr>
              <a:t>Appropriate online behavior, including interacting with other individuals on social networking websites and in chat rooms.</a:t>
            </a:r>
          </a:p>
          <a:p>
            <a:r>
              <a:rPr lang="en-US" dirty="0">
                <a:latin typeface="Arial" charset="0"/>
              </a:rPr>
              <a:t>Cyber bullying awareness and response. </a:t>
            </a:r>
          </a:p>
          <a:p>
            <a:endParaRPr lang="en-US" dirty="0">
              <a:latin typeface="Arial" charset="0"/>
            </a:endParaRPr>
          </a:p>
        </p:txBody>
      </p:sp>
    </p:spTree>
    <p:extLst>
      <p:ext uri="{BB962C8B-B14F-4D97-AF65-F5344CB8AC3E}">
        <p14:creationId xmlns:p14="http://schemas.microsoft.com/office/powerpoint/2010/main" val="21656413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92D050"/>
        </a:solidFill>
        <a:effectLst/>
      </p:bgPr>
    </p:bg>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152400" y="1524000"/>
            <a:ext cx="8839200" cy="1673225"/>
          </a:xfrm>
        </p:spPr>
        <p:txBody>
          <a:bodyPr>
            <a:noAutofit/>
          </a:bodyPr>
          <a:lstStyle/>
          <a:p>
            <a:r>
              <a:rPr lang="en-US" sz="3600" dirty="0" smtClean="0">
                <a:solidFill>
                  <a:srgbClr val="002060"/>
                </a:solidFill>
              </a:rPr>
              <a:t>Homework 1-1, and forms</a:t>
            </a:r>
          </a:p>
          <a:p>
            <a:r>
              <a:rPr lang="en-US" sz="3600" dirty="0" smtClean="0">
                <a:solidFill>
                  <a:srgbClr val="002060"/>
                </a:solidFill>
              </a:rPr>
              <a:t>******************************</a:t>
            </a:r>
          </a:p>
          <a:p>
            <a:r>
              <a:rPr lang="en-US" sz="3600" u="sng" dirty="0" smtClean="0">
                <a:solidFill>
                  <a:srgbClr val="0000CC"/>
                </a:solidFill>
              </a:rPr>
              <a:t>Tutorials</a:t>
            </a:r>
          </a:p>
          <a:p>
            <a:r>
              <a:rPr lang="en-US" sz="2400" dirty="0" smtClean="0">
                <a:solidFill>
                  <a:srgbClr val="0000CC"/>
                </a:solidFill>
              </a:rPr>
              <a:t>All Husky Help Times</a:t>
            </a:r>
          </a:p>
          <a:p>
            <a:endParaRPr lang="en-US" sz="2400" dirty="0" smtClean="0">
              <a:solidFill>
                <a:srgbClr val="0000CC"/>
              </a:solidFill>
            </a:endParaRPr>
          </a:p>
          <a:p>
            <a:r>
              <a:rPr lang="en-US" sz="2400" dirty="0" smtClean="0">
                <a:solidFill>
                  <a:srgbClr val="0000CC"/>
                </a:solidFill>
              </a:rPr>
              <a:t>Thursday afternoon</a:t>
            </a:r>
          </a:p>
          <a:p>
            <a:r>
              <a:rPr lang="en-US" sz="2400" dirty="0" smtClean="0">
                <a:solidFill>
                  <a:srgbClr val="0000CC"/>
                </a:solidFill>
              </a:rPr>
              <a:t>2:30-3:30</a:t>
            </a:r>
            <a:endParaRPr lang="en-US" sz="2400" dirty="0">
              <a:solidFill>
                <a:srgbClr val="0000CC"/>
              </a:solidFill>
            </a:endParaRPr>
          </a:p>
        </p:txBody>
      </p:sp>
      <p:sp>
        <p:nvSpPr>
          <p:cNvPr id="3" name="Title 2"/>
          <p:cNvSpPr>
            <a:spLocks noGrp="1"/>
          </p:cNvSpPr>
          <p:nvPr>
            <p:ph type="title"/>
          </p:nvPr>
        </p:nvSpPr>
        <p:spPr>
          <a:xfrm>
            <a:off x="685800" y="0"/>
            <a:ext cx="7772400" cy="1524000"/>
          </a:xfrm>
        </p:spPr>
        <p:txBody>
          <a:bodyPr>
            <a:normAutofit/>
          </a:bodyPr>
          <a:lstStyle/>
          <a:p>
            <a:r>
              <a:rPr lang="en-US" sz="7200" dirty="0" smtClean="0">
                <a:solidFill>
                  <a:schemeClr val="tx1"/>
                </a:solidFill>
              </a:rPr>
              <a:t>Homework</a:t>
            </a:r>
            <a:endParaRPr lang="en-US" sz="72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noFill/>
        </p:spPr>
        <p:txBody>
          <a:bodyPr/>
          <a:lstStyle/>
          <a:p>
            <a:pPr eaLnBrk="1" hangingPunct="1"/>
            <a:r>
              <a:rPr lang="en-US" u="sng">
                <a:latin typeface="Comic Sans MS" charset="0"/>
              </a:rPr>
              <a:t>Instructor Information</a:t>
            </a:r>
          </a:p>
        </p:txBody>
      </p:sp>
      <p:sp>
        <p:nvSpPr>
          <p:cNvPr id="3075" name="Rectangle 3"/>
          <p:cNvSpPr>
            <a:spLocks noGrp="1" noChangeArrowheads="1"/>
          </p:cNvSpPr>
          <p:nvPr>
            <p:ph type="body" idx="1"/>
          </p:nvPr>
        </p:nvSpPr>
        <p:spPr/>
        <p:txBody>
          <a:bodyPr/>
          <a:lstStyle/>
          <a:p>
            <a:pPr eaLnBrk="1" hangingPunct="1">
              <a:buFontTx/>
              <a:buNone/>
            </a:pPr>
            <a:r>
              <a:rPr lang="en-US" dirty="0">
                <a:latin typeface="Comic Sans MS" charset="0"/>
              </a:rPr>
              <a:t>Email: </a:t>
            </a:r>
            <a:r>
              <a:rPr lang="en-US" u="sng" dirty="0" smtClean="0">
                <a:latin typeface="Comic Sans MS" charset="0"/>
              </a:rPr>
              <a:t>rwalters@wcpss.net</a:t>
            </a:r>
            <a:endParaRPr lang="en-US" u="sng" dirty="0">
              <a:latin typeface="Comic Sans MS" charset="0"/>
            </a:endParaRPr>
          </a:p>
          <a:p>
            <a:pPr eaLnBrk="1" hangingPunct="1">
              <a:buFontTx/>
              <a:buNone/>
            </a:pPr>
            <a:endParaRPr lang="en-US" dirty="0">
              <a:latin typeface="Comic Sans MS" charset="0"/>
            </a:endParaRPr>
          </a:p>
          <a:p>
            <a:pPr eaLnBrk="1" hangingPunct="1">
              <a:buFontTx/>
              <a:buNone/>
            </a:pPr>
            <a:r>
              <a:rPr lang="en-US" dirty="0">
                <a:latin typeface="Comic Sans MS" charset="0"/>
              </a:rPr>
              <a:t>Website:  This is important!!</a:t>
            </a:r>
          </a:p>
          <a:p>
            <a:pPr eaLnBrk="1" hangingPunct="1">
              <a:buFontTx/>
              <a:buNone/>
            </a:pPr>
            <a:r>
              <a:rPr lang="en-US" dirty="0" smtClean="0">
                <a:latin typeface="Comic Sans MS" charset="0"/>
                <a:hlinkClick r:id="rId2" action="ppaction://hlinkfile"/>
              </a:rPr>
              <a:t>waltersmathclasses.weebly.com </a:t>
            </a:r>
            <a:r>
              <a:rPr lang="en-US" dirty="0" smtClean="0">
                <a:latin typeface="Comic Sans MS" charset="0"/>
              </a:rPr>
              <a:t>(see welcome letter) </a:t>
            </a:r>
            <a:endParaRPr lang="en-US" dirty="0">
              <a:latin typeface="Comic Sans MS" charset="0"/>
            </a:endParaRPr>
          </a:p>
          <a:p>
            <a:pPr eaLnBrk="1" hangingPunct="1">
              <a:buFontTx/>
              <a:buNone/>
            </a:pPr>
            <a:endParaRPr lang="en-US" dirty="0">
              <a:latin typeface="Comic Sans MS" charset="0"/>
            </a:endParaRPr>
          </a:p>
          <a:p>
            <a:pPr eaLnBrk="1" hangingPunct="1">
              <a:buFontTx/>
              <a:buNone/>
            </a:pPr>
            <a:r>
              <a:rPr lang="en-US" dirty="0">
                <a:latin typeface="Comic Sans MS" charset="0"/>
              </a:rPr>
              <a:t>Please allow 48 hours to respond to email.</a:t>
            </a:r>
          </a:p>
          <a:p>
            <a:pPr eaLnBrk="1" hangingPunct="1">
              <a:buFontTx/>
              <a:buNone/>
            </a:pPr>
            <a:r>
              <a:rPr lang="en-US" dirty="0">
                <a:latin typeface="Comic Sans MS" charset="0"/>
              </a:rPr>
              <a:t>If you email me, </a:t>
            </a:r>
            <a:r>
              <a:rPr lang="en-US" u="sng" dirty="0">
                <a:latin typeface="Comic Sans MS" charset="0"/>
              </a:rPr>
              <a:t>it must be from a wake county email address</a:t>
            </a:r>
            <a:r>
              <a:rPr lang="en-US" u="sng" dirty="0" smtClean="0">
                <a:latin typeface="Comic Sans MS" charset="0"/>
              </a:rPr>
              <a:t>.</a:t>
            </a:r>
            <a:r>
              <a:rPr lang="en-US" dirty="0" smtClean="0">
                <a:latin typeface="Comic Sans MS" charset="0"/>
              </a:rPr>
              <a:t> Otherwise, I cannot respond!</a:t>
            </a:r>
            <a:endParaRPr lang="en-US" u="sng" dirty="0">
              <a:latin typeface="Comic Sans MS" charset="0"/>
            </a:endParaRPr>
          </a:p>
        </p:txBody>
      </p:sp>
      <p:pic>
        <p:nvPicPr>
          <p:cNvPr id="3076" name="Picture 4" descr="MCj0442124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447800"/>
            <a:ext cx="1476375"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76414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304800"/>
            <a:ext cx="9144000" cy="762000"/>
          </a:xfrm>
        </p:spPr>
        <p:txBody>
          <a:bodyPr/>
          <a:lstStyle/>
          <a:p>
            <a:pPr eaLnBrk="1" hangingPunct="1"/>
            <a:r>
              <a:rPr lang="en-US" dirty="0">
                <a:latin typeface="Comic Sans MS" charset="0"/>
              </a:rPr>
              <a:t>Class Procedures and Boundaries</a:t>
            </a:r>
          </a:p>
        </p:txBody>
      </p:sp>
      <p:sp>
        <p:nvSpPr>
          <p:cNvPr id="4099" name="Rectangle 3"/>
          <p:cNvSpPr>
            <a:spLocks noGrp="1" noChangeArrowheads="1"/>
          </p:cNvSpPr>
          <p:nvPr>
            <p:ph type="body" idx="1"/>
          </p:nvPr>
        </p:nvSpPr>
        <p:spPr>
          <a:xfrm>
            <a:off x="228599" y="1524000"/>
            <a:ext cx="8949267" cy="5486400"/>
          </a:xfrm>
        </p:spPr>
        <p:txBody>
          <a:bodyPr/>
          <a:lstStyle/>
          <a:p>
            <a:pPr marL="514350" indent="-514350" eaLnBrk="1" hangingPunct="1">
              <a:lnSpc>
                <a:spcPct val="90000"/>
              </a:lnSpc>
              <a:buFontTx/>
              <a:buAutoNum type="arabicPeriod"/>
            </a:pPr>
            <a:r>
              <a:rPr lang="en-US" dirty="0">
                <a:latin typeface="Comic Sans MS" charset="0"/>
              </a:rPr>
              <a:t>A warm-up will be given everyday.  Get started on it when you walk in the door.</a:t>
            </a:r>
          </a:p>
          <a:p>
            <a:pPr marL="514350" indent="-514350" eaLnBrk="1" hangingPunct="1">
              <a:lnSpc>
                <a:spcPct val="90000"/>
              </a:lnSpc>
              <a:buFontTx/>
              <a:buAutoNum type="arabicPeriod"/>
            </a:pPr>
            <a:r>
              <a:rPr lang="en-US" dirty="0">
                <a:latin typeface="Comic Sans MS" charset="0"/>
              </a:rPr>
              <a:t>Sharpen your pencil at the beginning of class.</a:t>
            </a:r>
          </a:p>
          <a:p>
            <a:pPr marL="514350" indent="-514350" eaLnBrk="1" hangingPunct="1">
              <a:lnSpc>
                <a:spcPct val="90000"/>
              </a:lnSpc>
              <a:buFontTx/>
              <a:buAutoNum type="arabicPeriod"/>
            </a:pPr>
            <a:r>
              <a:rPr lang="en-US" dirty="0">
                <a:latin typeface="Comic Sans MS" charset="0"/>
              </a:rPr>
              <a:t>Take care of going to the bathroom before class starts.</a:t>
            </a:r>
          </a:p>
          <a:p>
            <a:pPr marL="514350" indent="-514350" eaLnBrk="1" hangingPunct="1">
              <a:lnSpc>
                <a:spcPct val="90000"/>
              </a:lnSpc>
              <a:buFontTx/>
              <a:buAutoNum type="arabicPeriod"/>
            </a:pPr>
            <a:r>
              <a:rPr lang="en-US" dirty="0">
                <a:latin typeface="Comic Sans MS" charset="0"/>
              </a:rPr>
              <a:t>Ask before simply getting out of your seat.</a:t>
            </a:r>
          </a:p>
          <a:p>
            <a:pPr marL="514350" indent="-514350" eaLnBrk="1" hangingPunct="1">
              <a:lnSpc>
                <a:spcPct val="90000"/>
              </a:lnSpc>
              <a:buFontTx/>
              <a:buAutoNum type="arabicPeriod"/>
            </a:pPr>
            <a:r>
              <a:rPr lang="en-US" dirty="0">
                <a:latin typeface="Comic Sans MS" charset="0"/>
              </a:rPr>
              <a:t>Pick up </a:t>
            </a:r>
            <a:r>
              <a:rPr lang="en-US" dirty="0" smtClean="0">
                <a:latin typeface="Comic Sans MS" charset="0"/>
              </a:rPr>
              <a:t>assigned calculator </a:t>
            </a:r>
            <a:r>
              <a:rPr lang="en-US" dirty="0">
                <a:latin typeface="Comic Sans MS" charset="0"/>
              </a:rPr>
              <a:t>as you walk in the door.</a:t>
            </a:r>
          </a:p>
          <a:p>
            <a:pPr marL="514350" indent="-514350" eaLnBrk="1" hangingPunct="1">
              <a:lnSpc>
                <a:spcPct val="90000"/>
              </a:lnSpc>
              <a:buFontTx/>
              <a:buAutoNum type="arabicPeriod"/>
            </a:pPr>
            <a:r>
              <a:rPr lang="en-US" dirty="0">
                <a:latin typeface="Comic Sans MS" charset="0"/>
              </a:rPr>
              <a:t>Do not touch things that aren’t yours.</a:t>
            </a:r>
          </a:p>
          <a:p>
            <a:pPr marL="514350" indent="-514350" eaLnBrk="1" hangingPunct="1">
              <a:lnSpc>
                <a:spcPct val="90000"/>
              </a:lnSpc>
              <a:buFontTx/>
              <a:buAutoNum type="arabicPeriod"/>
            </a:pPr>
            <a:r>
              <a:rPr lang="en-US" dirty="0">
                <a:latin typeface="Comic Sans MS" charset="0"/>
              </a:rPr>
              <a:t>You are tardy when the bell rings and you aren’t in the door</a:t>
            </a:r>
            <a:r>
              <a:rPr lang="en-US" dirty="0" smtClean="0">
                <a:latin typeface="Comic Sans MS" charset="0"/>
              </a:rPr>
              <a:t>.</a:t>
            </a:r>
          </a:p>
          <a:p>
            <a:pPr marL="514350" indent="-514350" eaLnBrk="1" hangingPunct="1">
              <a:lnSpc>
                <a:spcPct val="90000"/>
              </a:lnSpc>
              <a:buFontTx/>
              <a:buAutoNum type="arabicPeriod"/>
            </a:pPr>
            <a:r>
              <a:rPr lang="en-US" dirty="0" smtClean="0">
                <a:latin typeface="Comic Sans MS" charset="0"/>
              </a:rPr>
              <a:t>Do not ask to go to the bathroom during class. </a:t>
            </a:r>
            <a:endParaRPr lang="en-US" dirty="0">
              <a:latin typeface="Comic Sans MS" charset="0"/>
            </a:endParaRPr>
          </a:p>
        </p:txBody>
      </p:sp>
    </p:spTree>
    <p:extLst>
      <p:ext uri="{BB962C8B-B14F-4D97-AF65-F5344CB8AC3E}">
        <p14:creationId xmlns:p14="http://schemas.microsoft.com/office/powerpoint/2010/main" val="8564973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Mrs. Walters’ </a:t>
            </a:r>
            <a:r>
              <a:rPr lang="en-US" dirty="0"/>
              <a:t>A</a:t>
            </a:r>
            <a:r>
              <a:rPr lang="en-US" dirty="0" smtClean="0"/>
              <a:t>bsolute Guidelines…</a:t>
            </a:r>
            <a:endParaRPr lang="en-US" dirty="0"/>
          </a:p>
        </p:txBody>
      </p:sp>
      <p:sp>
        <p:nvSpPr>
          <p:cNvPr id="3" name="Content Placeholder 2"/>
          <p:cNvSpPr>
            <a:spLocks noGrp="1"/>
          </p:cNvSpPr>
          <p:nvPr>
            <p:ph sz="quarter" idx="1"/>
          </p:nvPr>
        </p:nvSpPr>
        <p:spPr>
          <a:xfrm>
            <a:off x="304800" y="1752600"/>
            <a:ext cx="4270248" cy="4572000"/>
          </a:xfrm>
        </p:spPr>
        <p:txBody>
          <a:bodyPr>
            <a:normAutofit/>
          </a:bodyPr>
          <a:lstStyle/>
          <a:p>
            <a:r>
              <a:rPr lang="en-US" b="1" dirty="0" smtClean="0">
                <a:solidFill>
                  <a:srgbClr val="FF0000"/>
                </a:solidFill>
              </a:rPr>
              <a:t>NO</a:t>
            </a:r>
            <a:r>
              <a:rPr lang="en-US" dirty="0" smtClean="0"/>
              <a:t> phones are to be out unless Mrs. Walters asks you to bring it out for an activity. </a:t>
            </a:r>
          </a:p>
          <a:p>
            <a:r>
              <a:rPr lang="en-US" b="1" dirty="0" smtClean="0">
                <a:solidFill>
                  <a:srgbClr val="FF0000"/>
                </a:solidFill>
              </a:rPr>
              <a:t>NO</a:t>
            </a:r>
            <a:r>
              <a:rPr lang="en-US" dirty="0" smtClean="0"/>
              <a:t> profanity or negativity will be tolerated.</a:t>
            </a:r>
          </a:p>
          <a:p>
            <a:r>
              <a:rPr lang="en-US" b="1" dirty="0" smtClean="0">
                <a:solidFill>
                  <a:srgbClr val="FF0000"/>
                </a:solidFill>
              </a:rPr>
              <a:t>NO</a:t>
            </a:r>
            <a:r>
              <a:rPr lang="en-US" dirty="0" smtClean="0"/>
              <a:t> disrespect will be exhibited.</a:t>
            </a:r>
            <a:endParaRPr lang="en-US" dirty="0"/>
          </a:p>
        </p:txBody>
      </p:sp>
      <p:sp>
        <p:nvSpPr>
          <p:cNvPr id="4" name="Content Placeholder 2"/>
          <p:cNvSpPr txBox="1">
            <a:spLocks/>
          </p:cNvSpPr>
          <p:nvPr/>
        </p:nvSpPr>
        <p:spPr>
          <a:xfrm>
            <a:off x="4720624" y="1752600"/>
            <a:ext cx="4270248" cy="4572000"/>
          </a:xfrm>
          <a:prstGeom prst="rect">
            <a:avLst/>
          </a:prstGeom>
        </p:spPr>
        <p:txBody>
          <a:bodyPr vert="horz">
            <a:normAutofit fontScale="92500" lnSpcReduction="1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fontAlgn="auto">
              <a:spcAft>
                <a:spcPts val="0"/>
              </a:spcAft>
            </a:pPr>
            <a:r>
              <a:rPr lang="en-US" dirty="0" smtClean="0"/>
              <a:t>Everyone </a:t>
            </a:r>
            <a:r>
              <a:rPr lang="en-US" b="1" dirty="0" smtClean="0">
                <a:solidFill>
                  <a:srgbClr val="00B050"/>
                </a:solidFill>
              </a:rPr>
              <a:t>WILL</a:t>
            </a:r>
            <a:r>
              <a:rPr lang="en-US" dirty="0" smtClean="0">
                <a:solidFill>
                  <a:srgbClr val="00B050"/>
                </a:solidFill>
              </a:rPr>
              <a:t> </a:t>
            </a:r>
            <a:r>
              <a:rPr lang="en-US" dirty="0" smtClean="0"/>
              <a:t>remain on task and contribute to the classroom environment appropriately.</a:t>
            </a:r>
          </a:p>
          <a:p>
            <a:pPr fontAlgn="auto">
              <a:spcAft>
                <a:spcPts val="0"/>
              </a:spcAft>
            </a:pPr>
            <a:r>
              <a:rPr lang="en-US" dirty="0" smtClean="0"/>
              <a:t>Everyone </a:t>
            </a:r>
            <a:r>
              <a:rPr lang="en-US" b="1" dirty="0" smtClean="0">
                <a:solidFill>
                  <a:srgbClr val="00B050"/>
                </a:solidFill>
              </a:rPr>
              <a:t>WILL</a:t>
            </a:r>
            <a:r>
              <a:rPr lang="en-US" dirty="0" smtClean="0">
                <a:solidFill>
                  <a:srgbClr val="00B050"/>
                </a:solidFill>
              </a:rPr>
              <a:t> </a:t>
            </a:r>
            <a:r>
              <a:rPr lang="en-US" dirty="0" smtClean="0"/>
              <a:t>speak with kindness and encouraging words.</a:t>
            </a:r>
          </a:p>
          <a:p>
            <a:pPr fontAlgn="auto">
              <a:spcAft>
                <a:spcPts val="0"/>
              </a:spcAft>
            </a:pPr>
            <a:r>
              <a:rPr lang="en-US" dirty="0" smtClean="0"/>
              <a:t>Everyone </a:t>
            </a:r>
            <a:r>
              <a:rPr lang="en-US" b="1" dirty="0" smtClean="0">
                <a:solidFill>
                  <a:srgbClr val="00B050"/>
                </a:solidFill>
              </a:rPr>
              <a:t>WILL</a:t>
            </a:r>
            <a:r>
              <a:rPr lang="en-US" dirty="0" smtClean="0">
                <a:solidFill>
                  <a:srgbClr val="00B050"/>
                </a:solidFill>
              </a:rPr>
              <a:t> </a:t>
            </a:r>
            <a:r>
              <a:rPr lang="en-US" dirty="0" smtClean="0"/>
              <a:t>respect all people, ideas, and belongings in this classroom.</a:t>
            </a:r>
            <a:endParaRPr lang="en-US" dirty="0"/>
          </a:p>
        </p:txBody>
      </p:sp>
    </p:spTree>
    <p:extLst>
      <p:ext uri="{BB962C8B-B14F-4D97-AF65-F5344CB8AC3E}">
        <p14:creationId xmlns:p14="http://schemas.microsoft.com/office/powerpoint/2010/main" val="984584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dirty="0">
                <a:latin typeface="Comic Sans MS" charset="0"/>
              </a:rPr>
              <a:t>Supplies you will need…</a:t>
            </a:r>
          </a:p>
        </p:txBody>
      </p:sp>
      <p:sp>
        <p:nvSpPr>
          <p:cNvPr id="5123" name="Rectangle 3"/>
          <p:cNvSpPr>
            <a:spLocks noGrp="1" noChangeArrowheads="1"/>
          </p:cNvSpPr>
          <p:nvPr>
            <p:ph type="body" idx="1"/>
          </p:nvPr>
        </p:nvSpPr>
        <p:spPr>
          <a:xfrm>
            <a:off x="457200" y="1600200"/>
            <a:ext cx="8229600" cy="5029200"/>
          </a:xfrm>
        </p:spPr>
        <p:txBody>
          <a:bodyPr/>
          <a:lstStyle/>
          <a:p>
            <a:pPr marL="609600" indent="-609600" eaLnBrk="1" hangingPunct="1">
              <a:buFontTx/>
              <a:buAutoNum type="arabicPeriod"/>
            </a:pPr>
            <a:r>
              <a:rPr lang="en-US" dirty="0">
                <a:latin typeface="Comic Sans MS" charset="0"/>
              </a:rPr>
              <a:t>3 ring binder</a:t>
            </a:r>
          </a:p>
          <a:p>
            <a:pPr marL="609600" indent="-609600" eaLnBrk="1" hangingPunct="1">
              <a:buFontTx/>
              <a:buAutoNum type="arabicPeriod"/>
            </a:pPr>
            <a:r>
              <a:rPr lang="en-US" dirty="0">
                <a:latin typeface="Comic Sans MS" charset="0"/>
              </a:rPr>
              <a:t>Dividers</a:t>
            </a:r>
          </a:p>
          <a:p>
            <a:pPr marL="609600" indent="-609600" eaLnBrk="1" hangingPunct="1">
              <a:buFontTx/>
              <a:buAutoNum type="arabicPeriod"/>
            </a:pPr>
            <a:r>
              <a:rPr lang="en-US" dirty="0">
                <a:latin typeface="Comic Sans MS" charset="0"/>
              </a:rPr>
              <a:t>Loose leaf Notebook paper and Graph paper</a:t>
            </a:r>
          </a:p>
          <a:p>
            <a:pPr marL="609600" indent="-609600" eaLnBrk="1" hangingPunct="1">
              <a:buFontTx/>
              <a:buAutoNum type="arabicPeriod"/>
            </a:pPr>
            <a:r>
              <a:rPr lang="en-US" dirty="0">
                <a:latin typeface="Comic Sans MS" charset="0"/>
              </a:rPr>
              <a:t>Pencils with </a:t>
            </a:r>
            <a:r>
              <a:rPr lang="en-US" dirty="0" smtClean="0">
                <a:latin typeface="Comic Sans MS" charset="0"/>
              </a:rPr>
              <a:t>erasers</a:t>
            </a:r>
          </a:p>
          <a:p>
            <a:pPr marL="609600" indent="-609600" eaLnBrk="1" hangingPunct="1">
              <a:buFontTx/>
              <a:buAutoNum type="arabicPeriod"/>
            </a:pPr>
            <a:r>
              <a:rPr lang="en-US" dirty="0" smtClean="0">
                <a:latin typeface="Comic Sans MS" charset="0"/>
              </a:rPr>
              <a:t>Pens/Markers/Highlighters</a:t>
            </a:r>
            <a:endParaRPr lang="en-US" dirty="0">
              <a:latin typeface="Comic Sans MS" charset="0"/>
            </a:endParaRPr>
          </a:p>
          <a:p>
            <a:pPr marL="609600" indent="-609600" eaLnBrk="1" hangingPunct="1">
              <a:buFontTx/>
              <a:buAutoNum type="arabicPeriod"/>
            </a:pPr>
            <a:r>
              <a:rPr lang="en-US" b="1" dirty="0" smtClean="0">
                <a:latin typeface="Comic Sans MS" charset="0"/>
              </a:rPr>
              <a:t>TI-83</a:t>
            </a:r>
            <a:r>
              <a:rPr lang="en-US" b="1" dirty="0">
                <a:latin typeface="Comic Sans MS" charset="0"/>
              </a:rPr>
              <a:t> </a:t>
            </a:r>
            <a:r>
              <a:rPr lang="en-US" b="1" dirty="0" smtClean="0">
                <a:latin typeface="Comic Sans MS" charset="0"/>
              </a:rPr>
              <a:t>or TI-84 or batteries</a:t>
            </a:r>
            <a:endParaRPr lang="en-US" b="1" dirty="0">
              <a:latin typeface="Comic Sans MS" charset="0"/>
            </a:endParaRPr>
          </a:p>
          <a:p>
            <a:pPr marL="609600" indent="-609600" eaLnBrk="1" hangingPunct="1">
              <a:buFontTx/>
              <a:buAutoNum type="arabicPeriod"/>
            </a:pPr>
            <a:r>
              <a:rPr lang="en-US" dirty="0">
                <a:latin typeface="Comic Sans MS" charset="0"/>
              </a:rPr>
              <a:t>Note packet and </a:t>
            </a:r>
            <a:r>
              <a:rPr lang="en-US" dirty="0" smtClean="0">
                <a:latin typeface="Comic Sans MS" charset="0"/>
              </a:rPr>
              <a:t>Homework packet</a:t>
            </a:r>
            <a:endParaRPr lang="en-US" dirty="0">
              <a:latin typeface="Comic Sans MS" charset="0"/>
            </a:endParaRPr>
          </a:p>
        </p:txBody>
      </p:sp>
      <p:pic>
        <p:nvPicPr>
          <p:cNvPr id="5124" name="Picture 4" descr="MCj044173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4507700">
            <a:off x="6630988" y="3506484"/>
            <a:ext cx="27432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5336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see what you remember first...</a:t>
            </a:r>
            <a:endParaRPr lang="en-US" dirty="0"/>
          </a:p>
        </p:txBody>
      </p:sp>
      <p:sp>
        <p:nvSpPr>
          <p:cNvPr id="3" name="Content Placeholder 2"/>
          <p:cNvSpPr>
            <a:spLocks noGrp="1"/>
          </p:cNvSpPr>
          <p:nvPr>
            <p:ph sz="quarter" idx="1"/>
          </p:nvPr>
        </p:nvSpPr>
        <p:spPr/>
        <p:txBody>
          <a:bodyPr/>
          <a:lstStyle/>
          <a:p>
            <a:pPr marL="514350" indent="-514350">
              <a:buAutoNum type="arabicParenR"/>
            </a:pPr>
            <a:r>
              <a:rPr lang="en-US" dirty="0" smtClean="0"/>
              <a:t>What is a factor?</a:t>
            </a:r>
          </a:p>
          <a:p>
            <a:pPr marL="514350" indent="-514350">
              <a:buAutoNum type="arabicParenR"/>
            </a:pPr>
            <a:endParaRPr lang="en-US" dirty="0"/>
          </a:p>
          <a:p>
            <a:pPr marL="514350" indent="-514350">
              <a:buAutoNum type="arabicParenR"/>
            </a:pPr>
            <a:r>
              <a:rPr lang="en-US" dirty="0" smtClean="0"/>
              <a:t>What does GCF mean?</a:t>
            </a:r>
          </a:p>
          <a:p>
            <a:pPr marL="514350" indent="-514350">
              <a:buAutoNum type="arabicParenR"/>
            </a:pPr>
            <a:endParaRPr lang="en-US" dirty="0"/>
          </a:p>
          <a:p>
            <a:pPr marL="514350" indent="-514350">
              <a:buAutoNum type="arabicParenR"/>
            </a:pPr>
            <a:r>
              <a:rPr lang="en-US" dirty="0" smtClean="0"/>
              <a:t>Identify the GCF of 12x</a:t>
            </a:r>
            <a:r>
              <a:rPr lang="en-US" baseline="30000" dirty="0" smtClean="0"/>
              <a:t>2</a:t>
            </a:r>
            <a:r>
              <a:rPr lang="en-US" dirty="0" smtClean="0"/>
              <a:t> + 18xy.</a:t>
            </a:r>
          </a:p>
          <a:p>
            <a:pPr marL="514350" indent="-514350">
              <a:buAutoNum type="arabicParenR"/>
            </a:pPr>
            <a:endParaRPr lang="en-US" dirty="0"/>
          </a:p>
          <a:p>
            <a:pPr marL="514350" indent="-514350">
              <a:buAutoNum type="arabicParenR"/>
            </a:pPr>
            <a:r>
              <a:rPr lang="en-US" dirty="0" smtClean="0"/>
              <a:t>Factor x</a:t>
            </a:r>
            <a:r>
              <a:rPr lang="en-US" baseline="30000" dirty="0" smtClean="0"/>
              <a:t>2</a:t>
            </a:r>
            <a:r>
              <a:rPr lang="en-US" dirty="0" smtClean="0"/>
              <a:t> + 5x + 6.</a:t>
            </a:r>
          </a:p>
          <a:p>
            <a:pPr marL="514350" indent="-514350">
              <a:buAutoNum type="arabicParenR"/>
            </a:pPr>
            <a:endParaRPr lang="en-US" dirty="0"/>
          </a:p>
          <a:p>
            <a:pPr marL="514350" indent="-514350">
              <a:buAutoNum type="arabicParenR"/>
            </a:pPr>
            <a:r>
              <a:rPr lang="en-US" dirty="0" smtClean="0"/>
              <a:t>Factor x</a:t>
            </a:r>
            <a:r>
              <a:rPr lang="en-US" baseline="30000" dirty="0" smtClean="0"/>
              <a:t>3</a:t>
            </a:r>
            <a:r>
              <a:rPr lang="en-US" dirty="0" smtClean="0"/>
              <a:t> + 4x</a:t>
            </a:r>
            <a:r>
              <a:rPr lang="en-US" baseline="30000" dirty="0" smtClean="0"/>
              <a:t>2</a:t>
            </a:r>
            <a:r>
              <a:rPr lang="en-US" dirty="0" smtClean="0"/>
              <a:t> + 3x + 12.</a:t>
            </a:r>
            <a:endParaRPr lang="en-US" dirty="0"/>
          </a:p>
        </p:txBody>
      </p:sp>
    </p:spTree>
    <p:extLst>
      <p:ext uri="{BB962C8B-B14F-4D97-AF65-F5344CB8AC3E}">
        <p14:creationId xmlns:p14="http://schemas.microsoft.com/office/powerpoint/2010/main" val="21595471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12648"/>
            <a:ext cx="8534400" cy="758952"/>
          </a:xfrm>
        </p:spPr>
        <p:txBody>
          <a:bodyPr>
            <a:normAutofit fontScale="90000"/>
          </a:bodyPr>
          <a:lstStyle/>
          <a:p>
            <a:r>
              <a:rPr lang="en-US" dirty="0" smtClean="0"/>
              <a:t>Factoring Polynomials—Day 1</a:t>
            </a:r>
            <a:br>
              <a:rPr lang="en-US" dirty="0" smtClean="0"/>
            </a:br>
            <a:endParaRPr lang="en-US" dirty="0"/>
          </a:p>
        </p:txBody>
      </p:sp>
      <p:sp>
        <p:nvSpPr>
          <p:cNvPr id="28673" name="Rectangle 1"/>
          <p:cNvSpPr>
            <a:spLocks noChangeArrowheads="1"/>
          </p:cNvSpPr>
          <p:nvPr/>
        </p:nvSpPr>
        <p:spPr bwMode="auto">
          <a:xfrm>
            <a:off x="152400" y="1664732"/>
            <a:ext cx="8763000" cy="4162617"/>
          </a:xfrm>
          <a:prstGeom prst="rect">
            <a:avLst/>
          </a:prstGeom>
          <a:noFill/>
          <a:ln w="9525">
            <a:noFill/>
            <a:miter lim="800000"/>
            <a:headEnd/>
            <a:tailEnd/>
          </a:ln>
          <a:effectLst/>
        </p:spPr>
        <p:txBody>
          <a:bodyPr vert="horz" wrap="square" lIns="0" tIns="152352" rIns="0" bIns="38088"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Factors</a:t>
            </a:r>
            <a:endParaRPr kumimoji="0" lang="en-US"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Recall:  When 2 or more numbers are multiplied to form a product, each number is a </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factor</a:t>
            </a:r>
            <a:r>
              <a:rPr kumimoji="0" lang="en-US"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 of the product.</a:t>
            </a:r>
            <a:endParaRPr kumimoji="0" lang="en-US" b="0" i="0" u="none" strike="noStrike" cap="none" normalizeH="0" baseline="0" dirty="0" smtClean="0">
              <a:ln>
                <a:noFill/>
              </a:ln>
              <a:solidFill>
                <a:schemeClr val="tx1"/>
              </a:solidFill>
              <a:effectLst/>
              <a:latin typeface="Arial" pitchFamily="34" charset="0"/>
            </a:endParaRPr>
          </a:p>
          <a:p>
            <a:pPr marL="914400" marR="0" lvl="2" indent="0" algn="l" defTabSz="914400" rtl="0" eaLnBrk="0" fontAlgn="base" latinLnBrk="0" hangingPunct="0">
              <a:lnSpc>
                <a:spcPct val="100000"/>
              </a:lnSpc>
              <a:spcBef>
                <a:spcPct val="0"/>
              </a:spcBef>
              <a:spcAft>
                <a:spcPct val="0"/>
              </a:spcAft>
              <a:buClrTx/>
              <a:buSzTx/>
              <a:tabLst>
                <a:tab pos="457200" algn="l"/>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Factors of 12:__________________</a:t>
            </a:r>
            <a:endParaRPr kumimoji="0" lang="en-US" b="1" i="0" u="none" strike="noStrike" cap="none" normalizeH="0" baseline="0" dirty="0" smtClean="0">
              <a:ln>
                <a:noFill/>
              </a:ln>
              <a:solidFill>
                <a:srgbClr val="C00000"/>
              </a:solidFill>
              <a:effectLst/>
              <a:latin typeface="Comic Sans MS" pitchFamily="66" charset="0"/>
              <a:ea typeface="Calibri" pitchFamily="34" charset="0"/>
              <a:cs typeface="Times New Roman" pitchFamily="18" charset="0"/>
            </a:endParaRPr>
          </a:p>
          <a:p>
            <a:pPr marL="914400" marR="0" lvl="2" indent="0" algn="l" defTabSz="914400" rtl="0" eaLnBrk="0" fontAlgn="base" latinLnBrk="0" hangingPunct="0">
              <a:lnSpc>
                <a:spcPct val="100000"/>
              </a:lnSpc>
              <a:spcBef>
                <a:spcPct val="0"/>
              </a:spcBef>
              <a:spcAft>
                <a:spcPct val="0"/>
              </a:spcAft>
              <a:buClrTx/>
              <a:buSzTx/>
              <a:tabLst>
                <a:tab pos="457200" algn="l"/>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Factoring Polynomials</a:t>
            </a:r>
            <a:endParaRPr kumimoji="0" lang="en-US"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ALWAYS factor out the ______________ FIRST!!!</a:t>
            </a:r>
            <a:endParaRPr kumimoji="0" lang="en-US" b="0" i="0" u="none" strike="noStrike" cap="none" normalizeH="0" baseline="0" dirty="0" smtClean="0">
              <a:ln>
                <a:noFill/>
              </a:ln>
              <a:solidFill>
                <a:schemeClr val="tx1"/>
              </a:solidFill>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A polynomial that can not be factored is</a:t>
            </a:r>
            <a:r>
              <a:rPr kumimoji="0" lang="en-US" b="0" i="0" u="none" strike="noStrike" cap="none" normalizeH="0" baseline="0" dirty="0" smtClean="0">
                <a:ln>
                  <a:noFill/>
                </a:ln>
                <a:effectLst/>
                <a:latin typeface="Comic Sans MS" pitchFamily="66" charset="0"/>
                <a:ea typeface="Calibri" pitchFamily="34" charset="0"/>
                <a:cs typeface="Times New Roman" pitchFamily="18" charset="0"/>
              </a:rPr>
              <a:t> </a:t>
            </a:r>
            <a:r>
              <a:rPr kumimoji="0" lang="en-US" b="1" i="0" u="none" strike="noStrike" cap="none" normalizeH="0" baseline="0" dirty="0" smtClean="0">
                <a:ln>
                  <a:noFill/>
                </a:ln>
                <a:effectLst/>
                <a:latin typeface="Comic Sans MS" pitchFamily="66" charset="0"/>
                <a:ea typeface="Calibri" pitchFamily="34" charset="0"/>
                <a:cs typeface="Times New Roman" pitchFamily="18" charset="0"/>
              </a:rPr>
              <a:t>_________</a:t>
            </a:r>
            <a:endParaRPr kumimoji="0" lang="en-US" b="1" i="0" u="none" strike="noStrike" cap="none" normalizeH="0" baseline="0" dirty="0" smtClean="0">
              <a:ln>
                <a:noFill/>
              </a:ln>
              <a:effectLst/>
              <a:latin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Wingdings" pitchFamily="2" charset="2"/>
              <a:buChar char=""/>
              <a:tabLst>
                <a:tab pos="457200" algn="l"/>
              </a:tabLst>
            </a:pPr>
            <a:r>
              <a:rPr kumimoji="0" lang="en-US" b="0" i="0" u="none" strike="noStrike" cap="none" normalizeH="0" baseline="0" dirty="0" smtClean="0">
                <a:ln>
                  <a:noFill/>
                </a:ln>
                <a:solidFill>
                  <a:schemeClr val="tx1"/>
                </a:solidFill>
                <a:effectLst/>
                <a:latin typeface="Comic Sans MS" pitchFamily="66" charset="0"/>
                <a:ea typeface="Calibri" pitchFamily="34" charset="0"/>
                <a:cs typeface="Times New Roman" pitchFamily="18" charset="0"/>
              </a:rPr>
              <a:t>A polynomial is considered to be completely factored when it is expressed as the product of prime polynomials.</a:t>
            </a:r>
            <a:endParaRPr kumimoji="0" lang="en-US"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U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04800" y="1600200"/>
            <a:ext cx="8534400" cy="3416320"/>
          </a:xfrm>
          <a:prstGeom prst="rect">
            <a:avLst/>
          </a:prstGeom>
          <a:noFill/>
        </p:spPr>
        <p:txBody>
          <a:bodyPr wrap="square" rtlCol="0">
            <a:spAutoFit/>
          </a:bodyPr>
          <a:lstStyle/>
          <a:p>
            <a:r>
              <a:rPr lang="en-US" dirty="0" smtClean="0"/>
              <a:t>a.				      b.</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a:t>
            </a:r>
            <a:endParaRPr lang="en-US" dirty="0"/>
          </a:p>
        </p:txBody>
      </p:sp>
      <p:sp>
        <p:nvSpPr>
          <p:cNvPr id="2" name="Title 1"/>
          <p:cNvSpPr>
            <a:spLocks noGrp="1"/>
          </p:cNvSpPr>
          <p:nvPr>
            <p:ph type="title"/>
          </p:nvPr>
        </p:nvSpPr>
        <p:spPr>
          <a:xfrm>
            <a:off x="301752" y="612648"/>
            <a:ext cx="8534400" cy="758952"/>
          </a:xfrm>
        </p:spPr>
        <p:txBody>
          <a:bodyPr>
            <a:normAutofit fontScale="90000"/>
          </a:bodyPr>
          <a:lstStyle/>
          <a:p>
            <a:pPr lvl="0"/>
            <a:r>
              <a:rPr lang="en-US" dirty="0" smtClean="0"/>
              <a:t>Factoring out the GCF:</a:t>
            </a:r>
            <a:br>
              <a:rPr lang="en-US" dirty="0" smtClean="0"/>
            </a:br>
            <a:endParaRPr lang="en-US" dirty="0"/>
          </a:p>
        </p:txBody>
      </p:sp>
      <p:graphicFrame>
        <p:nvGraphicFramePr>
          <p:cNvPr id="45059" name="Object 3"/>
          <p:cNvGraphicFramePr>
            <a:graphicFrameLocks noChangeAspect="1"/>
          </p:cNvGraphicFramePr>
          <p:nvPr/>
        </p:nvGraphicFramePr>
        <p:xfrm>
          <a:off x="685800" y="1600200"/>
          <a:ext cx="2286000" cy="457200"/>
        </p:xfrm>
        <a:graphic>
          <a:graphicData uri="http://schemas.openxmlformats.org/presentationml/2006/ole">
            <mc:AlternateContent xmlns:mc="http://schemas.openxmlformats.org/markup-compatibility/2006">
              <mc:Choice xmlns:v="urn:schemas-microsoft-com:vml" Requires="v">
                <p:oleObj spid="_x0000_s45214" name="Equation" r:id="rId3" imgW="1054080" imgH="203040" progId="Equation.DSMT4">
                  <p:embed/>
                </p:oleObj>
              </mc:Choice>
              <mc:Fallback>
                <p:oleObj name="Equation" r:id="rId3" imgW="1054080" imgH="2030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600200"/>
                        <a:ext cx="22860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8" name="Object 2"/>
          <p:cNvGraphicFramePr>
            <a:graphicFrameLocks noChangeAspect="1"/>
          </p:cNvGraphicFramePr>
          <p:nvPr/>
        </p:nvGraphicFramePr>
        <p:xfrm>
          <a:off x="4953000" y="1600200"/>
          <a:ext cx="3989387" cy="457200"/>
        </p:xfrm>
        <a:graphic>
          <a:graphicData uri="http://schemas.openxmlformats.org/presentationml/2006/ole">
            <mc:AlternateContent xmlns:mc="http://schemas.openxmlformats.org/markup-compatibility/2006">
              <mc:Choice xmlns:v="urn:schemas-microsoft-com:vml" Requires="v">
                <p:oleObj spid="_x0000_s45215" name="Equation" r:id="rId5" imgW="1828800" imgH="203040" progId="Equation.DSMT4">
                  <p:embed/>
                </p:oleObj>
              </mc:Choice>
              <mc:Fallback>
                <p:oleObj name="Equation" r:id="rId5" imgW="1828800" imgH="20304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53000" y="1600200"/>
                        <a:ext cx="3989387"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57" name="Object 1"/>
          <p:cNvGraphicFramePr>
            <a:graphicFrameLocks noChangeAspect="1"/>
          </p:cNvGraphicFramePr>
          <p:nvPr/>
        </p:nvGraphicFramePr>
        <p:xfrm>
          <a:off x="762000" y="4572000"/>
          <a:ext cx="1447800" cy="430213"/>
        </p:xfrm>
        <a:graphic>
          <a:graphicData uri="http://schemas.openxmlformats.org/presentationml/2006/ole">
            <mc:AlternateContent xmlns:mc="http://schemas.openxmlformats.org/markup-compatibility/2006">
              <mc:Choice xmlns:v="urn:schemas-microsoft-com:vml" Requires="v">
                <p:oleObj spid="_x0000_s45216" name="Equation" r:id="rId7" imgW="698400" imgH="203040" progId="Equation.DSMT4">
                  <p:embed/>
                </p:oleObj>
              </mc:Choice>
              <mc:Fallback>
                <p:oleObj name="Equation" r:id="rId7" imgW="698400" imgH="203040" progId="Equation.DSMT4">
                  <p:embed/>
                  <p:pic>
                    <p:nvPicPr>
                      <p:cNvPr id="0"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2000" y="4572000"/>
                        <a:ext cx="1447800"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50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45063" name="Rectangle 7"/>
          <p:cNvSpPr>
            <a:spLocks noChangeArrowheads="1"/>
          </p:cNvSpPr>
          <p:nvPr/>
        </p:nvSpPr>
        <p:spPr bwMode="auto">
          <a:xfrm>
            <a:off x="0" y="6286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9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3" name="Rectangle 2"/>
          <p:cNvSpPr/>
          <p:nvPr/>
        </p:nvSpPr>
        <p:spPr>
          <a:xfrm>
            <a:off x="4572000" y="4491335"/>
            <a:ext cx="447558" cy="461665"/>
          </a:xfrm>
          <a:prstGeom prst="rect">
            <a:avLst/>
          </a:prstGeom>
        </p:spPr>
        <p:txBody>
          <a:bodyPr wrap="none">
            <a:spAutoFit/>
          </a:bodyPr>
          <a:lstStyle/>
          <a:p>
            <a:r>
              <a:rPr lang="en-US" dirty="0" smtClean="0"/>
              <a:t>d.</a:t>
            </a:r>
            <a:endParaRPr lang="en-US" dirty="0"/>
          </a:p>
        </p:txBody>
      </p:sp>
      <mc:AlternateContent xmlns:mc="http://schemas.openxmlformats.org/markup-compatibility/2006" xmlns:a14="http://schemas.microsoft.com/office/drawing/2010/main">
        <mc:Choice Requires="a14">
          <p:sp>
            <p:nvSpPr>
              <p:cNvPr id="5" name="TextBox 4"/>
              <p:cNvSpPr txBox="1"/>
              <p:nvPr/>
            </p:nvSpPr>
            <p:spPr>
              <a:xfrm>
                <a:off x="5035480" y="4460557"/>
                <a:ext cx="3026278"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a:rPr>
                        <m:t>24</m:t>
                      </m:r>
                      <m:sSup>
                        <m:sSupPr>
                          <m:ctrlPr>
                            <a:rPr lang="en-US" sz="2800" i="1" smtClean="0">
                              <a:latin typeface="Cambria Math" panose="02040503050406030204" pitchFamily="18" charset="0"/>
                            </a:rPr>
                          </m:ctrlPr>
                        </m:sSupPr>
                        <m:e>
                          <m:r>
                            <a:rPr lang="en-US" sz="2800" b="0" i="1" smtClean="0">
                              <a:latin typeface="Cambria Math"/>
                            </a:rPr>
                            <m:t>𝑎</m:t>
                          </m:r>
                        </m:e>
                        <m:sup>
                          <m:r>
                            <a:rPr lang="en-US" sz="2800" b="0" i="1" smtClean="0">
                              <a:latin typeface="Cambria Math"/>
                            </a:rPr>
                            <m:t>3</m:t>
                          </m:r>
                        </m:sup>
                      </m:sSup>
                      <m:sSup>
                        <m:sSupPr>
                          <m:ctrlPr>
                            <a:rPr lang="en-US" sz="2800" i="1" smtClean="0">
                              <a:latin typeface="Cambria Math" panose="02040503050406030204" pitchFamily="18" charset="0"/>
                            </a:rPr>
                          </m:ctrlPr>
                        </m:sSupPr>
                        <m:e>
                          <m:r>
                            <a:rPr lang="en-US" sz="2800" b="0" i="1" smtClean="0">
                              <a:latin typeface="Cambria Math"/>
                            </a:rPr>
                            <m:t>𝑏</m:t>
                          </m:r>
                        </m:e>
                        <m:sup>
                          <m:r>
                            <a:rPr lang="en-US" sz="2800" b="0" i="1" smtClean="0">
                              <a:latin typeface="Cambria Math"/>
                            </a:rPr>
                            <m:t>4</m:t>
                          </m:r>
                        </m:sup>
                      </m:sSup>
                      <m:r>
                        <a:rPr lang="en-US" sz="2800" b="0" i="1" smtClean="0">
                          <a:latin typeface="Cambria Math"/>
                        </a:rPr>
                        <m:t>𝑐</m:t>
                      </m:r>
                      <m:r>
                        <a:rPr lang="en-US" sz="2800" b="0" i="1" smtClean="0">
                          <a:latin typeface="Cambria Math"/>
                        </a:rPr>
                        <m:t>−72</m:t>
                      </m:r>
                      <m:r>
                        <a:rPr lang="en-US" sz="2800" b="0" i="1" smtClean="0">
                          <a:latin typeface="Cambria Math"/>
                        </a:rPr>
                        <m:t>𝑎</m:t>
                      </m:r>
                      <m:sSup>
                        <m:sSupPr>
                          <m:ctrlPr>
                            <a:rPr lang="en-US" sz="2800" i="1" smtClean="0">
                              <a:latin typeface="Cambria Math" panose="02040503050406030204" pitchFamily="18" charset="0"/>
                            </a:rPr>
                          </m:ctrlPr>
                        </m:sSupPr>
                        <m:e>
                          <m:r>
                            <a:rPr lang="en-US" sz="2800" b="0" i="1" smtClean="0">
                              <a:latin typeface="Cambria Math"/>
                            </a:rPr>
                            <m:t>𝑏</m:t>
                          </m:r>
                        </m:e>
                        <m:sup>
                          <m:r>
                            <a:rPr lang="en-US" sz="2800" b="0" i="1" smtClean="0">
                              <a:latin typeface="Cambria Math"/>
                            </a:rPr>
                            <m:t>4</m:t>
                          </m:r>
                        </m:sup>
                      </m:sSup>
                    </m:oMath>
                  </m:oMathPara>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5035480" y="4460557"/>
                <a:ext cx="3026278" cy="523220"/>
              </a:xfrm>
              <a:prstGeom prst="rect">
                <a:avLst/>
              </a:prstGeom>
              <a:blipFill rotWithShape="1">
                <a:blip r:embed="rId9"/>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0" y="1447800"/>
            <a:ext cx="8534400" cy="3046988"/>
          </a:xfrm>
          <a:prstGeom prst="rect">
            <a:avLst/>
          </a:prstGeom>
          <a:noFill/>
        </p:spPr>
        <p:txBody>
          <a:bodyPr wrap="square" rtlCol="0">
            <a:spAutoFit/>
          </a:bodyPr>
          <a:lstStyle/>
          <a:p>
            <a:r>
              <a:rPr lang="en-US" dirty="0" smtClean="0"/>
              <a:t>a.				   b.</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c.</a:t>
            </a:r>
            <a:endParaRPr lang="en-US" dirty="0"/>
          </a:p>
        </p:txBody>
      </p:sp>
      <p:sp>
        <p:nvSpPr>
          <p:cNvPr id="2" name="Title 1"/>
          <p:cNvSpPr>
            <a:spLocks noGrp="1"/>
          </p:cNvSpPr>
          <p:nvPr>
            <p:ph type="title"/>
          </p:nvPr>
        </p:nvSpPr>
        <p:spPr>
          <a:xfrm>
            <a:off x="301752" y="838200"/>
            <a:ext cx="8534400" cy="758952"/>
          </a:xfrm>
        </p:spPr>
        <p:txBody>
          <a:bodyPr>
            <a:normAutofit fontScale="90000"/>
          </a:bodyPr>
          <a:lstStyle/>
          <a:p>
            <a:pPr lvl="0"/>
            <a:r>
              <a:rPr lang="en-US" dirty="0" smtClean="0"/>
              <a:t>Factor by grouping—for polynomials with 4 or more terms</a:t>
            </a:r>
            <a:br>
              <a:rPr lang="en-US" dirty="0" smtClean="0"/>
            </a:br>
            <a:endParaRPr lang="en-US" dirty="0"/>
          </a:p>
        </p:txBody>
      </p:sp>
      <p:graphicFrame>
        <p:nvGraphicFramePr>
          <p:cNvPr id="46083" name="Object 3"/>
          <p:cNvGraphicFramePr>
            <a:graphicFrameLocks noChangeAspect="1"/>
          </p:cNvGraphicFramePr>
          <p:nvPr/>
        </p:nvGraphicFramePr>
        <p:xfrm>
          <a:off x="685800" y="1447800"/>
          <a:ext cx="2857500" cy="457200"/>
        </p:xfrm>
        <a:graphic>
          <a:graphicData uri="http://schemas.openxmlformats.org/presentationml/2006/ole">
            <mc:AlternateContent xmlns:mc="http://schemas.openxmlformats.org/markup-compatibility/2006">
              <mc:Choice xmlns:v="urn:schemas-microsoft-com:vml" Requires="v">
                <p:oleObj spid="_x0000_s46236" name="Equation" r:id="rId3" imgW="1422360" imgH="228600" progId="Equation.DSMT4">
                  <p:embed/>
                </p:oleObj>
              </mc:Choice>
              <mc:Fallback>
                <p:oleObj name="Equation" r:id="rId3" imgW="1422360" imgH="22860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447800"/>
                        <a:ext cx="28575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2" name="Object 2"/>
          <p:cNvGraphicFramePr>
            <a:graphicFrameLocks noChangeAspect="1"/>
          </p:cNvGraphicFramePr>
          <p:nvPr/>
        </p:nvGraphicFramePr>
        <p:xfrm>
          <a:off x="4800600" y="1447800"/>
          <a:ext cx="3086100" cy="457200"/>
        </p:xfrm>
        <a:graphic>
          <a:graphicData uri="http://schemas.openxmlformats.org/presentationml/2006/ole">
            <mc:AlternateContent xmlns:mc="http://schemas.openxmlformats.org/markup-compatibility/2006">
              <mc:Choice xmlns:v="urn:schemas-microsoft-com:vml" Requires="v">
                <p:oleObj spid="_x0000_s46237" name="Equation" r:id="rId5" imgW="1549080" imgH="228600" progId="Equation.DSMT4">
                  <p:embed/>
                </p:oleObj>
              </mc:Choice>
              <mc:Fallback>
                <p:oleObj name="Equation" r:id="rId5" imgW="1549080" imgH="22860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1447800"/>
                        <a:ext cx="30861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1" name="Object 1"/>
          <p:cNvGraphicFramePr>
            <a:graphicFrameLocks noChangeAspect="1"/>
          </p:cNvGraphicFramePr>
          <p:nvPr/>
        </p:nvGraphicFramePr>
        <p:xfrm>
          <a:off x="685800" y="4038600"/>
          <a:ext cx="3343275" cy="381000"/>
        </p:xfrm>
        <a:graphic>
          <a:graphicData uri="http://schemas.openxmlformats.org/presentationml/2006/ole">
            <mc:AlternateContent xmlns:mc="http://schemas.openxmlformats.org/markup-compatibility/2006">
              <mc:Choice xmlns:v="urn:schemas-microsoft-com:vml" Requires="v">
                <p:oleObj spid="_x0000_s46238" name="Equation" r:id="rId7" imgW="1498320" imgH="177480" progId="Equation.DSMT4">
                  <p:embed/>
                </p:oleObj>
              </mc:Choice>
              <mc:Fallback>
                <p:oleObj name="Equation" r:id="rId7" imgW="1498320" imgH="177480" progId="Equation.DSMT4">
                  <p:embed/>
                  <p:pic>
                    <p:nvPicPr>
                      <p:cNvPr id="0" name="Picture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5800" y="4038600"/>
                        <a:ext cx="3343275"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0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8" name="Rectangle 7"/>
          <p:cNvSpPr/>
          <p:nvPr/>
        </p:nvSpPr>
        <p:spPr>
          <a:xfrm>
            <a:off x="4343400" y="3993178"/>
            <a:ext cx="447558" cy="461665"/>
          </a:xfrm>
          <a:prstGeom prst="rect">
            <a:avLst/>
          </a:prstGeom>
        </p:spPr>
        <p:txBody>
          <a:bodyPr wrap="none">
            <a:spAutoFit/>
          </a:bodyPr>
          <a:lstStyle/>
          <a:p>
            <a:r>
              <a:rPr lang="en-US" dirty="0" smtClean="0"/>
              <a:t>d.</a:t>
            </a:r>
            <a:endParaRPr lang="en-US" dirty="0"/>
          </a:p>
        </p:txBody>
      </p:sp>
      <mc:AlternateContent xmlns:mc="http://schemas.openxmlformats.org/markup-compatibility/2006" xmlns:a14="http://schemas.microsoft.com/office/drawing/2010/main">
        <mc:Choice Requires="a14">
          <p:sp>
            <p:nvSpPr>
              <p:cNvPr id="10" name="TextBox 9"/>
              <p:cNvSpPr txBox="1"/>
              <p:nvPr/>
            </p:nvSpPr>
            <p:spPr>
              <a:xfrm>
                <a:off x="4628661" y="3962400"/>
                <a:ext cx="4515339"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b="0" i="1" smtClean="0">
                          <a:latin typeface="Cambria Math"/>
                        </a:rPr>
                        <m:t>6</m:t>
                      </m:r>
                      <m:sSup>
                        <m:sSupPr>
                          <m:ctrlPr>
                            <a:rPr lang="en-US" sz="2800" b="0" i="1" smtClean="0">
                              <a:latin typeface="Cambria Math" panose="02040503050406030204" pitchFamily="18" charset="0"/>
                            </a:rPr>
                          </m:ctrlPr>
                        </m:sSupPr>
                        <m:e>
                          <m:r>
                            <a:rPr lang="en-US" sz="2800" b="0" i="1" smtClean="0">
                              <a:latin typeface="Cambria Math"/>
                            </a:rPr>
                            <m:t>𝑥</m:t>
                          </m:r>
                        </m:e>
                        <m:sup>
                          <m:r>
                            <a:rPr lang="en-US" sz="2800" b="0" i="1" smtClean="0">
                              <a:latin typeface="Cambria Math"/>
                            </a:rPr>
                            <m:t>3</m:t>
                          </m:r>
                        </m:sup>
                      </m:sSup>
                      <m:r>
                        <a:rPr lang="en-US" sz="2800" b="0" i="1" smtClean="0">
                          <a:latin typeface="Cambria Math"/>
                        </a:rPr>
                        <m:t>+9</m:t>
                      </m:r>
                      <m:sSup>
                        <m:sSupPr>
                          <m:ctrlPr>
                            <a:rPr lang="en-US" sz="2800" b="0" i="1" smtClean="0">
                              <a:latin typeface="Cambria Math" panose="02040503050406030204" pitchFamily="18" charset="0"/>
                            </a:rPr>
                          </m:ctrlPr>
                        </m:sSupPr>
                        <m:e>
                          <m:r>
                            <a:rPr lang="en-US" sz="2800" b="0" i="1" smtClean="0">
                              <a:latin typeface="Cambria Math"/>
                            </a:rPr>
                            <m:t>𝑥</m:t>
                          </m:r>
                        </m:e>
                        <m:sup>
                          <m:r>
                            <a:rPr lang="en-US" sz="2800" b="0" i="1" smtClean="0">
                              <a:latin typeface="Cambria Math"/>
                            </a:rPr>
                            <m:t>2</m:t>
                          </m:r>
                        </m:sup>
                      </m:sSup>
                      <m:r>
                        <a:rPr lang="en-US" sz="2800" b="0" i="1" smtClean="0">
                          <a:latin typeface="Cambria Math"/>
                        </a:rPr>
                        <m:t>𝑦</m:t>
                      </m:r>
                      <m:r>
                        <a:rPr lang="en-US" sz="2800" b="0" i="1" smtClean="0">
                          <a:latin typeface="Cambria Math"/>
                        </a:rPr>
                        <m:t>−15</m:t>
                      </m:r>
                      <m:sSup>
                        <m:sSupPr>
                          <m:ctrlPr>
                            <a:rPr lang="en-US" sz="2800" b="0" i="1" smtClean="0">
                              <a:latin typeface="Cambria Math" panose="02040503050406030204" pitchFamily="18" charset="0"/>
                            </a:rPr>
                          </m:ctrlPr>
                        </m:sSupPr>
                        <m:e>
                          <m:r>
                            <a:rPr lang="en-US" sz="2800" b="0" i="1" smtClean="0">
                              <a:latin typeface="Cambria Math"/>
                            </a:rPr>
                            <m:t>𝑦</m:t>
                          </m:r>
                        </m:e>
                        <m:sup>
                          <m:r>
                            <a:rPr lang="en-US" sz="2800" b="0" i="1" smtClean="0">
                              <a:latin typeface="Cambria Math"/>
                            </a:rPr>
                            <m:t>2</m:t>
                          </m:r>
                        </m:sup>
                      </m:sSup>
                      <m:r>
                        <a:rPr lang="en-US" sz="2800" b="0" i="1" smtClean="0">
                          <a:latin typeface="Cambria Math"/>
                        </a:rPr>
                        <m:t>−10</m:t>
                      </m:r>
                      <m:r>
                        <a:rPr lang="en-US" sz="2800" b="0" i="1" smtClean="0">
                          <a:latin typeface="Cambria Math"/>
                        </a:rPr>
                        <m:t>𝑥𝑦</m:t>
                      </m:r>
                    </m:oMath>
                  </m:oMathPara>
                </a14:m>
                <a:endParaRPr lang="en-US" sz="2800" dirty="0"/>
              </a:p>
            </p:txBody>
          </p:sp>
        </mc:Choice>
        <mc:Fallback xmlns="">
          <p:sp>
            <p:nvSpPr>
              <p:cNvPr id="10" name="TextBox 9"/>
              <p:cNvSpPr txBox="1">
                <a:spLocks noRot="1" noChangeAspect="1" noMove="1" noResize="1" noEditPoints="1" noAdjustHandles="1" noChangeArrowheads="1" noChangeShapeType="1" noTextEdit="1"/>
              </p:cNvSpPr>
              <p:nvPr/>
            </p:nvSpPr>
            <p:spPr>
              <a:xfrm>
                <a:off x="4628661" y="3962400"/>
                <a:ext cx="4515339" cy="523220"/>
              </a:xfrm>
              <a:prstGeom prst="rect">
                <a:avLst/>
              </a:prstGeom>
              <a:blipFill rotWithShape="1">
                <a:blip r:embed="rId9"/>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1863</TotalTime>
  <Words>903</Words>
  <Application>Microsoft Office PowerPoint</Application>
  <PresentationFormat>On-screen Show (4:3)</PresentationFormat>
  <Paragraphs>139</Paragraphs>
  <Slides>18</Slides>
  <Notes>0</Notes>
  <HiddenSlides>0</HiddenSlides>
  <MMClips>0</MMClips>
  <ScaleCrop>false</ScaleCrop>
  <HeadingPairs>
    <vt:vector size="8" baseType="variant">
      <vt:variant>
        <vt:lpstr>Fonts Used</vt:lpstr>
      </vt:variant>
      <vt:variant>
        <vt:i4>11</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31" baseType="lpstr">
      <vt:lpstr>ＭＳ Ｐ明朝</vt:lpstr>
      <vt:lpstr>Amienne</vt:lpstr>
      <vt:lpstr>Arial</vt:lpstr>
      <vt:lpstr>Calibri</vt:lpstr>
      <vt:lpstr>Cambria Math</vt:lpstr>
      <vt:lpstr>Comic Sans MS</vt:lpstr>
      <vt:lpstr>Georgia</vt:lpstr>
      <vt:lpstr>Tahoma</vt:lpstr>
      <vt:lpstr>Times New Roman</vt:lpstr>
      <vt:lpstr>Wingdings</vt:lpstr>
      <vt:lpstr>Wingdings 2</vt:lpstr>
      <vt:lpstr>Civic</vt:lpstr>
      <vt:lpstr>Equation</vt:lpstr>
      <vt:lpstr>Welcome to Honors Math 2!!</vt:lpstr>
      <vt:lpstr>Instructor Information</vt:lpstr>
      <vt:lpstr>Class Procedures and Boundaries</vt:lpstr>
      <vt:lpstr>Mrs. Walters’ Absolute Guidelines…</vt:lpstr>
      <vt:lpstr>Supplies you will need…</vt:lpstr>
      <vt:lpstr>Let’s see what you remember first...</vt:lpstr>
      <vt:lpstr>Factoring Polynomials—Day 1 </vt:lpstr>
      <vt:lpstr>Factoring out the GCF: </vt:lpstr>
      <vt:lpstr>Factor by grouping—for polynomials with 4 or more terms </vt:lpstr>
      <vt:lpstr>Difference of “Two Squares”</vt:lpstr>
      <vt:lpstr>Think ya got it?</vt:lpstr>
      <vt:lpstr>Grading Policy</vt:lpstr>
      <vt:lpstr>Make Up Policy</vt:lpstr>
      <vt:lpstr>Re-Test Policy (Heritage HS-wide policy):</vt:lpstr>
      <vt:lpstr>Quiz Replacement Policy  (Math Dept. policy):</vt:lpstr>
      <vt:lpstr>Husky Help 2.0</vt:lpstr>
      <vt:lpstr>Internet Safety</vt:lpstr>
      <vt:lpstr>Homework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WCPSS</dc:creator>
  <cp:lastModifiedBy>rwalters</cp:lastModifiedBy>
  <cp:revision>166</cp:revision>
  <dcterms:created xsi:type="dcterms:W3CDTF">2005-01-30T02:45:09Z</dcterms:created>
  <dcterms:modified xsi:type="dcterms:W3CDTF">2016-01-20T11:22:26Z</dcterms:modified>
</cp:coreProperties>
</file>