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3" r:id="rId3"/>
    <p:sldMasterId id="2147483655" r:id="rId4"/>
  </p:sldMasterIdLst>
  <p:notesMasterIdLst>
    <p:notesMasterId r:id="rId19"/>
  </p:notesMasterIdLst>
  <p:sldIdLst>
    <p:sldId id="279" r:id="rId5"/>
    <p:sldId id="267" r:id="rId6"/>
    <p:sldId id="289" r:id="rId7"/>
    <p:sldId id="266" r:id="rId8"/>
    <p:sldId id="260" r:id="rId9"/>
    <p:sldId id="271" r:id="rId10"/>
    <p:sldId id="274" r:id="rId11"/>
    <p:sldId id="290" r:id="rId12"/>
    <p:sldId id="276" r:id="rId13"/>
    <p:sldId id="291" r:id="rId14"/>
    <p:sldId id="272" r:id="rId15"/>
    <p:sldId id="285" r:id="rId16"/>
    <p:sldId id="277" r:id="rId17"/>
    <p:sldId id="286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FF99FF"/>
    <a:srgbClr val="0099CC"/>
    <a:srgbClr val="9966FF"/>
    <a:srgbClr val="FF66FF"/>
    <a:srgbClr val="0099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E50A3-1D7E-48E9-BD7D-7C46924C2511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29B5F-434A-453C-83F9-5839963D7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9B5F-434A-453C-83F9-5839963D722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9B5F-434A-453C-83F9-5839963D722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9B5F-434A-453C-83F9-5839963D722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9B5F-434A-453C-83F9-5839963D722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9B5F-434A-453C-83F9-5839963D722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9B5F-434A-453C-83F9-5839963D722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9B5F-434A-453C-83F9-5839963D722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9B5F-434A-453C-83F9-5839963D722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9B5F-434A-453C-83F9-5839963D722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9B5F-434A-453C-83F9-5839963D722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029B5F-434A-453C-83F9-5839963D722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B25BB-B19E-4C1B-953C-E8255440C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C35B0-2287-4A19-BDEA-880081A42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66F2E-A795-42BD-BDAB-F788FA639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599E6-9B5E-410F-A4F8-35B2F7EA1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1516-B940-4D75-825D-31D0B0B11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9487B-E4F7-494A-A347-ECBBCE8A8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789D1-C275-4BA7-BA11-33B62FB10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44DFA-F5CB-4DCF-92D7-47EEF48E1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24B6E-AEB3-43BA-81A5-8C6B5859E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BA70A-322F-4990-82FD-2D14D3C9C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28FA0-FC88-48A6-B806-387F3153D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D1235-A0DA-476C-AAB4-03BAE5D85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74AD4-580A-4C8C-8BC8-B9959A512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72DE-E156-4B1C-B279-810C91BC6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E5588-E478-4C8A-8521-4CA1C4C06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2B14F-2F26-49A7-B6A8-103FD9262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9050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4038600"/>
            <a:ext cx="3429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06973-D045-46E7-A2EA-5D30F9FF6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89" y="230"/>
              <a:ext cx="1859" cy="3630"/>
              <a:chOff x="3007" y="773"/>
              <a:chExt cx="1859" cy="3630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3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8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62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2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0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0" y="1323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7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8" y="119"/>
              <a:ext cx="356" cy="608"/>
              <a:chOff x="1732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32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91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5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3"/>
              <a:ext cx="500" cy="500"/>
              <a:chOff x="1727" y="871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71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9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2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3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3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251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51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1A30C-C4E3-49C2-8B93-946D415F8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358E3-054F-451D-9036-444C78309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BEDA6-5214-4677-B84F-E1AE278E8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F4213-1152-4F69-9D5B-997D8D295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6156F-E242-40D6-88DF-5B6044864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12E2E-EB1A-42CB-B6D5-8003B3966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CE25F-466B-4912-980B-734A015A1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50666-52D4-4262-830E-954F56CD5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F6C4D-C015-4ACA-854F-B97FEC2ED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FAB33-999E-4342-9407-AFFC911EC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6A10D-407A-48E1-91CE-FB7BE1C65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BB4BE-F0E1-4A9A-86D2-B428B61FE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9222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2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0EA2E-B389-48EF-B2DB-A46BBCB61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817B8-BC69-4465-ACE7-578EA67BC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FFDE1-AF67-4922-9CCD-AA288CFF4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6E122-BEC1-4EE0-AF4B-7CB36903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DB38C-7BB1-4FC5-BE52-6976EE44D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9F96C-EDF0-4302-B67E-6C9129DF3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B4DDD-9B63-486E-B304-7D806081C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E2C71-C518-4C52-9281-60843BEB4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43690-E1D3-4891-AF96-111E9F353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3AA43-6F6F-474E-9639-153EF2D8F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C6378-B40F-4A39-B936-297B1C917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B7902-EC19-48DA-A370-BD62518AD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55D31-B5DC-4B86-B5CF-161524D9F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D543F-8273-466A-8C42-A772672AE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66EAE-6A35-4E84-A25D-1BD178920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714C8-95B2-4F8D-9B64-6881A0BFA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E4CA-8FF2-4923-95DB-510E0D9B9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667F7AB-8288-418E-B3B5-0A3331459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229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232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232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26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26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26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026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6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6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232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26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27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27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27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27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27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27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1229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27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7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230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230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28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230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28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28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3" y="327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28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3" y="177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28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28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2" y="892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28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1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29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29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2" y="137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1029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904C89D0-C786-4A0C-8CFF-9A55A05E9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728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0729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0730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3" r:id="rId12"/>
    <p:sldLayoutId id="2147483924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6144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4345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6144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44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44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144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4347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6145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45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45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45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45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4379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6145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45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45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1" y="1723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14348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61460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461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46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4349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6146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46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46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4350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6146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46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47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147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7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7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7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7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7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7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7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7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8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8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8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8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8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48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0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38CD672-B88C-4A1B-9004-E5EE1A368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9114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5370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9114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4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5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5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5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5371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9115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5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5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5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5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5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6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6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6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6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6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6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6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6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6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6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7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7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537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9117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7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7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7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7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7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7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8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8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8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8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8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8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8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8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8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8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5373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9119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9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9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9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9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9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19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5381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9119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120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120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120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sp>
        <p:nvSpPr>
          <p:cNvPr id="9120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120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120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20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20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B9D82804-9112-4F50-9C5F-3F798482E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48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-gwz6d9NYz0" TargetMode="External"/><Relationship Id="rId3" Type="http://schemas.openxmlformats.org/officeDocument/2006/relationships/notesSlide" Target="../notesSlides/notesSlide4.xml"/><Relationship Id="rId7" Type="http://schemas.openxmlformats.org/officeDocument/2006/relationships/hyperlink" Target="https://www.youtube.com/watch?v=2lbABbfU6Zc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s://www.youtube.com/watch?v=HRcj9slciqM" TargetMode="Externa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hyperlink" Target="https://www.youtube.com/watch?v=b1q1pPI79TY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19200" y="990600"/>
            <a:ext cx="8229600" cy="5410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Given x</a:t>
            </a:r>
            <a:r>
              <a:rPr lang="en-US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+ 5x + 6 =0…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Factor: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endParaRPr lang="en-US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endParaRPr lang="en-US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State the x – intercepts:</a:t>
            </a:r>
          </a:p>
        </p:txBody>
      </p:sp>
      <p:sp>
        <p:nvSpPr>
          <p:cNvPr id="1033" name="Rectangle 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Rectangle 4"/>
          <p:cNvSpPr txBox="1">
            <a:spLocks noChangeArrowheads="1"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en-US" sz="7200" b="1" kern="0" dirty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upcat" pitchFamily="2" charset="0"/>
                <a:ea typeface="+mj-ea"/>
                <a:cs typeface="+mj-cs"/>
              </a:rPr>
              <a:t>Warm Up ~ Unit 2</a:t>
            </a:r>
            <a:r>
              <a:rPr lang="en-US" sz="7200" b="1" kern="0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upcat" pitchFamily="2" charset="0"/>
                <a:ea typeface="+mj-ea"/>
                <a:cs typeface="+mj-cs"/>
              </a:rPr>
              <a:t> </a:t>
            </a:r>
            <a:r>
              <a:rPr lang="en-US" sz="7200" b="1" kern="0" dirty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upcat" pitchFamily="2" charset="0"/>
                <a:ea typeface="+mj-ea"/>
                <a:cs typeface="+mj-cs"/>
              </a:rPr>
              <a:t>Day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STOP HERE for Friday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7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dirty="0" smtClean="0">
                <a:latin typeface="Pupcat" pitchFamily="2" charset="0"/>
              </a:rPr>
              <a:t>	Discriminant: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Is the number under the radical in the quadratic formula:   </a:t>
            </a:r>
            <a:r>
              <a:rPr lang="en-US" b="1" dirty="0" smtClean="0">
                <a:solidFill>
                  <a:srgbClr val="7030A0"/>
                </a:solidFill>
              </a:rPr>
              <a:t>b</a:t>
            </a:r>
            <a:r>
              <a:rPr lang="en-US" b="1" baseline="30000" dirty="0" smtClean="0">
                <a:solidFill>
                  <a:srgbClr val="7030A0"/>
                </a:solidFill>
              </a:rPr>
              <a:t>2</a:t>
            </a:r>
            <a:r>
              <a:rPr lang="en-US" b="1" dirty="0" smtClean="0">
                <a:solidFill>
                  <a:srgbClr val="7030A0"/>
                </a:solidFill>
              </a:rPr>
              <a:t> - 4ac</a:t>
            </a:r>
          </a:p>
          <a:p>
            <a:pPr eaLnBrk="1" hangingPunct="1">
              <a:lnSpc>
                <a:spcPct val="90000"/>
              </a:lnSpc>
            </a:pPr>
            <a:endParaRPr lang="en-US" b="1" dirty="0" smtClean="0">
              <a:solidFill>
                <a:srgbClr val="0099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discriminant tells us how many real solutions there are to a problem. 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…Remember we said there are always solutions, they just aren’t always real!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838200"/>
            <a:ext cx="6705600" cy="5181600"/>
          </a:xfrm>
        </p:spPr>
        <p:txBody>
          <a:bodyPr/>
          <a:lstStyle/>
          <a:p>
            <a:pPr eaLnBrk="1" hangingPunct="1"/>
            <a:r>
              <a:rPr lang="en-US" dirty="0" smtClean="0"/>
              <a:t>If the discriminant &gt; 0 then there are </a:t>
            </a:r>
            <a:r>
              <a:rPr lang="en-US" b="1" dirty="0" smtClean="0"/>
              <a:t>2 real solutions</a:t>
            </a:r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n-US" dirty="0" smtClean="0"/>
              <a:t>If the discriminant = 0 then there is  </a:t>
            </a:r>
            <a:r>
              <a:rPr lang="en-US" b="1" dirty="0" smtClean="0"/>
              <a:t>1 real solution</a:t>
            </a:r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n-US" dirty="0" smtClean="0"/>
              <a:t>If the discriminant &lt; 0 then there are 0 real solutions and </a:t>
            </a:r>
            <a:r>
              <a:rPr lang="en-US" b="1" dirty="0" smtClean="0"/>
              <a:t>2 non-real solutions</a:t>
            </a:r>
          </a:p>
          <a:p>
            <a:pPr eaLnBrk="1" hangingPunct="1"/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>
                <a:latin typeface="Pupcat" pitchFamily="2" charset="0"/>
              </a:rPr>
              <a:t>Using the Discriminant: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772400" cy="4343400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SzPct val="125000"/>
              <a:buFont typeface="Wingdings" pitchFamily="2" charset="2"/>
              <a:buNone/>
            </a:pPr>
            <a:r>
              <a:rPr lang="en-US" sz="2600" smtClean="0"/>
              <a:t>Find the discriminant of the quadratic equation and use it to find the number and type of solutions.</a:t>
            </a:r>
          </a:p>
          <a:p>
            <a:pPr marL="571500" indent="-571500" eaLnBrk="1" hangingPunct="1">
              <a:lnSpc>
                <a:spcPct val="90000"/>
              </a:lnSpc>
              <a:buSzPct val="125000"/>
              <a:buFont typeface="Wingdings" pitchFamily="2" charset="2"/>
              <a:buAutoNum type="alphaLcParenR"/>
            </a:pPr>
            <a:endParaRPr lang="en-US" sz="2400" smtClean="0"/>
          </a:p>
          <a:p>
            <a:pPr marL="571500" indent="-571500" eaLnBrk="1" hangingPunct="1">
              <a:lnSpc>
                <a:spcPct val="90000"/>
              </a:lnSpc>
              <a:buSzPct val="125000"/>
              <a:buFont typeface="Wingdings" pitchFamily="2" charset="2"/>
              <a:buAutoNum type="alphaLcParenR"/>
            </a:pPr>
            <a:r>
              <a:rPr lang="en-US" sz="2400" smtClean="0">
                <a:latin typeface="Maiandra GD" pitchFamily="34" charset="0"/>
              </a:rPr>
              <a:t> </a:t>
            </a:r>
          </a:p>
          <a:p>
            <a:pPr marL="571500" indent="-571500" eaLnBrk="1" hangingPunct="1">
              <a:lnSpc>
                <a:spcPct val="90000"/>
              </a:lnSpc>
              <a:buSzPct val="125000"/>
              <a:buFont typeface="Wingdings" pitchFamily="2" charset="2"/>
              <a:buAutoNum type="alphaLcParenR"/>
            </a:pPr>
            <a:endParaRPr lang="en-US" sz="2400" smtClean="0">
              <a:latin typeface="Maiandra GD" pitchFamily="34" charset="0"/>
            </a:endParaRPr>
          </a:p>
          <a:p>
            <a:pPr marL="571500" indent="-571500" eaLnBrk="1" hangingPunct="1">
              <a:lnSpc>
                <a:spcPct val="90000"/>
              </a:lnSpc>
              <a:buSzPct val="125000"/>
              <a:buFont typeface="Wingdings" pitchFamily="2" charset="2"/>
              <a:buAutoNum type="alphaLcParenR"/>
            </a:pPr>
            <a:endParaRPr lang="en-US" sz="2400" smtClean="0">
              <a:latin typeface="Maiandra GD" pitchFamily="34" charset="0"/>
            </a:endParaRPr>
          </a:p>
          <a:p>
            <a:pPr marL="571500" indent="-571500" eaLnBrk="1" hangingPunct="1">
              <a:lnSpc>
                <a:spcPct val="90000"/>
              </a:lnSpc>
              <a:buSzPct val="125000"/>
              <a:buFont typeface="Wingdings" pitchFamily="2" charset="2"/>
              <a:buAutoNum type="alphaLcParenR"/>
            </a:pPr>
            <a:r>
              <a:rPr lang="en-US" sz="2400" smtClean="0">
                <a:latin typeface="Maiandra GD" pitchFamily="34" charset="0"/>
              </a:rPr>
              <a:t> </a:t>
            </a:r>
          </a:p>
          <a:p>
            <a:pPr marL="571500" indent="-571500" eaLnBrk="1" hangingPunct="1">
              <a:lnSpc>
                <a:spcPct val="90000"/>
              </a:lnSpc>
              <a:buSzPct val="125000"/>
              <a:buFont typeface="Wingdings" pitchFamily="2" charset="2"/>
              <a:buAutoNum type="alphaLcParenR"/>
            </a:pPr>
            <a:endParaRPr lang="en-US" sz="2400" smtClean="0">
              <a:latin typeface="Maiandra GD" pitchFamily="34" charset="0"/>
            </a:endParaRPr>
          </a:p>
          <a:p>
            <a:pPr marL="571500" indent="-571500" eaLnBrk="1" hangingPunct="1">
              <a:lnSpc>
                <a:spcPct val="90000"/>
              </a:lnSpc>
              <a:buSzPct val="125000"/>
              <a:buFont typeface="Wingdings" pitchFamily="2" charset="2"/>
              <a:buAutoNum type="alphaLcParenR"/>
            </a:pPr>
            <a:endParaRPr lang="en-US" sz="2400" smtClean="0">
              <a:latin typeface="Maiandra GD" pitchFamily="34" charset="0"/>
            </a:endParaRPr>
          </a:p>
          <a:p>
            <a:pPr marL="571500" indent="-571500" eaLnBrk="1" hangingPunct="1">
              <a:lnSpc>
                <a:spcPct val="90000"/>
              </a:lnSpc>
              <a:buSzPct val="125000"/>
              <a:buFont typeface="Wingdings" pitchFamily="2" charset="2"/>
              <a:buAutoNum type="alphaLcParenR"/>
            </a:pPr>
            <a:r>
              <a:rPr lang="en-US" sz="2400" smtClean="0">
                <a:latin typeface="Maiandra GD" pitchFamily="34" charset="0"/>
              </a:rPr>
              <a:t> </a:t>
            </a:r>
          </a:p>
        </p:txBody>
      </p:sp>
      <p:graphicFrame>
        <p:nvGraphicFramePr>
          <p:cNvPr id="10242" name="Object 8"/>
          <p:cNvGraphicFramePr>
            <a:graphicFrameLocks noChangeAspect="1"/>
          </p:cNvGraphicFramePr>
          <p:nvPr/>
        </p:nvGraphicFramePr>
        <p:xfrm>
          <a:off x="1752600" y="2590800"/>
          <a:ext cx="2865438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Equation" r:id="rId4" imgW="990600" imgH="1422400" progId="Equation.3">
                  <p:embed/>
                </p:oleObj>
              </mc:Choice>
              <mc:Fallback>
                <p:oleObj name="Equation" r:id="rId4" imgW="990600" imgH="14224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590800"/>
                        <a:ext cx="2865438" cy="411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228600"/>
            <a:ext cx="6870700" cy="1600200"/>
          </a:xfrm>
        </p:spPr>
        <p:txBody>
          <a:bodyPr/>
          <a:lstStyle/>
          <a:p>
            <a:pPr eaLnBrk="1" hangingPunct="1"/>
            <a:r>
              <a:rPr lang="en-US" sz="6600" smtClean="0">
                <a:solidFill>
                  <a:srgbClr val="FF0000"/>
                </a:solidFill>
                <a:latin typeface="Pupcat" pitchFamily="2" charset="0"/>
              </a:rPr>
              <a:t>Homework!!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14400" y="1905000"/>
            <a:ext cx="68707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5400" kern="0" dirty="0" smtClean="0">
                <a:solidFill>
                  <a:srgbClr val="0000FF"/>
                </a:solidFill>
                <a:latin typeface="Pupcat" pitchFamily="2" charset="0"/>
                <a:ea typeface="+mj-ea"/>
                <a:cs typeface="+mj-cs"/>
              </a:rPr>
              <a:t>HW 2-1</a:t>
            </a:r>
            <a:endParaRPr lang="en-US" sz="5400" kern="0" dirty="0">
              <a:solidFill>
                <a:srgbClr val="0000FF"/>
              </a:solidFill>
              <a:latin typeface="Pupcat" pitchFamily="2" charset="0"/>
              <a:ea typeface="+mj-ea"/>
              <a:cs typeface="+mj-cs"/>
            </a:endParaRPr>
          </a:p>
          <a:p>
            <a:pPr algn="ctr">
              <a:defRPr/>
            </a:pPr>
            <a:endParaRPr lang="en-US" sz="5400" kern="0" dirty="0">
              <a:solidFill>
                <a:srgbClr val="FF0000"/>
              </a:solidFill>
              <a:latin typeface="Pupca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38200" y="685800"/>
            <a:ext cx="7772400" cy="2346325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b="1" dirty="0" smtClean="0">
                <a:latin typeface="Pupcat" pitchFamily="2" charset="0"/>
              </a:rPr>
              <a:t>Quadratic Formula and the </a:t>
            </a:r>
            <a:r>
              <a:rPr lang="en-US" sz="6600" b="1" dirty="0" err="1" smtClean="0">
                <a:latin typeface="Pupcat" pitchFamily="2" charset="0"/>
              </a:rPr>
              <a:t>Discriminant</a:t>
            </a:r>
            <a:endParaRPr lang="en-US" sz="6600" b="1" dirty="0" smtClean="0">
              <a:latin typeface="Pupcat" pitchFamily="2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endParaRPr lang="en-US" sz="4400" dirty="0" smtClean="0">
              <a:latin typeface="Pupca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data:image/jpeg;base64,/9j/4AAQSkZJRgABAQAAAQABAAD/2wCEAAkGBhAPEBIUExQUFBUWGCEUGBgYGCEXHBgVFx0hFBwXHBoXHyYfGBwjGxUYIy8gIycpLCwtHx8xNTAqNSYrLCkBCQoKBQUFDQUFDSkYEhgpKSkpKSkpKSkpKSkpKSkpKSkpKSkpKSkpKSkpKSkpKSkpKSkpKSkpKSkpKSkpKSkpKf/AABEIAK8BIAMBIgACEQEDEQH/xAAbAAACAwEBAQAAAAAAAAAAAAADBAACBQYBB//EADwQAAEBBgIJAgMGBgMBAQAAAAIBAAMREiEiBFETIzEyQUJSYWIFcjNDcQYkU2OBsRQVkaHh8HOiwdHx/8QAFAEBAAAAAAAAAAAAAAAAAAAAAP/EABQRAQAAAAAAAAAAAAAAAAAAAAD/2gAMAwEAAhEDEQA/APuLRsx6CSmujisy3QHPusWsboZx1OdIBXZ3YNFo2YLsYPNVxXgFKfVpox1eq/sFbV7sGm0bOB0M5anKkApt7sNHYyDquZKwGtdm1g1WjZ2iGf4PLsgGe3aw1djoy1WdYDmvdg1WjZxOhnHU8q0gGaV2sN47GV7qs+A0tTv+tGDVaNnPXQxDU8cgravdoLoZy1PBKQDv3YNFo2ULsdGGq6awGtU7xqxBdDOWp5UpAMyrt/2DBotGytGMnwufbAfxIQ2/oxCdDOOp5VpAMxrt/wBiwaLfMPt459RL1z0onOhQEU9GJGSTqITvp4AssXdowjVIrtgndPHYyvdVnwGlqd/1o3OfaR2P819H1UK4mkBrqOyw/qwdw0bOdOhiepjdkFLUpt/2LDduxldarLgNbV7/AK1YNVo2cLoZy1PKlIBmVdv+wYaOx0YarprAa1TvGrBqtGzidDOOp5VpAMxrt/2LDJ2OjPVdVYDSq940YNVo2cToZx1PBaQDt3aiuxg91X9hpanf9aMGo0bNN2Nmq45BWi929duhmLU5cApT6sGi0bKR2OjHVZVgOad2John+Dy7IBnt2sGi0bKV2MharmWsBpXZtYhuhnHU50gFdndg0WjZguxg81XFeAUp9WmjHV6r+wVtXuwabRs4XQzHqeCUgFNvdnML8MPan7MCjwTkOCpCZaSqq72c3/jEeC8nC4ePKvbyYD5AlOIxWZayKvHODWMXU42Z/LXt4sFxF5B5Udq8q5e5pK81VR7Wr0r5MIRdQeWcVhq1pT20aSutXZ9dWtbV8asB3YvJzuHhyr38mEInIFR3k5Vz9zQBdTlZl8te/iwxF3INlZk+WuecrAzK80m8O70rn7mEonoiqMLuVepfJpK6n3KS/hrnlKw1F3oysrWujXNeMrAyQvNINw7q8q5j5MJ4JyPqjxjavSnlRoQupxspKvy1zHhKw3iO5XtmcNWtLU8aMDL0XkwXDvdK9K+TQBeTlcOxOVe/kwnouohZx/DXpXxq0EXU5WUgny17+LB6InondRhZyrmnkxBF5pCuHdHlXMvJlhR1owsrbFdGuaRrLViCLqcrKSp8tcy4S/RgkpybR+J0rt0nuzYpoaGNw7pcq7Ij5MtB3Juc/wCGuzSbN3KkP0Yhg6U0TR0lKKaNa1HhLXiwYvpr7FPX2NVXglhwIwFZBgZShFBUVjq1R47VVjFaLUFVVvtKJ/zb0eoxjiYWr+B7qtuBhXLt28AHSCKJABF0ooKSoiIiIMBSLc/9pBd/zX0eAQSOJikipHUZQqwdY5F5E7h3ulekfJhOhOVzUeELV6F8qtHQuonZzfhr0p40YbtHcrmzKOrWti+NasDIi80hXDujyrmXkwkE9EFRhZyrmnk0FHU5WUlT5a5lwl+jDQXejCyttdGuaRrLVgZIXmkG4d0uVcx8mGQnonlRhfyrmvk3hC6nGykq/LXMeEv1YZI60Z2VugujXNYVlowMmLycbh2Lyr28moQnB7Ue9q9KeTVIXU42Ugvy17eLUUXUHtn01a0tTxpVgOYvNXcO3pXpXyb12LyY7h4cq5e5gmLqyzjXVrWi+NW9di6mOzL5a5e1giCeiGowt5V6k8mLK80m8O70rn7mWQXejGytK6Nc04ysSV1PuUl/DXPKVghCch1HeXlXP3MV4LycLh48q9vJliF3IVlZl+WuecrEMXU42Z/LXt4sFxF5B5Udq8q5e5pK81VR7Wr0r5MIRdQeWcVhq1pT20aSutXZ9dWtbV8asBxF5Mdw7E5V7+THwnww9qfsyYi6mOzgny17+LOYT4Ye1P2YFHiFIcFGEy0gsd7OP/jEeCc4XDx5V7eTAeyynGeMy7J4be1Gsck4/E4/idmC4icHlR2ryrl7mkp6qo9rV6V8mEMkHnxNq9eXH/LSzV/E/wC/Suz/AAwHdic53Dw5V7+TCFD0YVHeTlXP3NAknL4nD8TuwxkkH4m8nXmwMynpN4d3pXP3MJUPRFUYXcq9S+TSyf5m7+ZmyHp3qjjEuDJ2rxUQiBYzpAkW4V4RFVlXui7drBqEJ6Qbh3V5VzHyYTwTkfVHjG1elPKjQpJx+Jur+JmLDeSSvficYb/Sm3/LAy+E5guHeXlXpXyaAJzlUdicq9/JhPZIh8Tb+Z0q0GScvibE/E7sEET0Tuo8nKuaeTFET0hXDujyrmXkywyaMPicvXDamzgxBknL4m6n4mZfqwSU5No/E6V26T3ZsUhPSDUd0uVcx8mWsk+Zv+f4n7w/WPdiFJOPxN1fxMx/Vg5BPTXpBiCXDmA6UCeulRFR46GKkqqr1dM8KKKSkuyVKyxVHGYLGu8b6KJG6Ek/iEFCdkahqaoao+Se2CIiSy+UG7l5JK++Jxhv9Kbf8tzn2kl/mvo+/COJ2zx+BwjX+jB1jkTidw73SvSPkwnQnK5qPCFq9C+VWjqSJ/E3vzOlP9qw3ckrn4nCO/0rs/wwMiJ6Qrh3R5VzLyYSCeiCows5VzTyaDJOXxN1PxMy/VhpJow+Jy9cNqfowMkJ6Qbh3S5VzHyYRCeieVHn5VzXyaFJOPxN1fxMx/VhlJoz+JzdcNq7eDAyYnONR2Lyr28moQnB7Ue9q9KeTVKScfibF/E7NRZIPfidt/pTb/lgOYnq6jt6V6V8m9dicx3Dw5Vy9zBOSz4m38zJdn+GqT0B0ha1UFIwTSKqwSMIcVYLoh6IajC3lXqTyYsp6TeHd6Vz9zZ2Axzl/h3bx2rwgKCiV6IQzQmTsqJFOypsZyyf5m7+ZmwQkPRnUd5eVc/cxXgnOFw8eVe3kyxSSF8TeXrzYhyTj8Tj+J2YLiJweVHavKuXuaSnqqj2tXpXyYQyQefE2r15cf8ALSzV/E/79K7P8MBhE5jqOxOVe/kzGE+GHtT9mTGSY/ibE/E7s5hPhh7U/ZgUeKUhwRITLzQXeyl/9Yjwnk4Wjx5l7eLAeqEpxKCzLSeHHKLWMnU46ylfmL27sFxI4PLR2rG5cva0mPVWj2uXpXxYQk7g8v4rDWLl9atJnerv+usWlq96MB3ZPJztHhzL38WEJHowtHeTmXP2tAJ1OWspT5i9+7DEncg31mSOs4R+rAzM80m6O71Ln7WwsOK4d+8BABAxAq8RBpK8coLokoMJVdi7hRIKBVuRB2ZnU/xKS/iLtj9WzfV8IL3DqoGivnZK8dRefMFVgNVgiGKqCrS0yqkYsGsRPNINo7q8y5j4sJ4RyPrR4xuXpTxqwMFjnD4XLwTWV47nSJqiwKUkjFYpRdjXeE7le35w1i1tTvVgZfE8mC0d5eZelfFoBPJytHYnMvfxYT0nUQ1nGusXpXvRoJOpy1lIJ8xe/dggkeid2jCzmXNPFiiTzSFaO6PMuZeLLCTvRhfW2KaRc0jSNGIJOpyvpKnzFzLjH6MEmOTYPxOpduk9ubFInmkG0d0uZcx8WWmdyb/P1rs0m3blWP6sQidTjfSVfmLmPGP1YI9I5X1B4xuXoTxq3OfaUj/m3o9BjHE8y/ge2jHxv2ow7tziDXSJK90ECMXcSIAJFVXrwRQb0qSp2jSOL6/67hV9S9IInwO4acjQ34Rdo8cIozKJqIxikFRYLGiqwd25J5E7R3upekfFhOiOVzQeELl6F8aNHROonfzfiL0p3rxYbsncrm/KN60sXvSrAyJPNIVo7o8y5l4sJCPRBaMLOZc08Wgk6nK+kqfMXMuMfow0J3owvrb8xc04RowMkTzSDaO6XMuY+LCIj0Ty0YX8y5r4tCJ1ON9JV+YuY8Y/VhkTvRnfW6CaRc1hSNWBkyeTjaOxeZe3i1CI4PbR73L0p4tUidTjrKQX5i9u7UUncHt/01i1tTvWrAcyPV2jt6l6V8WyvX3jw00CIiLiDRyqoSxR2oqTxUtoujEkReCqiwWEF0DJ1ZrONdYuS96Nm+mq6e4p++U7QX+HdLPCgw0ypWNXgoCrH5KJCkVDSBCF0KIACkUWCLBIqUdiDBIqrGmeaTdHd6lz9rLITvRjfW35ndOEWLM6n+JSX8RdsfqweER6M7R3l5lz9rFeE8nC0ePMvbxZYidyFfWZYazhH6sQydTjrKV+YvbuwXEjg8tHasbly9rSY9VaPa5elfFhCTuDy/isNYuX1q0md6u/66xaWr3owHEjmO0dicy9/Fj4T4Ye1P2ZMSdTHrOCQ1i9+7OYT4Ye1P2YFHjxUA0lJblrSG93WP8AZiPHxThYXHiPbyYbx2qgazKly0gkN7ukWK8clOF5ceA9vFgoL5YPLC2rxGlPc00y6qwv6jW1fJoLpYPLy2rwGtPa00Raq8v6DS1fFgs7fFOdhcOI9/JhC9XRhYW8nEc/cxnbkpzvLhwHv4sEXS6MLi3k4D1e1gLpi0m4W7mOfuYSvV0RJIXNxHqXyY2hLSb5buQ5+1gq6XRFeXNSA9S+LBn+nkTjFvHUhSvEPEO0iNJiHTDvUg8JCjx0tIyq2g8erI+sLjxGlqeTI/aDBvLHrtSJ44QnopAYkKQR47SiVIFWGRIC7EVFadlpHTwxeKokkyLBIEigiou7xRWBl8+KYLC3sx6V8mgPinKwticR7+TevnJTBeW8vAelfFvAclOV5bE4D38WAQvV0TuwuTpzTyYovi0hWFujxHMvJhi6XRO7y5OA5p4sQXJaQry3R4DmXiwC0qybhfE8fxIw3v0YpPi0g2FulxHMfJhaJZN8viZD+Jt3f1YpOS0g3lulwHMfFgxg9IMExao+xMXh6SbUpIQgI0QQRFRREUVCQkgicYq2R6rhUceo+iOxE4AuJRIqKqsXMVWiwiqqq8Ebq3rpZX15ceA1sTxbnPtK6X+bej3FtxNYJ+B9GDqHL4onYW9mPSPkwnT1ZXNhcOmti+TFcuSid5b2Q9I+LCdOllc3lw4DSxfFgKL4tIVhbo8RzLyYSPV0QWFyVtzTyYouS0hXlujwHMvFho6XRBeXJSA5p4sBCfFpBsLdLiOY+TCJ6uieWFz9Oa+TFJyWkG8t0uA5j4sMnS6J5eXPwHNfFgIb4pxsLYvEe3k1CfLB7YX9Rpank1zclON5bF4D28WoTpYPby/oNbU8WBH1/HPAcCjsSR6a6N1GHxDFRRaFGA1NV4CJLWEFb9NdI4FHYOylARBEiNEEUFObJGzXDsn+KnUlUHBaF3RPiqKq9PZWCQdplrdsUl2XbkpjvLhwHL2sAUerohsLlrEepPJi6YtJuFu5jn7mEjpdEN5ctID1J4sbQlpN8t3Ic/awBJ6ujOwt5eI5+5ivHxThYXHiPbyYROl0Z3FvLwHq9rGeOSnC8uPAe3iwUF8sHlhbV4jSnuaaZdVYX9Rravk0F0sHl5bV4DWntaaItVeX9BpaviwWF8sx2FsTiPfyY+E+GHtT9mALkpzvLYnAe/ix8J8MPan7MCL4BlNdHFZlugOfdYtY3Qzjqc6QCuzu3rwTkOCpCZaSqq72c3/jEeC8nC4ePKvbyYAC7GDzVcV4DSn1aaMdXqv7DW1e7FEXkHlR2ryrl7mkrzVVHtavSvkwUB0M5anKkApt7sMXYyDquZKwGtdm1mXYvJzuHhyr38mEInIFR3k5Vz9zBNEM/wAHl2QDPbtYaux0ZarOsBzXuzMrzSbw7vSufuYSieiKowu5V6l8mCK7GcdVwXgOY12ti4EQcFiMOruA3PHEZaASRJ2leQ4qgpGUCBEgkETfIXmkG4d1eVcx8mzfWfTnr12ZCo6R0ekC1UiSDBQjNRDAiGNYTRrCDA69dDENTxyCtq92guhnLU8EpAO/dqYTFk/duXgqiIdYKKxFZViK3bUWKL3ZgBeTlcOxOVe/kwLC7HRhqumsBrVO8asQXQzlqeVKQDMq7f8AYN6InondRhZyrmnkxBF5pCuHdHlXMvJgW0YyfC59sB/E2bf0YhOhnHU8q0gGY12/7FpKcm0fidK7dJ7s2KQvNINw7pcq5j5MCrx2Mr7VZ8Bpanf9aNzv2kdj/NfR9XCuJpAa6jssP6tRXr4gxYzYonaYoSJSdPgJcOrsENAVEElFDE0g7isK7FiuZjHGO/jvRZ3gIa/xEukcmRDqaz65FNVGHSqcYrFg7106GJ6nmyClqU2/7Fhu3YyudVlwGtq9/wBasy5F5E7h3ulekfJhOhOVzUeELV6F8qsEF0M5anlSkAzLv/sGGjsdGGq6awGtU78WZEXmkK4d0eVcy8mEgnogqMLOVc08mCE6GcdTyrSAZjXb/sWGTsdGeq6qwGlV7xozJC80g3DulyrmPkwyE9E8qML+Vc18mDwnQzjqeC0gHbu2f6xikdOnkjpNKZaN0ioENIQpCNVoKIRlBFgIkvBW1TF5ONw7F5V7eTY2CA8Q9fv1VJQi5dWrBbU0j1LuZUQEWsEBVjeqIDmD9PduXTl2LpYDBIqgqpUVVIlUoqRKqkqrVVVVWqsw7dDMepy4BSn1bI9Y9cxLh8DpHbsyMUJxVUnJCF0YkiIqjKj1DmSZJUNVlQWr6x67isO+IQdi8RURY6LElWGyLhw8H/tHsjBqo7HRjqsqwHNO7E0Qz/B5dkAz27Wy8dM8wjgnhGMVFdG60js3hKkEdoqqDxKrNWTdugiEy7j1TGOn+FcFoHhvHUTNTVFEhKMqiiQJVBDVIKkyu3lEQVVAdwfqDh+LxAdrEViszuRZSVZSRDgqgsFgSRFYLBVgrPm6GcdTnSAV2d2zfS/ScQ6TEG9fO3pPCqqOVdraRUq9K1JkRESCJBVgpERLrvBeThcPHlXt5MABdjB5quK8BpT6tNGOr1X9hravdiiLyDyo7V5Vy9zSV5qqj2tXpXyYKC6GY9TwTgFNvdnMJ8MPan7MAReTHUdicq9/Jj4T4Ye1P2YEXyBKcRisy1kVeOcGsYupxsz+Wvbxb14pSHBBhMvMqLvZS/8ArEeE8nC0ePMvbxYACLqDyzisNWtKe2jSV1q7Prq1ravjViCRweWjtWNy5e1pMeqtHtcvSviwVAXU5WZfLXv4sMRdyDZWZORc/ozLsnk52jw5l7+LCEj0YUHeTmXP2sEldT7lJfw1z9rDUXejKytayLmvGDMzPNJuju9S5+1hKR6IqDC7mXqXxYIQup0spKvy1zTxYbwXUr2zOFi0tTtRmSI9INo7q8y5j4sJ4RyPqDxjcvSnjVgxXr51hcYAKC6PEkpikm6+hA0gqJacyHRFvnVamkdoRdTlZSCfLXv4tT1XCK/BHZoiISqkRNUIVlWBCstpCtULgqIwfSMc+IngPBDTO0FDgqoioqlK8G1bSRFptRUVODAURd6MLK2xsXNI1hViCLqcrKSp8tcy4S/RoJHondBhZzLmnixRI9IVo7o8y5l4sC0ruTc5+hdmk2bMqQ/RiELqcbKSr8tcx4S/VpMcmwfidS7dJ7c2KRHpBtHdLmXMfFgVeA6lfWZw1a0tTtSrc79pBd/zX0eAwSOJikip8jKFW6d6RyvqDxjcvQnjVuc+0pH/ADb0egxjieZfwPawdG6F1E7Ob8NelPGjDdi7lc2ZRsWti9q1ZlyRxO0d7qXpHxYTojlc0HhC5ehfGjBBF1OVlJU+WuZcJfow0F3owsrbWRc0jWFWZEnmkK0d0eZcy8WEhHogoMLOZc08WCELqcbKSr8tcx4S/VhkLvRnZW6Fi0qsKwozJEekG0d0uZcx8WUx2N0OHfGaCgihqsFVV2qkESW4lWiJxVUTiwZn2i9QdI8c4YLHuIQhEpZVAUgpPE2EpIlBlrMQ7ERVTTdYdwAGIu0ERRBFEdqiCIgiIiW2okNjB9Pwb3SK8fCCvXm1JooAAUzt2kBhEZlVS4kqrGCDB4iOD20e9y9KeLBn4f0t0Bo8Kd4akqIRu9x2US0YIIIiJuxXeKUZlWVIPADqY7Mvlrl7WIZHq7R29S9K+LeuyeTHaPDmXL2sGdivTsK+cgjxyDyCoqTOpkRYyxSI7YKqfqqcW9c+jYIDSXDOhggkkHEIECKAkkBoqCSoi8EVU4s2hHohoMLeZepPFizPNJuju9S5+1gWIXchWVmXkXP6MQxdTjZn8te3i0Ij0Z0HeXmXP2sV4TycLR48y9vFgAIuoPLOKw1a0p7aNJXWrs+urWtq+NWIJHB5aO1Y3Ll7Wkx6q0e1y9K+LBURdTHZwT5a9/FnMJ8MPan7MuJHMdo7E5l7+LMYT4Ye1P2YEXpBKcSgsy0nVOOUWsZOpxvpX5i9vJvXhFIcESEy8you9lD/ANYrwnk4Wjx5l7eLAuJOoPL+Kw1i5e6rSZ1q7/rrF6V8qMUSODy0dq8y5e1pMeqtHtcvSviwUAnU5X0p8xe/kwxJ3IN9ZkjrF2R9zNOyeTnaPDmXv4sESPRhQd5OZer2sEmdT79JfxF2x9zDUnejK+t3zFzXhMzUzzSbo7vUuftYKkeiKgwu5l6l8WCETqcb6Sr8xcx8mG8J1K9vzhrFranlVmSJ5pBtHdXmXMfFhPCOR9QeMbl6U8asEek6iF/GusXpXyo2f6phxUleujTSu0iCK8gjxFQpnJFNQSpWNpIJQWEF1nxPJgtHeXmXpXxbwCeTlaOxOZe/iwIYPGOHrl2Qmu0UVFNUUVRUQhUVW1UWMU4M0JOpyvpKnzFzLjN9Gy8S5eYcUfuwiJSK+diqqpwlFHgpL8QREUhzCKJtQVTWw+IIymGQkIBVFQ4oorMqKioNUVgDM6k3+f8AEXZpNu9lWP6sQidTjfSVfmLmPGb6tJjk2D8TqXbpPbmxSJ5pBtHdLmXMfFg53F+vIOKeOJUQFRFR4T14kykG6EHauzWIwgrxFXLZHL+1Xq+ED1b0qbEOx0av54vkSSdzbMqlZGNIwi3S4v0sTN49IbhqmtOWKAkCkSwiSNFVIp+jZH2lI/5t6PRIxxPMv4HtowdG6J1E7+b8RelPKvFhuydSub8o6xaWr5UqzLknkTtHe6l6R8WE6I5XNB4QuXoXxowQSdTlfSVPmLmXGb6MNCdaML62/MXNI0mozIk80hWjujzLmXiw0I9EFBhZzLmniweETqcb6Sr8xcx4zfVsVwoYlSeqepCYnCTqk5qhJpoRioylAM4kUFsJmcS8eYt9oxgjoEVHhCSppCQkQnKFLsSCTKkdssUVCRtBEJHJogiiIhJQtiJFIIkuxGD0idTjfSC/MXt5NRSdQe3/AE1i1tTyrVmDJ5ONo7F5l7eLUIjg9tHvcvSniwUMnVl/GusXJfKjeuydTHflDWLl7mIZHq7R29S9K+LWdk8mO0eHMuXtYFUJ3oxvrb8xc04TMSZ1Pv0l/EXbH3NEI9ENBhbzL1J4saZ5pN0d3qXP2sCpE7kK+syw1i7I+5iGTqcb6V+YvbyaER6M6DvLzL1e1jPCeThaPHmXt4sC4k6g8v4rDWLl7qtJnWrv+usXpXyoxRI4PLR2rzLl7Wkx6q0e1y9K+LBQSdTHfwSGsXv5M5hPhh7U/ZgCTyc7R2JzL38WPhPhh7U/ZgRemkp6yCzLbEc+6RaxvBnHXZ1iFNnZvXjxZDSVVuWtIb3dY/2Yjx8s4WFx6e3kwAF4MHmt4rxCtPo00g6vW/3Clq9mIL1YPLC2r00p7mmlXVWF/wBa2r5MFQeDOWuyrEK7ezDExkHW8yUiNK7djMu3yznYXDp7+TCF6ujCwt5OnP3ME0gz/G5dsQz2bGGpjoy1vVSI5r2ZnTLpNwt3xz9zCV6uiKwuatvUvkwQngzjruVaxDMabGG8MZXutz4jW1O37MyT5dINhbq9OY+TCePVkfWFx6aWp5MEevBiGu45hS1ezQXgzlruCViHfsxH+IgTuIqiqSwRVGqyksEuqsEVf0VvQfLOVhbE6e/kwLCY6MNb00iNKp2jRkHifwrwzdmpOigTwBlVUJVJVeO0hWtSBNsVIbooemL1dE7sLk6c08mupKRGigUFFEWqJSJcUKm3gwJYXHunruZ2/Qx0m1FBUWDzaiwrnFKM0TwZx13KtYhmNNn+wbGd+ko5GbBijvWLM7iiOSVHkq2iWrNFFEmFNqQVFqrNL9pAB4KYgCw5yqkHiigEqqO49mkJIpsihVSIpFgbeGMr7W58Rranb9KNzn2kMf5r6PrI1xNYjTUdkh/VunevVlfWFx6aWJ5Nzn2leL/NvR7SSuJpbXUe5g6N08GJ67mzCtqV2f7BhuzGVzrcuI0tXt+lWZcvlidhb3j0j5Nm4j11y5RyJxnghIAohmSKKiioAKpKiqiwp220YGnmJdgpkT6AiCKpRHYkyry8EbKxGN04g6dPSQUUUevEUURBRUiDs0SryNFUYyIhRVCliwoP8S8LSA8cupU1YkKPDSJb5iSoA7aOyitIklRVvCukdOHYA7IRSWCRSG8iwSJUSK0Th2Rg9dA7dqAg8QREFFESREFElgiWw/8AxoRjoz1vVSI1qvaNWZJ8ukGwt0unMfJhE9XRPLC5+nNfJghPBnHXcFrEO3ZqK8GD3W/3Ctqdv0oxzxGsBJVjAoJEYruxVLuFP6o1SerB7YX/AFpankwUN4Nmt45hSi9m9dvBmLXZcQrT6Nc3q6uwtvj0r5NZ2+WY7C4dOXuYFkMdGOt6aRHNOzE0gz/G5dsQz2bG8DERchAVVLYKiiqLcmyBMbTLpNwt3xz9zAsRjIWt5lpEa127GIbwZx12dYhTZ2aE9XRnYW8vTn7mK8fLOFhcent5MABeDB5reK8QrT6NNIOr1v8AcKWr2YgvVg8sLavTSnuaaVdVYX/Wtq+TBUXgzHruCcQrt7M5hPhh7U/ZlxfLMdhbE6e/kzGE+GHtT9mDCX0fESEv8biN5fl4fP8A4GKfo2InH77iOPJh+35DNPgGU4u4rMt0Bz7rFrG7GcdTnSA12d2BAfRsRB599xFFX5eHrTjqGn8mxGr++4ivg4paq01DOi7GDzVcV4DSn1aaMdXqv7DW1e7AqHo2InL77iOHJh+/5DCT0fESCv8AG4jeT5eHz/4G0QdjOWpypAabe7DF2Mg6rmSsBrXZtYF/5NiJ4fxuI3ejD5/8DZ3pfoOKDDFNi34rO9WWRwqQV6ZIvwV2oqLCNI8NjaeMw71XgaIXYIiXIblDVUim6ovgQV27UL/7k4H0tRxD94mHIAISRVXR3HPQklKY6IVXlQ3RgiqjBpl6LiJx++4jdXkcZj+Qw3no2IlfffcRSPI4rai11DaJOxnTU8q0gOaV2sJ67GR9B1BawWUaWp3/AFowZfqf2fxJPcIqYvEEgvSVVUHFiaF4MyalIxUkGFdq0pFHB9FxE5ffcRsTkcd/yGzfWfT35OgB44d4hSefLcgCAMhRJXb5+QvFRdkVgiqiwWVtrBYYBRB0RLABS+Ui2KlxKSzFmsVisWBMfRsRona/xuI5KSOKRVPyGIPouInL77iN1ORxmX5DMi7HRhqumsBrVO/FgYzDPVepohdAKIkyG5R4q1XdUXwINI8C4ZVDN9L9AxIOVRcW/H7w8WCA4WhYgiQvgrVUJC7KuxNiPvPQ36miLjcQqKKxi7w+Y/kd2R9Jwqg+xarhnogb9DEjUCRYSuyQdYRCikJQGCIicE2NuE7GcdTyrSA5jXb/ALFg5XFfZMMK7eS43GOUjKLtwLpEMlFCQRdO3CpHeWACnMq8VbM9cwL576n6OQYx8Ymr+BKLoSBRd3ogo4RIwRRVDRVSCpatW6n1X0pTUnjsUdvHaEKKQIYSPBBSRQQxrqxVCRYp3RVRcT1X04HPqXo4IBLdiiJSQYmZupyJYLCKkSrCiZIjBsPfso9ekc3qGNRIoiiGhBCSCLWVyixrCKKlINT037Kk4B2jrEvnaGsxSusOkSUFiSroIkSwqRKqrxVtp07GJ6nmyGlqU2sN27GVzqsuA1sXv+tWBYfRcROX33Ebo8jjMvyGz/RvQMSGDwwli34EgOxUUBwqCtqQRdCsYZxX9W2ydApGmhVbUoiCi82ytI/Vsb7L4VXeFlPDvAg+Mh0igaq7ePyehcjw1WwxRZljGP1YHi9FxE4/fcRuryOMx/IYZejYjRPF/jcRz0kcVgq/kNok7GcdTyrSA5jXb/sWGTsdGeq6qwGlV78GDLxP2exK4twSYvEKiO3iKcjiIqSu4IiaHjKvBdnDiwvo2Ig9++4ing4rai11DK/aH09Hr/DomFMkSJK8DRzBAhWAoTwZFXi8RFVBRUSpRHXV2MHuq/sNLU7/AKsCh+jYjV/fcRVehxSi/kNZ36NiJj++4ikOTD5f8DNm7HV6rjkNaL3Yb9wJC+TQKURhKkoqsR2IUySquaLRgx/R/s/ineDciWKfgSIKKCA4VBWKJD4K/uraP8mxE8P43EbvRh8/+Bkfs56donBxcKAk9QnaKLsVQFkSEjspHdyHaFFRZluIlba0Yz/B5dkBz27WDOX0fESEv8biN5fl4fP/AIGKfo2InH77iOPJh+35DME7GQtVzLWA0rs2sQ3Yzjqc6QGuzuwID6NiIPPvuIoq/Lw9acdQ0/k2I1f33EV8HFLVWmoZ0XYwearivAaU+rI4X1AHj8nSYdU0UIlZApwQkREjGNS25JtjQLj6NiJj++4jYnJh67fyG4vAfYL1b+aPcSGONy4PRxWAGT5BdAi6oRR0MFRRQlGNNi830EXYTHquCcBpt7s5hPhh7U/ZgUeIUhwUYTLSCx3s5v8AxiPBeThcPHlXt5Mq/fu0Q0UlQplpEobe1NjeninEw3lCsbjYDiJweXDtXlXL3NJT1Vw9rV6V8mWTEuYHeW1YVPJp/EudXeXep5f/AFgbdi8nO4eHKvfyYQoejCo7ycq5+5hhinExXlCkLjYaYlzINxRikansiwOynpN4d3pXP3MJUPRFUYXcq9S+TD/inE++UIdR7YsNcS50ZJMUa8TzVgdIT0g3DuryrmPkwngnI+uHjG1elPKjDXFOZ0vKEF5j2xT/ACwzxLmV7cVYwqdbU/8Ac2B18JzBcO8vKvSvk0ATnK4dicq9/JlnmKcxC8ttbjyVoOKczleUIJzH3YCCJ6J3cPJyrmnkxRE9IVw7o8q5l5MkOJc6MEmKNsanwVI9muOKczleUIJzHtiX+GAspybw/E6V26T3ZsUhPSDcO6XKuY+TJfxLmXeKM8dp7J4/t/sWuWKczjeUILzHtiP+WAr0TlfXDxjavQnlRuc+0qH/ADb0eoxjieVfwPc228xLmV7cVYwqdbUT9825z7R4h0vqvpCoRQRcTFYlTUd6/wBGDsHInE7h3ulekfJhOhOVzcPCFq9C+VWE6xTmJ3ltpceyVP8A2LUd4lzK6uKkI1Olqp++TA6InpCuHdHlXMvJhIJ6ILhhZyrmnkwhxTmcryhBOY8y/wANRMS50YpMUbY1PgqR7MDpCekG4d0uVcx8mEQnonlw8/Kua+TCLFOZxvKEF5j2xH/LULEudGaTFG6FT4qsOzA6YnONw7F5V7eTUITg9uHvavSnlRglinM43lCC8x9mouJcweXlXZU+lP8A3NgbMT1dw7elelfJvXYnMdw8OVcvcypYlzZeW2tx5K3oYpxMV5cIXHkwERD0Q1GFvKvUnkxZT0m8O70rn7mSTEudGKTFGnE80Yn8U4n3yhDqPbFgISHozqO8vKufuYrwXk4XDx5V7eTJLiXMhXFGKwqeyLEPFOJhvKFY3GwHETg8uHasbVy9zBc4FAICEXQkW1UdwVd46qhXXGa/UlXirUTEuYHeW1YVPJp/EudXeXep5f8A1gbETmO4dicq9/Jj4T4Ye1P2bOHFOZivKEEhcbaOF+GHtT9m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data:image/jpeg;base64,/9j/4AAQSkZJRgABAQAAAQABAAD/2wCEAAkGBhAPEBIUExQUFBUWGCEUGBgYGCEXHBgVFx0hFBwXHBoXHyYfGBwjGxUYIy8gIycpLCwtHx8xNTAqNSYrLCkBCQoKBQUFDQUFDSkYEhgpKSkpKSkpKSkpKSkpKSkpKSkpKSkpKSkpKSkpKSkpKSkpKSkpKSkpKSkpKSkpKSkpKf/AABEIAK8BIAMBIgACEQEDEQH/xAAbAAACAwEBAQAAAAAAAAAAAAADBAACBQYBB//EADwQAAEBBgIJAgMGBgMBAQAAAAIBAAMREiEiBFETIzEyQUJSYWIFcjNDcQYkU2OBsRQVkaHh8HOiwdHx/8QAFAEBAAAAAAAAAAAAAAAAAAAAAP/EABQRAQAAAAAAAAAAAAAAAAAAAAD/2gAMAwEAAhEDEQA/APuLRsx6CSmujisy3QHPusWsboZx1OdIBXZ3YNFo2YLsYPNVxXgFKfVpox1eq/sFbV7sGm0bOB0M5anKkApt7sNHYyDquZKwGtdm1g1WjZ2iGf4PLsgGe3aw1djoy1WdYDmvdg1WjZxOhnHU8q0gGaV2sN47GV7qs+A0tTv+tGDVaNnPXQxDU8cgravdoLoZy1PBKQDv3YNFo2ULsdGGq6awGtU7xqxBdDOWp5UpAMyrt/2DBotGytGMnwufbAfxIQ2/oxCdDOOp5VpAMxrt/wBiwaLfMPt459RL1z0onOhQEU9GJGSTqITvp4AssXdowjVIrtgndPHYyvdVnwGlqd/1o3OfaR2P819H1UK4mkBrqOyw/qwdw0bOdOhiepjdkFLUpt/2LDduxldarLgNbV7/AK1YNVo2cLoZy1PKlIBmVdv+wYaOx0YarprAa1TvGrBqtGzidDOOp5VpAMxrt/2LDJ2OjPVdVYDSq940YNVo2cToZx1PBaQDt3aiuxg91X9hpanf9aMGo0bNN2Nmq45BWi929duhmLU5cApT6sGi0bKR2OjHVZVgOad2John+Dy7IBnt2sGi0bKV2MharmWsBpXZtYhuhnHU50gFdndg0WjZguxg81XFeAUp9WmjHV6r+wVtXuwabRs4XQzHqeCUgFNvdnML8MPan7MCjwTkOCpCZaSqq72c3/jEeC8nC4ePKvbyYD5AlOIxWZayKvHODWMXU42Z/LXt4sFxF5B5Udq8q5e5pK81VR7Wr0r5MIRdQeWcVhq1pT20aSutXZ9dWtbV8asB3YvJzuHhyr38mEInIFR3k5Vz9zQBdTlZl8te/iwxF3INlZk+WuecrAzK80m8O70rn7mEonoiqMLuVepfJpK6n3KS/hrnlKw1F3oysrWujXNeMrAyQvNINw7q8q5j5MJ4JyPqjxjavSnlRoQupxspKvy1zHhKw3iO5XtmcNWtLU8aMDL0XkwXDvdK9K+TQBeTlcOxOVe/kwnouohZx/DXpXxq0EXU5WUgny17+LB6InondRhZyrmnkxBF5pCuHdHlXMvJlhR1owsrbFdGuaRrLViCLqcrKSp8tcy4S/RgkpybR+J0rt0nuzYpoaGNw7pcq7Ij5MtB3Juc/wCGuzSbN3KkP0Yhg6U0TR0lKKaNa1HhLXiwYvpr7FPX2NVXglhwIwFZBgZShFBUVjq1R47VVjFaLUFVVvtKJ/zb0eoxjiYWr+B7qtuBhXLt28AHSCKJABF0ooKSoiIiIMBSLc/9pBd/zX0eAQSOJikipHUZQqwdY5F5E7h3ulekfJhOhOVzUeELV6F8qtHQuonZzfhr0p40YbtHcrmzKOrWti+NasDIi80hXDujyrmXkwkE9EFRhZyrmnk0FHU5WUlT5a5lwl+jDQXejCyttdGuaRrLVgZIXmkG4d0uVcx8mGQnonlRhfyrmvk3hC6nGykq/LXMeEv1YZI60Z2VugujXNYVlowMmLycbh2Lyr28moQnB7Ue9q9KeTVIXU42Ugvy17eLUUXUHtn01a0tTxpVgOYvNXcO3pXpXyb12LyY7h4cq5e5gmLqyzjXVrWi+NW9di6mOzL5a5e1giCeiGowt5V6k8mLK80m8O70rn7mWQXejGytK6Nc04ysSV1PuUl/DXPKVghCch1HeXlXP3MV4LycLh48q9vJliF3IVlZl+WuecrEMXU42Z/LXt4sFxF5B5Udq8q5e5pK81VR7Wr0r5MIRdQeWcVhq1pT20aSutXZ9dWtbV8asBxF5Mdw7E5V7+THwnww9qfsyYi6mOzgny17+LOYT4Ye1P2YFHiFIcFGEy0gsd7OP/jEeCc4XDx5V7eTAeyynGeMy7J4be1Gsck4/E4/idmC4icHlR2ryrl7mkp6qo9rV6V8mEMkHnxNq9eXH/LSzV/E/wC/Suz/AAwHdic53Dw5V7+TCFD0YVHeTlXP3NAknL4nD8TuwxkkH4m8nXmwMynpN4d3pXP3MJUPRFUYXcq9S+TSyf5m7+ZmyHp3qjjEuDJ2rxUQiBYzpAkW4V4RFVlXui7drBqEJ6Qbh3V5VzHyYTwTkfVHjG1elPKjQpJx+Jur+JmLDeSSvficYb/Sm3/LAy+E5guHeXlXpXyaAJzlUdicq9/JhPZIh8Tb+Z0q0GScvibE/E7sEET0Tuo8nKuaeTFET0hXDujyrmXkywyaMPicvXDamzgxBknL4m6n4mZfqwSU5No/E6V26T3ZsUhPSDUd0uVcx8mWsk+Zv+f4n7w/WPdiFJOPxN1fxMx/Vg5BPTXpBiCXDmA6UCeulRFR46GKkqqr1dM8KKKSkuyVKyxVHGYLGu8b6KJG6Ek/iEFCdkahqaoao+Se2CIiSy+UG7l5JK++Jxhv9Kbf8tzn2kl/mvo+/COJ2zx+BwjX+jB1jkTidw73SvSPkwnQnK5qPCFq9C+VWjqSJ/E3vzOlP9qw3ckrn4nCO/0rs/wwMiJ6Qrh3R5VzLyYSCeiCows5VzTyaDJOXxN1PxMy/VhpJow+Jy9cNqfowMkJ6Qbh3S5VzHyYRCeieVHn5VzXyaFJOPxN1fxMx/VhlJoz+JzdcNq7eDAyYnONR2Lyr28moQnB7Ue9q9KeTVKScfibF/E7NRZIPfidt/pTb/lgOYnq6jt6V6V8m9dicx3Dw5Vy9zBOSz4m38zJdn+GqT0B0ha1UFIwTSKqwSMIcVYLoh6IajC3lXqTyYsp6TeHd6Vz9zZ2Axzl/h3bx2rwgKCiV6IQzQmTsqJFOypsZyyf5m7+ZmwQkPRnUd5eVc/cxXgnOFw8eVe3kyxSSF8TeXrzYhyTj8Tj+J2YLiJweVHavKuXuaSnqqj2tXpXyYQyQefE2r15cf8ALSzV/E/79K7P8MBhE5jqOxOVe/kzGE+GHtT9mTGSY/ibE/E7s5hPhh7U/ZgUeKUhwRITLzQXeyl/9Yjwnk4Wjx5l7eLAeqEpxKCzLSeHHKLWMnU46ylfmL27sFxI4PLR2rG5cva0mPVWj2uXpXxYQk7g8v4rDWLl9atJnerv+usWlq96MB3ZPJztHhzL38WEJHowtHeTmXP2tAJ1OWspT5i9+7DEncg31mSOs4R+rAzM80m6O71Ln7WwsOK4d+8BABAxAq8RBpK8coLokoMJVdi7hRIKBVuRB2ZnU/xKS/iLtj9WzfV8IL3DqoGivnZK8dRefMFVgNVgiGKqCrS0yqkYsGsRPNINo7q8y5j4sJ4RyPrR4xuXpTxqwMFjnD4XLwTWV47nSJqiwKUkjFYpRdjXeE7le35w1i1tTvVgZfE8mC0d5eZelfFoBPJytHYnMvfxYT0nUQ1nGusXpXvRoJOpy1lIJ8xe/dggkeid2jCzmXNPFiiTzSFaO6PMuZeLLCTvRhfW2KaRc0jSNGIJOpyvpKnzFzLjH6MEmOTYPxOpduk9ubFInmkG0d0uZcx8WWmdyb/P1rs0m3blWP6sQidTjfSVfmLmPGP1YI9I5X1B4xuXoTxq3OfaUj/m3o9BjHE8y/ge2jHxv2ow7tziDXSJK90ECMXcSIAJFVXrwRQb0qSp2jSOL6/67hV9S9IInwO4acjQ34Rdo8cIozKJqIxikFRYLGiqwd25J5E7R3upekfFhOiOVzQeELl6F8aNHROonfzfiL0p3rxYbsncrm/KN60sXvSrAyJPNIVo7o8y5l4sJCPRBaMLOZc08Wgk6nK+kqfMXMuMfow0J3owvrb8xc04RowMkTzSDaO6XMuY+LCIj0Ty0YX8y5r4tCJ1ON9JV+YuY8Y/VhkTvRnfW6CaRc1hSNWBkyeTjaOxeZe3i1CI4PbR73L0p4tUidTjrKQX5i9u7UUncHt/01i1tTvWrAcyPV2jt6l6V8WyvX3jw00CIiLiDRyqoSxR2oqTxUtoujEkReCqiwWEF0DJ1ZrONdYuS96Nm+mq6e4p++U7QX+HdLPCgw0ypWNXgoCrH5KJCkVDSBCF0KIACkUWCLBIqUdiDBIqrGmeaTdHd6lz9rLITvRjfW35ndOEWLM6n+JSX8RdsfqweER6M7R3l5lz9rFeE8nC0ePMvbxZYidyFfWZYazhH6sQydTjrKV+YvbuwXEjg8tHasbly9rSY9VaPa5elfFhCTuDy/isNYuX1q0md6u/66xaWr3owHEjmO0dicy9/Fj4T4Ye1P2ZMSdTHrOCQ1i9+7OYT4Ye1P2YFHjxUA0lJblrSG93WP8AZiPHxThYXHiPbyYbx2qgazKly0gkN7ukWK8clOF5ceA9vFgoL5YPLC2rxGlPc00y6qwv6jW1fJoLpYPLy2rwGtPa00Raq8v6DS1fFgs7fFOdhcOI9/JhC9XRhYW8nEc/cxnbkpzvLhwHv4sEXS6MLi3k4D1e1gLpi0m4W7mOfuYSvV0RJIXNxHqXyY2hLSb5buQ5+1gq6XRFeXNSA9S+LBn+nkTjFvHUhSvEPEO0iNJiHTDvUg8JCjx0tIyq2g8erI+sLjxGlqeTI/aDBvLHrtSJ44QnopAYkKQR47SiVIFWGRIC7EVFadlpHTwxeKokkyLBIEigiou7xRWBl8+KYLC3sx6V8mgPinKwticR7+TevnJTBeW8vAelfFvAclOV5bE4D38WAQvV0TuwuTpzTyYovi0hWFujxHMvJhi6XRO7y5OA5p4sQXJaQry3R4DmXiwC0qybhfE8fxIw3v0YpPi0g2FulxHMfJhaJZN8viZD+Jt3f1YpOS0g3lulwHMfFgxg9IMExao+xMXh6SbUpIQgI0QQRFRREUVCQkgicYq2R6rhUceo+iOxE4AuJRIqKqsXMVWiwiqqq8Ebq3rpZX15ceA1sTxbnPtK6X+bej3FtxNYJ+B9GDqHL4onYW9mPSPkwnT1ZXNhcOmti+TFcuSid5b2Q9I+LCdOllc3lw4DSxfFgKL4tIVhbo8RzLyYSPV0QWFyVtzTyYouS0hXlujwHMvFho6XRBeXJSA5p4sBCfFpBsLdLiOY+TCJ6uieWFz9Oa+TFJyWkG8t0uA5j4sMnS6J5eXPwHNfFgIb4pxsLYvEe3k1CfLB7YX9Rpank1zclON5bF4D28WoTpYPby/oNbU8WBH1/HPAcCjsSR6a6N1GHxDFRRaFGA1NV4CJLWEFb9NdI4FHYOylARBEiNEEUFObJGzXDsn+KnUlUHBaF3RPiqKq9PZWCQdplrdsUl2XbkpjvLhwHL2sAUerohsLlrEepPJi6YtJuFu5jn7mEjpdEN5ctID1J4sbQlpN8t3Ic/awBJ6ujOwt5eI5+5ivHxThYXHiPbyYROl0Z3FvLwHq9rGeOSnC8uPAe3iwUF8sHlhbV4jSnuaaZdVYX9Rravk0F0sHl5bV4DWntaaItVeX9BpaviwWF8sx2FsTiPfyY+E+GHtT9mALkpzvLYnAe/ix8J8MPan7MCL4BlNdHFZlugOfdYtY3Qzjqc6QCuzu3rwTkOCpCZaSqq72c3/jEeC8nC4ePKvbyYAC7GDzVcV4DSn1aaMdXqv7DW1e7FEXkHlR2ryrl7mkrzVVHtavSvkwUB0M5anKkApt7sMXYyDquZKwGtdm1mXYvJzuHhyr38mEInIFR3k5Vz9zBNEM/wAHl2QDPbtYaux0ZarOsBzXuzMrzSbw7vSufuYSieiKowu5V6l8mCK7GcdVwXgOY12ti4EQcFiMOruA3PHEZaASRJ2leQ4qgpGUCBEgkETfIXmkG4d1eVcx8mzfWfTnr12ZCo6R0ekC1UiSDBQjNRDAiGNYTRrCDA69dDENTxyCtq92guhnLU8EpAO/dqYTFk/duXgqiIdYKKxFZViK3bUWKL3ZgBeTlcOxOVe/kwLC7HRhqumsBrVO8asQXQzlqeVKQDMq7f8AYN6InondRhZyrmnkxBF5pCuHdHlXMvJgW0YyfC59sB/E2bf0YhOhnHU8q0gGY12/7FpKcm0fidK7dJ7s2KQvNINw7pcq5j5MCrx2Mr7VZ8Bpanf9aNzv2kdj/NfR9XCuJpAa6jssP6tRXr4gxYzYonaYoSJSdPgJcOrsENAVEElFDE0g7isK7FiuZjHGO/jvRZ3gIa/xEukcmRDqaz65FNVGHSqcYrFg7106GJ6nmyClqU2/7Fhu3YyudVlwGtq9/wBasy5F5E7h3ulekfJhOhOVzUeELV6F8qsEF0M5anlSkAzLv/sGGjsdGGq6awGtU78WZEXmkK4d0eVcy8mEgnogqMLOVc08mCE6GcdTyrSAZjXb/sWGTsdGeq6qwGlV7xozJC80g3DulyrmPkwyE9E8qML+Vc18mDwnQzjqeC0gHbu2f6xikdOnkjpNKZaN0ioENIQpCNVoKIRlBFgIkvBW1TF5ONw7F5V7eTY2CA8Q9fv1VJQi5dWrBbU0j1LuZUQEWsEBVjeqIDmD9PduXTl2LpYDBIqgqpUVVIlUoqRKqkqrVVVVWqsw7dDMepy4BSn1bI9Y9cxLh8DpHbsyMUJxVUnJCF0YkiIqjKj1DmSZJUNVlQWr6x67isO+IQdi8RURY6LElWGyLhw8H/tHsjBqo7HRjqsqwHNO7E0Qz/B5dkAz27Wy8dM8wjgnhGMVFdG60js3hKkEdoqqDxKrNWTdugiEy7j1TGOn+FcFoHhvHUTNTVFEhKMqiiQJVBDVIKkyu3lEQVVAdwfqDh+LxAdrEViszuRZSVZSRDgqgsFgSRFYLBVgrPm6GcdTnSAV2d2zfS/ScQ6TEG9fO3pPCqqOVdraRUq9K1JkRESCJBVgpERLrvBeThcPHlXt5MABdjB5quK8BpT6tNGOr1X9hravdiiLyDyo7V5Vy9zSV5qqj2tXpXyYKC6GY9TwTgFNvdnMJ8MPan7MAReTHUdicq9/Jj4T4Ye1P2YEXyBKcRisy1kVeOcGsYupxsz+Wvbxb14pSHBBhMvMqLvZS/8ArEeE8nC0ePMvbxYACLqDyzisNWtKe2jSV1q7Prq1ravjViCRweWjtWNy5e1pMeqtHtcvSviwVAXU5WZfLXv4sMRdyDZWZORc/ozLsnk52jw5l7+LCEj0YUHeTmXP2sEldT7lJfw1z9rDUXejKytayLmvGDMzPNJuju9S5+1hKR6IqDC7mXqXxYIQup0spKvy1zTxYbwXUr2zOFi0tTtRmSI9INo7q8y5j4sJ4RyPqDxjcvSnjVgxXr51hcYAKC6PEkpikm6+hA0gqJacyHRFvnVamkdoRdTlZSCfLXv4tT1XCK/BHZoiISqkRNUIVlWBCstpCtULgqIwfSMc+IngPBDTO0FDgqoioqlK8G1bSRFptRUVODAURd6MLK2xsXNI1hViCLqcrKSp8tcy4S/RoJHondBhZzLmnixRI9IVo7o8y5l4sC0ruTc5+hdmk2bMqQ/RiELqcbKSr8tcx4S/VpMcmwfidS7dJ7c2KRHpBtHdLmXMfFgVeA6lfWZw1a0tTtSrc79pBd/zX0eAwSOJikip8jKFW6d6RyvqDxjcvQnjVuc+0pH/ADb0egxjieZfwPawdG6F1E7Ob8NelPGjDdi7lc2ZRsWti9q1ZlyRxO0d7qXpHxYTojlc0HhC5ehfGjBBF1OVlJU+WuZcJfow0F3owsrbWRc0jWFWZEnmkK0d0eZcy8WEhHogoMLOZc08WCELqcbKSr8tcx4S/VhkLvRnZW6Fi0qsKwozJEekG0d0uZcx8WUx2N0OHfGaCgihqsFVV2qkESW4lWiJxVUTiwZn2i9QdI8c4YLHuIQhEpZVAUgpPE2EpIlBlrMQ7ERVTTdYdwAGIu0ERRBFEdqiCIgiIiW2okNjB9Pwb3SK8fCCvXm1JooAAUzt2kBhEZlVS4kqrGCDB4iOD20e9y9KeLBn4f0t0Bo8Kd4akqIRu9x2US0YIIIiJuxXeKUZlWVIPADqY7Mvlrl7WIZHq7R29S9K+LeuyeTHaPDmXL2sGdivTsK+cgjxyDyCoqTOpkRYyxSI7YKqfqqcW9c+jYIDSXDOhggkkHEIECKAkkBoqCSoi8EVU4s2hHohoMLeZepPFizPNJuju9S5+1gWIXchWVmXkXP6MQxdTjZn8te3i0Ij0Z0HeXmXP2sV4TycLR48y9vFgAIuoPLOKw1a0p7aNJXWrs+urWtq+NWIJHB5aO1Y3Ll7Wkx6q0e1y9K+LBURdTHZwT5a9/FnMJ8MPan7MuJHMdo7E5l7+LMYT4Ye1P2YEXpBKcSgsy0nVOOUWsZOpxvpX5i9vJvXhFIcESEy8you9lD/ANYrwnk4Wjx5l7eLAuJOoPL+Kw1i5e6rSZ1q7/rrF6V8qMUSODy0dq8y5e1pMeqtHtcvSviwUAnU5X0p8xe/kwxJ3IN9ZkjrF2R9zNOyeTnaPDmXv4sESPRhQd5OZer2sEmdT79JfxF2x9zDUnejK+t3zFzXhMzUzzSbo7vUuftYKkeiKgwu5l6l8WCETqcb6Sr8xcx8mG8J1K9vzhrFranlVmSJ5pBtHdXmXMfFhPCOR9QeMbl6U8asEek6iF/GusXpXyo2f6phxUleujTSu0iCK8gjxFQpnJFNQSpWNpIJQWEF1nxPJgtHeXmXpXxbwCeTlaOxOZe/iwIYPGOHrl2Qmu0UVFNUUVRUQhUVW1UWMU4M0JOpyvpKnzFzLjN9Gy8S5eYcUfuwiJSK+diqqpwlFHgpL8QREUhzCKJtQVTWw+IIymGQkIBVFQ4oorMqKioNUVgDM6k3+f8AEXZpNu9lWP6sQidTjfSVfmLmPGb6tJjk2D8TqXbpPbmxSJ5pBtHdLmXMfFg53F+vIOKeOJUQFRFR4T14kykG6EHauzWIwgrxFXLZHL+1Xq+ED1b0qbEOx0av54vkSSdzbMqlZGNIwi3S4v0sTN49IbhqmtOWKAkCkSwiSNFVIp+jZH2lI/5t6PRIxxPMv4HtowdG6J1E7+b8RelPKvFhuydSub8o6xaWr5UqzLknkTtHe6l6R8WE6I5XNB4QuXoXxowQSdTlfSVPmLmXGb6MNCdaML62/MXNI0mozIk80hWjujzLmXiw0I9EFBhZzLmniweETqcb6Sr8xcx4zfVsVwoYlSeqepCYnCTqk5qhJpoRioylAM4kUFsJmcS8eYt9oxgjoEVHhCSppCQkQnKFLsSCTKkdssUVCRtBEJHJogiiIhJQtiJFIIkuxGD0idTjfSC/MXt5NRSdQe3/AE1i1tTyrVmDJ5ONo7F5l7eLUIjg9tHvcvSniwUMnVl/GusXJfKjeuydTHflDWLl7mIZHq7R29S9K+LWdk8mO0eHMuXtYFUJ3oxvrb8xc04TMSZ1Pv0l/EXbH3NEI9ENBhbzL1J4saZ5pN0d3qXP2sCpE7kK+syw1i7I+5iGTqcb6V+YvbyaER6M6DvLzL1e1jPCeThaPHmXt4sC4k6g8v4rDWLl7qtJnWrv+usXpXyoxRI4PLR2rzLl7Wkx6q0e1y9K+LBQSdTHfwSGsXv5M5hPhh7U/ZgCTyc7R2JzL38WPhPhh7U/ZgRemkp6yCzLbEc+6RaxvBnHXZ1iFNnZvXjxZDSVVuWtIb3dY/2Yjx8s4WFx6e3kwAF4MHmt4rxCtPo00g6vW/3Clq9mIL1YPLC2r00p7mmlXVWF/wBa2r5MFQeDOWuyrEK7ezDExkHW8yUiNK7djMu3yznYXDp7+TCF6ujCwt5OnP3ME0gz/G5dsQz2bGGpjoy1vVSI5r2ZnTLpNwt3xz9zCV6uiKwuatvUvkwQngzjruVaxDMabGG8MZXutz4jW1O37MyT5dINhbq9OY+TCePVkfWFx6aWp5MEevBiGu45hS1ezQXgzlruCViHfsxH+IgTuIqiqSwRVGqyksEuqsEVf0VvQfLOVhbE6e/kwLCY6MNb00iNKp2jRkHifwrwzdmpOigTwBlVUJVJVeO0hWtSBNsVIbooemL1dE7sLk6c08mupKRGigUFFEWqJSJcUKm3gwJYXHunruZ2/Qx0m1FBUWDzaiwrnFKM0TwZx13KtYhmNNn+wbGd+ko5GbBijvWLM7iiOSVHkq2iWrNFFEmFNqQVFqrNL9pAB4KYgCw5yqkHiigEqqO49mkJIpsihVSIpFgbeGMr7W58Rranb9KNzn2kMf5r6PrI1xNYjTUdkh/VunevVlfWFx6aWJ5Nzn2leL/NvR7SSuJpbXUe5g6N08GJ67mzCtqV2f7BhuzGVzrcuI0tXt+lWZcvlidhb3j0j5Nm4j11y5RyJxnghIAohmSKKiioAKpKiqiwp220YGnmJdgpkT6AiCKpRHYkyry8EbKxGN04g6dPSQUUUevEUURBRUiDs0SryNFUYyIhRVCliwoP8S8LSA8cupU1YkKPDSJb5iSoA7aOyitIklRVvCukdOHYA7IRSWCRSG8iwSJUSK0Th2Rg9dA7dqAg8QREFFESREFElgiWw/8AxoRjoz1vVSI1qvaNWZJ8ukGwt0unMfJhE9XRPLC5+nNfJghPBnHXcFrEO3ZqK8GD3W/3Ctqdv0oxzxGsBJVjAoJEYruxVLuFP6o1SerB7YX/AFpankwUN4Nmt45hSi9m9dvBmLXZcQrT6Nc3q6uwtvj0r5NZ2+WY7C4dOXuYFkMdGOt6aRHNOzE0gz/G5dsQz2bG8DERchAVVLYKiiqLcmyBMbTLpNwt3xz9zAsRjIWt5lpEa127GIbwZx12dYhTZ2aE9XRnYW8vTn7mK8fLOFhcent5MABeDB5reK8QrT6NNIOr1v8AcKWr2YgvVg8sLavTSnuaaVdVYX/Wtq+TBUXgzHruCcQrt7M5hPhh7U/ZlxfLMdhbE6e/kzGE+GHtT9mDCX0fESEv8biN5fl4fP8A4GKfo2InH77iOPJh+35DNPgGU4u4rMt0Bz7rFrG7GcdTnSA12d2BAfRsRB599xFFX5eHrTjqGn8mxGr++4ivg4paq01DOi7GDzVcV4DSn1aaMdXqv7DW1e7AqHo2InL77iOHJh+/5DCT0fESCv8AG4jeT5eHz/4G0QdjOWpypAabe7DF2Mg6rmSsBrXZtYF/5NiJ4fxuI3ejD5/8DZ3pfoOKDDFNi34rO9WWRwqQV6ZIvwV2oqLCNI8NjaeMw71XgaIXYIiXIblDVUim6ovgQV27UL/7k4H0tRxD94mHIAISRVXR3HPQklKY6IVXlQ3RgiqjBpl6LiJx++4jdXkcZj+Qw3no2IlfffcRSPI4rai11DaJOxnTU8q0gOaV2sJ67GR9B1BawWUaWp3/AFowZfqf2fxJPcIqYvEEgvSVVUHFiaF4MyalIxUkGFdq0pFHB9FxE5ffcRsTkcd/yGzfWfT35OgB44d4hSefLcgCAMhRJXb5+QvFRdkVgiqiwWVtrBYYBRB0RLABS+Ui2KlxKSzFmsVisWBMfRsRona/xuI5KSOKRVPyGIPouInL77iN1ORxmX5DMi7HRhqumsBrVO/FgYzDPVepohdAKIkyG5R4q1XdUXwINI8C4ZVDN9L9AxIOVRcW/H7w8WCA4WhYgiQvgrVUJC7KuxNiPvPQ36miLjcQqKKxi7w+Y/kd2R9Jwqg+xarhnogb9DEjUCRYSuyQdYRCikJQGCIicE2NuE7GcdTyrSA5jXb/ALFg5XFfZMMK7eS43GOUjKLtwLpEMlFCQRdO3CpHeWACnMq8VbM9cwL576n6OQYx8Ymr+BKLoSBRd3ogo4RIwRRVDRVSCpatW6n1X0pTUnjsUdvHaEKKQIYSPBBSRQQxrqxVCRYp3RVRcT1X04HPqXo4IBLdiiJSQYmZupyJYLCKkSrCiZIjBsPfso9ekc3qGNRIoiiGhBCSCLWVyixrCKKlINT037Kk4B2jrEvnaGsxSusOkSUFiSroIkSwqRKqrxVtp07GJ6nmyGlqU2sN27GVzqsuA1sXv+tWBYfRcROX33Ebo8jjMvyGz/RvQMSGDwwli34EgOxUUBwqCtqQRdCsYZxX9W2ydApGmhVbUoiCi82ytI/Vsb7L4VXeFlPDvAg+Mh0igaq7ePyehcjw1WwxRZljGP1YHi9FxE4/fcRuryOMx/IYZejYjRPF/jcRz0kcVgq/kNok7GcdTyrSA5jXb/sWGTsdGeq6qwGlV78GDLxP2exK4twSYvEKiO3iKcjiIqSu4IiaHjKvBdnDiwvo2Ig9++4ing4rai11DK/aH09Hr/DomFMkSJK8DRzBAhWAoTwZFXi8RFVBRUSpRHXV2MHuq/sNLU7/AKsCh+jYjV/fcRVehxSi/kNZ36NiJj++4ikOTD5f8DNm7HV6rjkNaL3Yb9wJC+TQKURhKkoqsR2IUySquaLRgx/R/s/ineDciWKfgSIKKCA4VBWKJD4K/uraP8mxE8P43EbvRh8/+Bkfs56donBxcKAk9QnaKLsVQFkSEjspHdyHaFFRZluIlba0Yz/B5dkBz27WDOX0fESEv8biN5fl4fP/AIGKfo2InH77iOPJh+35DME7GQtVzLWA0rs2sQ3Yzjqc6QGuzuwID6NiIPPvuIoq/Lw9acdQ0/k2I1f33EV8HFLVWmoZ0XYwearivAaU+rI4X1AHj8nSYdU0UIlZApwQkREjGNS25JtjQLj6NiJj++4jYnJh67fyG4vAfYL1b+aPcSGONy4PRxWAGT5BdAi6oRR0MFRRQlGNNi830EXYTHquCcBpt7s5hPhh7U/ZgUeIUhwUYTLSCx3s5v8AxiPBeThcPHlXt5Mq/fu0Q0UlQplpEobe1NjeninEw3lCsbjYDiJweXDtXlXL3NJT1Vw9rV6V8mWTEuYHeW1YVPJp/EudXeXep5f/AFgbdi8nO4eHKvfyYQoejCo7ycq5+5hhinExXlCkLjYaYlzINxRikansiwOynpN4d3pXP3MJUPRFUYXcq9S+TD/inE++UIdR7YsNcS50ZJMUa8TzVgdIT0g3DuryrmPkwngnI+uHjG1elPKjDXFOZ0vKEF5j2xT/ACwzxLmV7cVYwqdbU/8Ac2B18JzBcO8vKvSvk0ATnK4dicq9/JlnmKcxC8ttbjyVoOKczleUIJzH3YCCJ6J3cPJyrmnkxRE9IVw7o8q5l5MkOJc6MEmKNsanwVI9muOKczleUIJzHtiX+GAspybw/E6V26T3ZsUhPSDcO6XKuY+TJfxLmXeKM8dp7J4/t/sWuWKczjeUILzHtiP+WAr0TlfXDxjavQnlRuc+0qH/ADb0eoxjieVfwPc228xLmV7cVYwqdbUT9825z7R4h0vqvpCoRQRcTFYlTUd6/wBGDsHInE7h3ulekfJhOhOVzcPCFq9C+VWE6xTmJ3ltpceyVP8A2LUd4lzK6uKkI1Olqp++TA6InpCuHdHlXMvJhIJ6ILhhZyrmnkwhxTmcryhBOY8y/wANRMS50YpMUbY1PgqR7MDpCekG4d0uVcx8mEQnonlw8/Kua+TCLFOZxvKEF5j2xH/LULEudGaTFG6FT4qsOzA6YnONw7F5V7eTUITg9uHvavSnlRglinM43lCC8x9mouJcweXlXZU+lP8A3NgbMT1dw7elelfJvXYnMdw8OVcvcypYlzZeW2tx5K3oYpxMV5cIXHkwERD0Q1GFvKvUnkxZT0m8O70rn7mSTEudGKTFGnE80Yn8U4n3yhDqPbFgISHozqO8vKufuYrwXk4XDx5V7eTJLiXMhXFGKwqeyLEPFOJhvKFY3GwHETg8uHasbVy9zBc4FAICEXQkW1UdwVd46qhXXGa/UlXirUTEuYHeW1YVPJp/EudXeXep5f8A1gbETmO4dicq9/Jj4T4Ye1P2bOHFOZivKEEhcbaOF+GHtT9mD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8" descr="data:image/jpeg;base64,/9j/4AAQSkZJRgABAQAAAQABAAD/2wCEAAkGBhAPEBIUExQUFBUWGCEUGBgYGCEXHBgVFx0hFBwXHBoXHyYfGBwjGxUYIy8gIycpLCwtHx8xNTAqNSYrLCkBCQoKBQUFDQUFDSkYEhgpKSkpKSkpKSkpKSkpKSkpKSkpKSkpKSkpKSkpKSkpKSkpKSkpKSkpKSkpKSkpKSkpKf/AABEIAK8BIAMBIgACEQEDEQH/xAAbAAACAwEBAQAAAAAAAAAAAAADBAACBQYBB//EADwQAAEBBgIJAgMGBgMBAQAAAAIBAAMREiEiBFETIzEyQUJSYWIFcjNDcQYkU2OBsRQVkaHh8HOiwdHx/8QAFAEBAAAAAAAAAAAAAAAAAAAAAP/EABQRAQAAAAAAAAAAAAAAAAAAAAD/2gAMAwEAAhEDEQA/APuLRsx6CSmujisy3QHPusWsboZx1OdIBXZ3YNFo2YLsYPNVxXgFKfVpox1eq/sFbV7sGm0bOB0M5anKkApt7sNHYyDquZKwGtdm1g1WjZ2iGf4PLsgGe3aw1djoy1WdYDmvdg1WjZxOhnHU8q0gGaV2sN47GV7qs+A0tTv+tGDVaNnPXQxDU8cgravdoLoZy1PBKQDv3YNFo2ULsdGGq6awGtU7xqxBdDOWp5UpAMyrt/2DBotGytGMnwufbAfxIQ2/oxCdDOOp5VpAMxrt/wBiwaLfMPt459RL1z0onOhQEU9GJGSTqITvp4AssXdowjVIrtgndPHYyvdVnwGlqd/1o3OfaR2P819H1UK4mkBrqOyw/qwdw0bOdOhiepjdkFLUpt/2LDduxldarLgNbV7/AK1YNVo2cLoZy1PKlIBmVdv+wYaOx0YarprAa1TvGrBqtGzidDOOp5VpAMxrt/2LDJ2OjPVdVYDSq940YNVo2cToZx1PBaQDt3aiuxg91X9hpanf9aMGo0bNN2Nmq45BWi929duhmLU5cApT6sGi0bKR2OjHVZVgOad2John+Dy7IBnt2sGi0bKV2MharmWsBpXZtYhuhnHU50gFdndg0WjZguxg81XFeAUp9WmjHV6r+wVtXuwabRs4XQzHqeCUgFNvdnML8MPan7MCjwTkOCpCZaSqq72c3/jEeC8nC4ePKvbyYD5AlOIxWZayKvHODWMXU42Z/LXt4sFxF5B5Udq8q5e5pK81VR7Wr0r5MIRdQeWcVhq1pT20aSutXZ9dWtbV8asB3YvJzuHhyr38mEInIFR3k5Vz9zQBdTlZl8te/iwxF3INlZk+WuecrAzK80m8O70rn7mEonoiqMLuVepfJpK6n3KS/hrnlKw1F3oysrWujXNeMrAyQvNINw7q8q5j5MJ4JyPqjxjavSnlRoQupxspKvy1zHhKw3iO5XtmcNWtLU8aMDL0XkwXDvdK9K+TQBeTlcOxOVe/kwnouohZx/DXpXxq0EXU5WUgny17+LB6InondRhZyrmnkxBF5pCuHdHlXMvJlhR1owsrbFdGuaRrLViCLqcrKSp8tcy4S/RgkpybR+J0rt0nuzYpoaGNw7pcq7Ij5MtB3Juc/wCGuzSbN3KkP0Yhg6U0TR0lKKaNa1HhLXiwYvpr7FPX2NVXglhwIwFZBgZShFBUVjq1R47VVjFaLUFVVvtKJ/zb0eoxjiYWr+B7qtuBhXLt28AHSCKJABF0ooKSoiIiIMBSLc/9pBd/zX0eAQSOJikipHUZQqwdY5F5E7h3ulekfJhOhOVzUeELV6F8qtHQuonZzfhr0p40YbtHcrmzKOrWti+NasDIi80hXDujyrmXkwkE9EFRhZyrmnk0FHU5WUlT5a5lwl+jDQXejCyttdGuaRrLVgZIXmkG4d0uVcx8mGQnonlRhfyrmvk3hC6nGykq/LXMeEv1YZI60Z2VugujXNYVlowMmLycbh2Lyr28moQnB7Ue9q9KeTVIXU42Ugvy17eLUUXUHtn01a0tTxpVgOYvNXcO3pXpXyb12LyY7h4cq5e5gmLqyzjXVrWi+NW9di6mOzL5a5e1giCeiGowt5V6k8mLK80m8O70rn7mWQXejGytK6Nc04ysSV1PuUl/DXPKVghCch1HeXlXP3MV4LycLh48q9vJliF3IVlZl+WuecrEMXU42Z/LXt4sFxF5B5Udq8q5e5pK81VR7Wr0r5MIRdQeWcVhq1pT20aSutXZ9dWtbV8asBxF5Mdw7E5V7+THwnww9qfsyYi6mOzgny17+LOYT4Ye1P2YFHiFIcFGEy0gsd7OP/jEeCc4XDx5V7eTAeyynGeMy7J4be1Gsck4/E4/idmC4icHlR2ryrl7mkp6qo9rV6V8mEMkHnxNq9eXH/LSzV/E/wC/Suz/AAwHdic53Dw5V7+TCFD0YVHeTlXP3NAknL4nD8TuwxkkH4m8nXmwMynpN4d3pXP3MJUPRFUYXcq9S+TSyf5m7+ZmyHp3qjjEuDJ2rxUQiBYzpAkW4V4RFVlXui7drBqEJ6Qbh3V5VzHyYTwTkfVHjG1elPKjQpJx+Jur+JmLDeSSvficYb/Sm3/LAy+E5guHeXlXpXyaAJzlUdicq9/JhPZIh8Tb+Z0q0GScvibE/E7sEET0Tuo8nKuaeTFET0hXDujyrmXkywyaMPicvXDamzgxBknL4m6n4mZfqwSU5No/E6V26T3ZsUhPSDUd0uVcx8mWsk+Zv+f4n7w/WPdiFJOPxN1fxMx/Vg5BPTXpBiCXDmA6UCeulRFR46GKkqqr1dM8KKKSkuyVKyxVHGYLGu8b6KJG6Ek/iEFCdkahqaoao+Se2CIiSy+UG7l5JK++Jxhv9Kbf8tzn2kl/mvo+/COJ2zx+BwjX+jB1jkTidw73SvSPkwnQnK5qPCFq9C+VWjqSJ/E3vzOlP9qw3ckrn4nCO/0rs/wwMiJ6Qrh3R5VzLyYSCeiCows5VzTyaDJOXxN1PxMy/VhpJow+Jy9cNqfowMkJ6Qbh3S5VzHyYRCeieVHn5VzXyaFJOPxN1fxMx/VhlJoz+JzdcNq7eDAyYnONR2Lyr28moQnB7Ue9q9KeTVKScfibF/E7NRZIPfidt/pTb/lgOYnq6jt6V6V8m9dicx3Dw5Vy9zBOSz4m38zJdn+GqT0B0ha1UFIwTSKqwSMIcVYLoh6IajC3lXqTyYsp6TeHd6Vz9zZ2Axzl/h3bx2rwgKCiV6IQzQmTsqJFOypsZyyf5m7+ZmwQkPRnUd5eVc/cxXgnOFw8eVe3kyxSSF8TeXrzYhyTj8Tj+J2YLiJweVHavKuXuaSnqqj2tXpXyYQyQefE2r15cf8ALSzV/E/79K7P8MBhE5jqOxOVe/kzGE+GHtT9mTGSY/ibE/E7s5hPhh7U/ZgUeKUhwRITLzQXeyl/9Yjwnk4Wjx5l7eLAeqEpxKCzLSeHHKLWMnU46ylfmL27sFxI4PLR2rG5cva0mPVWj2uXpXxYQk7g8v4rDWLl9atJnerv+usWlq96MB3ZPJztHhzL38WEJHowtHeTmXP2tAJ1OWspT5i9+7DEncg31mSOs4R+rAzM80m6O71Ln7WwsOK4d+8BABAxAq8RBpK8coLokoMJVdi7hRIKBVuRB2ZnU/xKS/iLtj9WzfV8IL3DqoGivnZK8dRefMFVgNVgiGKqCrS0yqkYsGsRPNINo7q8y5j4sJ4RyPrR4xuXpTxqwMFjnD4XLwTWV47nSJqiwKUkjFYpRdjXeE7le35w1i1tTvVgZfE8mC0d5eZelfFoBPJytHYnMvfxYT0nUQ1nGusXpXvRoJOpy1lIJ8xe/dggkeid2jCzmXNPFiiTzSFaO6PMuZeLLCTvRhfW2KaRc0jSNGIJOpyvpKnzFzLjH6MEmOTYPxOpduk9ubFInmkG0d0uZcx8WWmdyb/P1rs0m3blWP6sQidTjfSVfmLmPGP1YI9I5X1B4xuXoTxq3OfaUj/m3o9BjHE8y/ge2jHxv2ow7tziDXSJK90ECMXcSIAJFVXrwRQb0qSp2jSOL6/67hV9S9IInwO4acjQ34Rdo8cIozKJqIxikFRYLGiqwd25J5E7R3upekfFhOiOVzQeELl6F8aNHROonfzfiL0p3rxYbsncrm/KN60sXvSrAyJPNIVo7o8y5l4sJCPRBaMLOZc08Wgk6nK+kqfMXMuMfow0J3owvrb8xc04RowMkTzSDaO6XMuY+LCIj0Ty0YX8y5r4tCJ1ON9JV+YuY8Y/VhkTvRnfW6CaRc1hSNWBkyeTjaOxeZe3i1CI4PbR73L0p4tUidTjrKQX5i9u7UUncHt/01i1tTvWrAcyPV2jt6l6V8WyvX3jw00CIiLiDRyqoSxR2oqTxUtoujEkReCqiwWEF0DJ1ZrONdYuS96Nm+mq6e4p++U7QX+HdLPCgw0ypWNXgoCrH5KJCkVDSBCF0KIACkUWCLBIqUdiDBIqrGmeaTdHd6lz9rLITvRjfW35ndOEWLM6n+JSX8RdsfqweER6M7R3l5lz9rFeE8nC0ePMvbxZYidyFfWZYazhH6sQydTjrKV+YvbuwXEjg8tHasbly9rSY9VaPa5elfFhCTuDy/isNYuX1q0md6u/66xaWr3owHEjmO0dicy9/Fj4T4Ye1P2ZMSdTHrOCQ1i9+7OYT4Ye1P2YFHjxUA0lJblrSG93WP8AZiPHxThYXHiPbyYbx2qgazKly0gkN7ukWK8clOF5ceA9vFgoL5YPLC2rxGlPc00y6qwv6jW1fJoLpYPLy2rwGtPa00Raq8v6DS1fFgs7fFOdhcOI9/JhC9XRhYW8nEc/cxnbkpzvLhwHv4sEXS6MLi3k4D1e1gLpi0m4W7mOfuYSvV0RJIXNxHqXyY2hLSb5buQ5+1gq6XRFeXNSA9S+LBn+nkTjFvHUhSvEPEO0iNJiHTDvUg8JCjx0tIyq2g8erI+sLjxGlqeTI/aDBvLHrtSJ44QnopAYkKQR47SiVIFWGRIC7EVFadlpHTwxeKokkyLBIEigiou7xRWBl8+KYLC3sx6V8mgPinKwticR7+TevnJTBeW8vAelfFvAclOV5bE4D38WAQvV0TuwuTpzTyYovi0hWFujxHMvJhi6XRO7y5OA5p4sQXJaQry3R4DmXiwC0qybhfE8fxIw3v0YpPi0g2FulxHMfJhaJZN8viZD+Jt3f1YpOS0g3lulwHMfFgxg9IMExao+xMXh6SbUpIQgI0QQRFRREUVCQkgicYq2R6rhUceo+iOxE4AuJRIqKqsXMVWiwiqqq8Ebq3rpZX15ceA1sTxbnPtK6X+bej3FtxNYJ+B9GDqHL4onYW9mPSPkwnT1ZXNhcOmti+TFcuSid5b2Q9I+LCdOllc3lw4DSxfFgKL4tIVhbo8RzLyYSPV0QWFyVtzTyYouS0hXlujwHMvFho6XRBeXJSA5p4sBCfFpBsLdLiOY+TCJ6uieWFz9Oa+TFJyWkG8t0uA5j4sMnS6J5eXPwHNfFgIb4pxsLYvEe3k1CfLB7YX9Rpank1zclON5bF4D28WoTpYPby/oNbU8WBH1/HPAcCjsSR6a6N1GHxDFRRaFGA1NV4CJLWEFb9NdI4FHYOylARBEiNEEUFObJGzXDsn+KnUlUHBaF3RPiqKq9PZWCQdplrdsUl2XbkpjvLhwHL2sAUerohsLlrEepPJi6YtJuFu5jn7mEjpdEN5ctID1J4sbQlpN8t3Ic/awBJ6ujOwt5eI5+5ivHxThYXHiPbyYROl0Z3FvLwHq9rGeOSnC8uPAe3iwUF8sHlhbV4jSnuaaZdVYX9Rravk0F0sHl5bV4DWntaaItVeX9BpaviwWF8sx2FsTiPfyY+E+GHtT9mALkpzvLYnAe/ix8J8MPan7MCL4BlNdHFZlugOfdYtY3Qzjqc6QCuzu3rwTkOCpCZaSqq72c3/jEeC8nC4ePKvbyYAC7GDzVcV4DSn1aaMdXqv7DW1e7FEXkHlR2ryrl7mkrzVVHtavSvkwUB0M5anKkApt7sMXYyDquZKwGtdm1mXYvJzuHhyr38mEInIFR3k5Vz9zBNEM/wAHl2QDPbtYaux0ZarOsBzXuzMrzSbw7vSufuYSieiKowu5V6l8mCK7GcdVwXgOY12ti4EQcFiMOruA3PHEZaASRJ2leQ4qgpGUCBEgkETfIXmkG4d1eVcx8mzfWfTnr12ZCo6R0ekC1UiSDBQjNRDAiGNYTRrCDA69dDENTxyCtq92guhnLU8EpAO/dqYTFk/duXgqiIdYKKxFZViK3bUWKL3ZgBeTlcOxOVe/kwLC7HRhqumsBrVO8asQXQzlqeVKQDMq7f8AYN6InondRhZyrmnkxBF5pCuHdHlXMvJgW0YyfC59sB/E2bf0YhOhnHU8q0gGY12/7FpKcm0fidK7dJ7s2KQvNINw7pcq5j5MCrx2Mr7VZ8Bpanf9aNzv2kdj/NfR9XCuJpAa6jssP6tRXr4gxYzYonaYoSJSdPgJcOrsENAVEElFDE0g7isK7FiuZjHGO/jvRZ3gIa/xEukcmRDqaz65FNVGHSqcYrFg7106GJ6nmyClqU2/7Fhu3YyudVlwGtq9/wBasy5F5E7h3ulekfJhOhOVzUeELV6F8qsEF0M5anlSkAzLv/sGGjsdGGq6awGtU78WZEXmkK4d0eVcy8mEgnogqMLOVc08mCE6GcdTyrSAZjXb/sWGTsdGeq6qwGlV7xozJC80g3DulyrmPkwyE9E8qML+Vc18mDwnQzjqeC0gHbu2f6xikdOnkjpNKZaN0ioENIQpCNVoKIRlBFgIkvBW1TF5ONw7F5V7eTY2CA8Q9fv1VJQi5dWrBbU0j1LuZUQEWsEBVjeqIDmD9PduXTl2LpYDBIqgqpUVVIlUoqRKqkqrVVVVWqsw7dDMepy4BSn1bI9Y9cxLh8DpHbsyMUJxVUnJCF0YkiIqjKj1DmSZJUNVlQWr6x67isO+IQdi8RURY6LElWGyLhw8H/tHsjBqo7HRjqsqwHNO7E0Qz/B5dkAz27Wy8dM8wjgnhGMVFdG60js3hKkEdoqqDxKrNWTdugiEy7j1TGOn+FcFoHhvHUTNTVFEhKMqiiQJVBDVIKkyu3lEQVVAdwfqDh+LxAdrEViszuRZSVZSRDgqgsFgSRFYLBVgrPm6GcdTnSAV2d2zfS/ScQ6TEG9fO3pPCqqOVdraRUq9K1JkRESCJBVgpERLrvBeThcPHlXt5MABdjB5quK8BpT6tNGOr1X9hravdiiLyDyo7V5Vy9zSV5qqj2tXpXyYKC6GY9TwTgFNvdnMJ8MPan7MAReTHUdicq9/Jj4T4Ye1P2YEXyBKcRisy1kVeOcGsYupxsz+Wvbxb14pSHBBhMvMqLvZS/8ArEeE8nC0ePMvbxYACLqDyzisNWtKe2jSV1q7Prq1ravjViCRweWjtWNy5e1pMeqtHtcvSviwVAXU5WZfLXv4sMRdyDZWZORc/ozLsnk52jw5l7+LCEj0YUHeTmXP2sEldT7lJfw1z9rDUXejKytayLmvGDMzPNJuju9S5+1hKR6IqDC7mXqXxYIQup0spKvy1zTxYbwXUr2zOFi0tTtRmSI9INo7q8y5j4sJ4RyPqDxjcvSnjVgxXr51hcYAKC6PEkpikm6+hA0gqJacyHRFvnVamkdoRdTlZSCfLXv4tT1XCK/BHZoiISqkRNUIVlWBCstpCtULgqIwfSMc+IngPBDTO0FDgqoioqlK8G1bSRFptRUVODAURd6MLK2xsXNI1hViCLqcrKSp8tcy4S/RoJHondBhZzLmnixRI9IVo7o8y5l4sC0ruTc5+hdmk2bMqQ/RiELqcbKSr8tcx4S/VpMcmwfidS7dJ7c2KRHpBtHdLmXMfFgVeA6lfWZw1a0tTtSrc79pBd/zX0eAwSOJikip8jKFW6d6RyvqDxjcvQnjVuc+0pH/ADb0egxjieZfwPawdG6F1E7Ob8NelPGjDdi7lc2ZRsWti9q1ZlyRxO0d7qXpHxYTojlc0HhC5ehfGjBBF1OVlJU+WuZcJfow0F3owsrbWRc0jWFWZEnmkK0d0eZcy8WEhHogoMLOZc08WCELqcbKSr8tcx4S/VhkLvRnZW6Fi0qsKwozJEekG0d0uZcx8WUx2N0OHfGaCgihqsFVV2qkESW4lWiJxVUTiwZn2i9QdI8c4YLHuIQhEpZVAUgpPE2EpIlBlrMQ7ERVTTdYdwAGIu0ERRBFEdqiCIgiIiW2okNjB9Pwb3SK8fCCvXm1JooAAUzt2kBhEZlVS4kqrGCDB4iOD20e9y9KeLBn4f0t0Bo8Kd4akqIRu9x2US0YIIIiJuxXeKUZlWVIPADqY7Mvlrl7WIZHq7R29S9K+LeuyeTHaPDmXL2sGdivTsK+cgjxyDyCoqTOpkRYyxSI7YKqfqqcW9c+jYIDSXDOhggkkHEIECKAkkBoqCSoi8EVU4s2hHohoMLeZepPFizPNJuju9S5+1gWIXchWVmXkXP6MQxdTjZn8te3i0Ij0Z0HeXmXP2sV4TycLR48y9vFgAIuoPLOKw1a0p7aNJXWrs+urWtq+NWIJHB5aO1Y3Ll7Wkx6q0e1y9K+LBURdTHZwT5a9/FnMJ8MPan7MuJHMdo7E5l7+LMYT4Ye1P2YEXpBKcSgsy0nVOOUWsZOpxvpX5i9vJvXhFIcESEy8you9lD/ANYrwnk4Wjx5l7eLAuJOoPL+Kw1i5e6rSZ1q7/rrF6V8qMUSODy0dq8y5e1pMeqtHtcvSviwUAnU5X0p8xe/kwxJ3IN9ZkjrF2R9zNOyeTnaPDmXv4sESPRhQd5OZer2sEmdT79JfxF2x9zDUnejK+t3zFzXhMzUzzSbo7vUuftYKkeiKgwu5l6l8WCETqcb6Sr8xcx8mG8J1K9vzhrFranlVmSJ5pBtHdXmXMfFhPCOR9QeMbl6U8asEek6iF/GusXpXyo2f6phxUleujTSu0iCK8gjxFQpnJFNQSpWNpIJQWEF1nxPJgtHeXmXpXxbwCeTlaOxOZe/iwIYPGOHrl2Qmu0UVFNUUVRUQhUVW1UWMU4M0JOpyvpKnzFzLjN9Gy8S5eYcUfuwiJSK+diqqpwlFHgpL8QREUhzCKJtQVTWw+IIymGQkIBVFQ4oorMqKioNUVgDM6k3+f8AEXZpNu9lWP6sQidTjfSVfmLmPGb6tJjk2D8TqXbpPbmxSJ5pBtHdLmXMfFg53F+vIOKeOJUQFRFR4T14kykG6EHauzWIwgrxFXLZHL+1Xq+ED1b0qbEOx0av54vkSSdzbMqlZGNIwi3S4v0sTN49IbhqmtOWKAkCkSwiSNFVIp+jZH2lI/5t6PRIxxPMv4HtowdG6J1E7+b8RelPKvFhuydSub8o6xaWr5UqzLknkTtHe6l6R8WE6I5XNB4QuXoXxowQSdTlfSVPmLmXGb6MNCdaML62/MXNI0mozIk80hWjujzLmXiw0I9EFBhZzLmniweETqcb6Sr8xcx4zfVsVwoYlSeqepCYnCTqk5qhJpoRioylAM4kUFsJmcS8eYt9oxgjoEVHhCSppCQkQnKFLsSCTKkdssUVCRtBEJHJogiiIhJQtiJFIIkuxGD0idTjfSC/MXt5NRSdQe3/AE1i1tTyrVmDJ5ONo7F5l7eLUIjg9tHvcvSniwUMnVl/GusXJfKjeuydTHflDWLl7mIZHq7R29S9K+LWdk8mO0eHMuXtYFUJ3oxvrb8xc04TMSZ1Pv0l/EXbH3NEI9ENBhbzL1J4saZ5pN0d3qXP2sCpE7kK+syw1i7I+5iGTqcb6V+YvbyaER6M6DvLzL1e1jPCeThaPHmXt4sC4k6g8v4rDWLl7qtJnWrv+usXpXyoxRI4PLR2rzLl7Wkx6q0e1y9K+LBQSdTHfwSGsXv5M5hPhh7U/ZgCTyc7R2JzL38WPhPhh7U/ZgRemkp6yCzLbEc+6RaxvBnHXZ1iFNnZvXjxZDSVVuWtIb3dY/2Yjx8s4WFx6e3kwAF4MHmt4rxCtPo00g6vW/3Clq9mIL1YPLC2r00p7mmlXVWF/wBa2r5MFQeDOWuyrEK7ezDExkHW8yUiNK7djMu3yznYXDp7+TCF6ujCwt5OnP3ME0gz/G5dsQz2bGGpjoy1vVSI5r2ZnTLpNwt3xz9zCV6uiKwuatvUvkwQngzjruVaxDMabGG8MZXutz4jW1O37MyT5dINhbq9OY+TCePVkfWFx6aWp5MEevBiGu45hS1ezQXgzlruCViHfsxH+IgTuIqiqSwRVGqyksEuqsEVf0VvQfLOVhbE6e/kwLCY6MNb00iNKp2jRkHifwrwzdmpOigTwBlVUJVJVeO0hWtSBNsVIbooemL1dE7sLk6c08mupKRGigUFFEWqJSJcUKm3gwJYXHunruZ2/Qx0m1FBUWDzaiwrnFKM0TwZx13KtYhmNNn+wbGd+ko5GbBijvWLM7iiOSVHkq2iWrNFFEmFNqQVFqrNL9pAB4KYgCw5yqkHiigEqqO49mkJIpsihVSIpFgbeGMr7W58Rranb9KNzn2kMf5r6PrI1xNYjTUdkh/VunevVlfWFx6aWJ5Nzn2leL/NvR7SSuJpbXUe5g6N08GJ67mzCtqV2f7BhuzGVzrcuI0tXt+lWZcvlidhb3j0j5Nm4j11y5RyJxnghIAohmSKKiioAKpKiqiwp220YGnmJdgpkT6AiCKpRHYkyry8EbKxGN04g6dPSQUUUevEUURBRUiDs0SryNFUYyIhRVCliwoP8S8LSA8cupU1YkKPDSJb5iSoA7aOyitIklRVvCukdOHYA7IRSWCRSG8iwSJUSK0Th2Rg9dA7dqAg8QREFFESREFElgiWw/8AxoRjoz1vVSI1qvaNWZJ8ukGwt0unMfJhE9XRPLC5+nNfJghPBnHXcFrEO3ZqK8GD3W/3Ctqdv0oxzxGsBJVjAoJEYruxVLuFP6o1SerB7YX/AFpankwUN4Nmt45hSi9m9dvBmLXZcQrT6Nc3q6uwtvj0r5NZ2+WY7C4dOXuYFkMdGOt6aRHNOzE0gz/G5dsQz2bG8DERchAVVLYKiiqLcmyBMbTLpNwt3xz9zAsRjIWt5lpEa127GIbwZx12dYhTZ2aE9XRnYW8vTn7mK8fLOFhcent5MABeDB5reK8QrT6NNIOr1v8AcKWr2YgvVg8sLavTSnuaaVdVYX/Wtq+TBUXgzHruCcQrt7M5hPhh7U/ZlxfLMdhbE6e/kzGE+GHtT9mDCX0fESEv8biN5fl4fP8A4GKfo2InH77iOPJh+35DNPgGU4u4rMt0Bz7rFrG7GcdTnSA12d2BAfRsRB599xFFX5eHrTjqGn8mxGr++4ivg4paq01DOi7GDzVcV4DSn1aaMdXqv7DW1e7AqHo2InL77iOHJh+/5DCT0fESCv8AG4jeT5eHz/4G0QdjOWpypAabe7DF2Mg6rmSsBrXZtYF/5NiJ4fxuI3ejD5/8DZ3pfoOKDDFNi34rO9WWRwqQV6ZIvwV2oqLCNI8NjaeMw71XgaIXYIiXIblDVUim6ovgQV27UL/7k4H0tRxD94mHIAISRVXR3HPQklKY6IVXlQ3RgiqjBpl6LiJx++4jdXkcZj+Qw3no2IlfffcRSPI4rai11DaJOxnTU8q0gOaV2sJ67GR9B1BawWUaWp3/AFowZfqf2fxJPcIqYvEEgvSVVUHFiaF4MyalIxUkGFdq0pFHB9FxE5ffcRsTkcd/yGzfWfT35OgB44d4hSefLcgCAMhRJXb5+QvFRdkVgiqiwWVtrBYYBRB0RLABS+Ui2KlxKSzFmsVisWBMfRsRona/xuI5KSOKRVPyGIPouInL77iN1ORxmX5DMi7HRhqumsBrVO/FgYzDPVepohdAKIkyG5R4q1XdUXwINI8C4ZVDN9L9AxIOVRcW/H7w8WCA4WhYgiQvgrVUJC7KuxNiPvPQ36miLjcQqKKxi7w+Y/kd2R9Jwqg+xarhnogb9DEjUCRYSuyQdYRCikJQGCIicE2NuE7GcdTyrSA5jXb/ALFg5XFfZMMK7eS43GOUjKLtwLpEMlFCQRdO3CpHeWACnMq8VbM9cwL576n6OQYx8Ymr+BKLoSBRd3ogo4RIwRRVDRVSCpatW6n1X0pTUnjsUdvHaEKKQIYSPBBSRQQxrqxVCRYp3RVRcT1X04HPqXo4IBLdiiJSQYmZupyJYLCKkSrCiZIjBsPfso9ekc3qGNRIoiiGhBCSCLWVyixrCKKlINT037Kk4B2jrEvnaGsxSusOkSUFiSroIkSwqRKqrxVtp07GJ6nmyGlqU2sN27GVzqsuA1sXv+tWBYfRcROX33Ebo8jjMvyGz/RvQMSGDwwli34EgOxUUBwqCtqQRdCsYZxX9W2ydApGmhVbUoiCi82ytI/Vsb7L4VXeFlPDvAg+Mh0igaq7ePyehcjw1WwxRZljGP1YHi9FxE4/fcRuryOMx/IYZejYjRPF/jcRz0kcVgq/kNok7GcdTyrSA5jXb/sWGTsdGeq6qwGlV78GDLxP2exK4twSYvEKiO3iKcjiIqSu4IiaHjKvBdnDiwvo2Ig9++4ing4rai11DK/aH09Hr/DomFMkSJK8DRzBAhWAoTwZFXi8RFVBRUSpRHXV2MHuq/sNLU7/AKsCh+jYjV/fcRVehxSi/kNZ36NiJj++4ikOTD5f8DNm7HV6rjkNaL3Yb9wJC+TQKURhKkoqsR2IUySquaLRgx/R/s/ineDciWKfgSIKKCA4VBWKJD4K/uraP8mxE8P43EbvRh8/+Bkfs56donBxcKAk9QnaKLsVQFkSEjspHdyHaFFRZluIlba0Yz/B5dkBz27WDOX0fESEv8biN5fl4fP/AIGKfo2InH77iOPJh+35DME7GQtVzLWA0rs2sQ3Yzjqc6QGuzuwID6NiIPPvuIoq/Lw9acdQ0/k2I1f33EV8HFLVWmoZ0XYwearivAaU+rI4X1AHj8nSYdU0UIlZApwQkREjGNS25JtjQLj6NiJj++4jYnJh67fyG4vAfYL1b+aPcSGONy4PRxWAGT5BdAi6oRR0MFRRQlGNNi830EXYTHquCcBpt7s5hPhh7U/ZgUeIUhwUYTLSCx3s5v8AxiPBeThcPHlXt5Mq/fu0Q0UlQplpEobe1NjeninEw3lCsbjYDiJweXDtXlXL3NJT1Vw9rV6V8mWTEuYHeW1YVPJp/EudXeXep5f/AFgbdi8nO4eHKvfyYQoejCo7ycq5+5hhinExXlCkLjYaYlzINxRikansiwOynpN4d3pXP3MJUPRFUYXcq9S+TD/inE++UIdR7YsNcS50ZJMUa8TzVgdIT0g3DuryrmPkwngnI+uHjG1elPKjDXFOZ0vKEF5j2xT/ACwzxLmV7cVYwqdbU/8Ac2B18JzBcO8vKvSvk0ATnK4dicq9/JlnmKcxC8ttbjyVoOKczleUIJzH3YCCJ6J3cPJyrmnkxRE9IVw7o8q5l5MkOJc6MEmKNsanwVI9muOKczleUIJzHtiX+GAspybw/E6V26T3ZsUhPSDcO6XKuY+TJfxLmXeKM8dp7J4/t/sWuWKczjeUILzHtiP+WAr0TlfXDxjavQnlRuc+0qH/ADb0eoxjieVfwPc228xLmV7cVYwqdbUT9825z7R4h0vqvpCoRQRcTFYlTUd6/wBGDsHInE7h3ulekfJhOhOVzcPCFq9C+VWE6xTmJ3ltpceyVP8A2LUd4lzK6uKkI1Olqp++TA6InpCuHdHlXMvJhIJ6ILhhZyrmnkwhxTmcryhBOY8y/wANRMS50YpMUbY1PgqR7MDpCekG4d0uVcx8mEQnonlw8/Kua+TCLFOZxvKEF5j2xH/LULEudGaTFG6FT4qsOzA6YnONw7F5V7eTUITg9uHvavSnlRglinM43lCC8x9mouJcweXlXZU+lP8A3NgbMT1dw7elelfJvXYnMdw8OVcvcypYlzZeW2tx5K3oYpxMV5cIXHkwERD0Q1GFvKvUnkxZT0m8O70rn7mSTEudGKTFGnE80Yn8U4n3yhDqPbFgISHozqO8vKufuYrwXk4XDx5V7eTJLiXMhXFGKwqeyLEPFOJhvKFY3GwHETg8uHasbVy9zBc4FAICEXQkW1UdwVd46qhXXGa/UlXirUTEuYHeW1YVPJp/EudXeXep5f8A1gbETmO4dicq9/Jj4T4Ye1P2bOHFOZivKEEhcbaOF+GHtT9mD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data:image/jpeg;base64,/9j/4AAQSkZJRgABAQAAAQABAAD/2wCEAAkGBhAPEBIUExQUFBUWGCEUGBgYGCEXHBgVFx0hFBwXHBoXHyYfGBwjGxUYIy8gIycpLCwtHx8xNTAqNSYrLCkBCQoKBQUFDQUFDSkYEhgpKSkpKSkpKSkpKSkpKSkpKSkpKSkpKSkpKSkpKSkpKSkpKSkpKSkpKSkpKSkpKSkpKf/AABEIAK8BIAMBIgACEQEDEQH/xAAbAAACAwEBAQAAAAAAAAAAAAADBAACBQYBB//EADwQAAEBBgIJAgMGBgMBAQAAAAIBAAMREiEiBFETIzEyQUJSYWIFcjNDcQYkU2OBsRQVkaHh8HOiwdHx/8QAFAEBAAAAAAAAAAAAAAAAAAAAAP/EABQRAQAAAAAAAAAAAAAAAAAAAAD/2gAMAwEAAhEDEQA/APuLRsx6CSmujisy3QHPusWsboZx1OdIBXZ3YNFo2YLsYPNVxXgFKfVpox1eq/sFbV7sGm0bOB0M5anKkApt7sNHYyDquZKwGtdm1g1WjZ2iGf4PLsgGe3aw1djoy1WdYDmvdg1WjZxOhnHU8q0gGaV2sN47GV7qs+A0tTv+tGDVaNnPXQxDU8cgravdoLoZy1PBKQDv3YNFo2ULsdGGq6awGtU7xqxBdDOWp5UpAMyrt/2DBotGytGMnwufbAfxIQ2/oxCdDOOp5VpAMxrt/wBiwaLfMPt459RL1z0onOhQEU9GJGSTqITvp4AssXdowjVIrtgndPHYyvdVnwGlqd/1o3OfaR2P819H1UK4mkBrqOyw/qwdw0bOdOhiepjdkFLUpt/2LDduxldarLgNbV7/AK1YNVo2cLoZy1PKlIBmVdv+wYaOx0YarprAa1TvGrBqtGzidDOOp5VpAMxrt/2LDJ2OjPVdVYDSq940YNVo2cToZx1PBaQDt3aiuxg91X9hpanf9aMGo0bNN2Nmq45BWi929duhmLU5cApT6sGi0bKR2OjHVZVgOad2John+Dy7IBnt2sGi0bKV2MharmWsBpXZtYhuhnHU50gFdndg0WjZguxg81XFeAUp9WmjHV6r+wVtXuwabRs4XQzHqeCUgFNvdnML8MPan7MCjwTkOCpCZaSqq72c3/jEeC8nC4ePKvbyYD5AlOIxWZayKvHODWMXU42Z/LXt4sFxF5B5Udq8q5e5pK81VR7Wr0r5MIRdQeWcVhq1pT20aSutXZ9dWtbV8asB3YvJzuHhyr38mEInIFR3k5Vz9zQBdTlZl8te/iwxF3INlZk+WuecrAzK80m8O70rn7mEonoiqMLuVepfJpK6n3KS/hrnlKw1F3oysrWujXNeMrAyQvNINw7q8q5j5MJ4JyPqjxjavSnlRoQupxspKvy1zHhKw3iO5XtmcNWtLU8aMDL0XkwXDvdK9K+TQBeTlcOxOVe/kwnouohZx/DXpXxq0EXU5WUgny17+LB6InondRhZyrmnkxBF5pCuHdHlXMvJlhR1owsrbFdGuaRrLViCLqcrKSp8tcy4S/RgkpybR+J0rt0nuzYpoaGNw7pcq7Ij5MtB3Juc/wCGuzSbN3KkP0Yhg6U0TR0lKKaNa1HhLXiwYvpr7FPX2NVXglhwIwFZBgZShFBUVjq1R47VVjFaLUFVVvtKJ/zb0eoxjiYWr+B7qtuBhXLt28AHSCKJABF0ooKSoiIiIMBSLc/9pBd/zX0eAQSOJikipHUZQqwdY5F5E7h3ulekfJhOhOVzUeELV6F8qtHQuonZzfhr0p40YbtHcrmzKOrWti+NasDIi80hXDujyrmXkwkE9EFRhZyrmnk0FHU5WUlT5a5lwl+jDQXejCyttdGuaRrLVgZIXmkG4d0uVcx8mGQnonlRhfyrmvk3hC6nGykq/LXMeEv1YZI60Z2VugujXNYVlowMmLycbh2Lyr28moQnB7Ue9q9KeTVIXU42Ugvy17eLUUXUHtn01a0tTxpVgOYvNXcO3pXpXyb12LyY7h4cq5e5gmLqyzjXVrWi+NW9di6mOzL5a5e1giCeiGowt5V6k8mLK80m8O70rn7mWQXejGytK6Nc04ysSV1PuUl/DXPKVghCch1HeXlXP3MV4LycLh48q9vJliF3IVlZl+WuecrEMXU42Z/LXt4sFxF5B5Udq8q5e5pK81VR7Wr0r5MIRdQeWcVhq1pT20aSutXZ9dWtbV8asBxF5Mdw7E5V7+THwnww9qfsyYi6mOzgny17+LOYT4Ye1P2YFHiFIcFGEy0gsd7OP/jEeCc4XDx5V7eTAeyynGeMy7J4be1Gsck4/E4/idmC4icHlR2ryrl7mkp6qo9rV6V8mEMkHnxNq9eXH/LSzV/E/wC/Suz/AAwHdic53Dw5V7+TCFD0YVHeTlXP3NAknL4nD8TuwxkkH4m8nXmwMynpN4d3pXP3MJUPRFUYXcq9S+TSyf5m7+ZmyHp3qjjEuDJ2rxUQiBYzpAkW4V4RFVlXui7drBqEJ6Qbh3V5VzHyYTwTkfVHjG1elPKjQpJx+Jur+JmLDeSSvficYb/Sm3/LAy+E5guHeXlXpXyaAJzlUdicq9/JhPZIh8Tb+Z0q0GScvibE/E7sEET0Tuo8nKuaeTFET0hXDujyrmXkywyaMPicvXDamzgxBknL4m6n4mZfqwSU5No/E6V26T3ZsUhPSDUd0uVcx8mWsk+Zv+f4n7w/WPdiFJOPxN1fxMx/Vg5BPTXpBiCXDmA6UCeulRFR46GKkqqr1dM8KKKSkuyVKyxVHGYLGu8b6KJG6Ek/iEFCdkahqaoao+Se2CIiSy+UG7l5JK++Jxhv9Kbf8tzn2kl/mvo+/COJ2zx+BwjX+jB1jkTidw73SvSPkwnQnK5qPCFq9C+VWjqSJ/E3vzOlP9qw3ckrn4nCO/0rs/wwMiJ6Qrh3R5VzLyYSCeiCows5VzTyaDJOXxN1PxMy/VhpJow+Jy9cNqfowMkJ6Qbh3S5VzHyYRCeieVHn5VzXyaFJOPxN1fxMx/VhlJoz+JzdcNq7eDAyYnONR2Lyr28moQnB7Ue9q9KeTVKScfibF/E7NRZIPfidt/pTb/lgOYnq6jt6V6V8m9dicx3Dw5Vy9zBOSz4m38zJdn+GqT0B0ha1UFIwTSKqwSMIcVYLoh6IajC3lXqTyYsp6TeHd6Vz9zZ2Axzl/h3bx2rwgKCiV6IQzQmTsqJFOypsZyyf5m7+ZmwQkPRnUd5eVc/cxXgnOFw8eVe3kyxSSF8TeXrzYhyTj8Tj+J2YLiJweVHavKuXuaSnqqj2tXpXyYQyQefE2r15cf8ALSzV/E/79K7P8MBhE5jqOxOVe/kzGE+GHtT9mTGSY/ibE/E7s5hPhh7U/ZgUeKUhwRITLzQXeyl/9Yjwnk4Wjx5l7eLAeqEpxKCzLSeHHKLWMnU46ylfmL27sFxI4PLR2rG5cva0mPVWj2uXpXxYQk7g8v4rDWLl9atJnerv+usWlq96MB3ZPJztHhzL38WEJHowtHeTmXP2tAJ1OWspT5i9+7DEncg31mSOs4R+rAzM80m6O71Ln7WwsOK4d+8BABAxAq8RBpK8coLokoMJVdi7hRIKBVuRB2ZnU/xKS/iLtj9WzfV8IL3DqoGivnZK8dRefMFVgNVgiGKqCrS0yqkYsGsRPNINo7q8y5j4sJ4RyPrR4xuXpTxqwMFjnD4XLwTWV47nSJqiwKUkjFYpRdjXeE7le35w1i1tTvVgZfE8mC0d5eZelfFoBPJytHYnMvfxYT0nUQ1nGusXpXvRoJOpy1lIJ8xe/dggkeid2jCzmXNPFiiTzSFaO6PMuZeLLCTvRhfW2KaRc0jSNGIJOpyvpKnzFzLjH6MEmOTYPxOpduk9ubFInmkG0d0uZcx8WWmdyb/P1rs0m3blWP6sQidTjfSVfmLmPGP1YI9I5X1B4xuXoTxq3OfaUj/m3o9BjHE8y/ge2jHxv2ow7tziDXSJK90ECMXcSIAJFVXrwRQb0qSp2jSOL6/67hV9S9IInwO4acjQ34Rdo8cIozKJqIxikFRYLGiqwd25J5E7R3upekfFhOiOVzQeELl6F8aNHROonfzfiL0p3rxYbsncrm/KN60sXvSrAyJPNIVo7o8y5l4sJCPRBaMLOZc08Wgk6nK+kqfMXMuMfow0J3owvrb8xc04RowMkTzSDaO6XMuY+LCIj0Ty0YX8y5r4tCJ1ON9JV+YuY8Y/VhkTvRnfW6CaRc1hSNWBkyeTjaOxeZe3i1CI4PbR73L0p4tUidTjrKQX5i9u7UUncHt/01i1tTvWrAcyPV2jt6l6V8WyvX3jw00CIiLiDRyqoSxR2oqTxUtoujEkReCqiwWEF0DJ1ZrONdYuS96Nm+mq6e4p++U7QX+HdLPCgw0ypWNXgoCrH5KJCkVDSBCF0KIACkUWCLBIqUdiDBIqrGmeaTdHd6lz9rLITvRjfW35ndOEWLM6n+JSX8RdsfqweER6M7R3l5lz9rFeE8nC0ePMvbxZYidyFfWZYazhH6sQydTjrKV+YvbuwXEjg8tHasbly9rSY9VaPa5elfFhCTuDy/isNYuX1q0md6u/66xaWr3owHEjmO0dicy9/Fj4T4Ye1P2ZMSdTHrOCQ1i9+7OYT4Ye1P2YFHjxUA0lJblrSG93WP8AZiPHxThYXHiPbyYbx2qgazKly0gkN7ukWK8clOF5ceA9vFgoL5YPLC2rxGlPc00y6qwv6jW1fJoLpYPLy2rwGtPa00Raq8v6DS1fFgs7fFOdhcOI9/JhC9XRhYW8nEc/cxnbkpzvLhwHv4sEXS6MLi3k4D1e1gLpi0m4W7mOfuYSvV0RJIXNxHqXyY2hLSb5buQ5+1gq6XRFeXNSA9S+LBn+nkTjFvHUhSvEPEO0iNJiHTDvUg8JCjx0tIyq2g8erI+sLjxGlqeTI/aDBvLHrtSJ44QnopAYkKQR47SiVIFWGRIC7EVFadlpHTwxeKokkyLBIEigiou7xRWBl8+KYLC3sx6V8mgPinKwticR7+TevnJTBeW8vAelfFvAclOV5bE4D38WAQvV0TuwuTpzTyYovi0hWFujxHMvJhi6XRO7y5OA5p4sQXJaQry3R4DmXiwC0qybhfE8fxIw3v0YpPi0g2FulxHMfJhaJZN8viZD+Jt3f1YpOS0g3lulwHMfFgxg9IMExao+xMXh6SbUpIQgI0QQRFRREUVCQkgicYq2R6rhUceo+iOxE4AuJRIqKqsXMVWiwiqqq8Ebq3rpZX15ceA1sTxbnPtK6X+bej3FtxNYJ+B9GDqHL4onYW9mPSPkwnT1ZXNhcOmti+TFcuSid5b2Q9I+LCdOllc3lw4DSxfFgKL4tIVhbo8RzLyYSPV0QWFyVtzTyYouS0hXlujwHMvFho6XRBeXJSA5p4sBCfFpBsLdLiOY+TCJ6uieWFz9Oa+TFJyWkG8t0uA5j4sMnS6J5eXPwHNfFgIb4pxsLYvEe3k1CfLB7YX9Rpank1zclON5bF4D28WoTpYPby/oNbU8WBH1/HPAcCjsSR6a6N1GHxDFRRaFGA1NV4CJLWEFb9NdI4FHYOylARBEiNEEUFObJGzXDsn+KnUlUHBaF3RPiqKq9PZWCQdplrdsUl2XbkpjvLhwHL2sAUerohsLlrEepPJi6YtJuFu5jn7mEjpdEN5ctID1J4sbQlpN8t3Ic/awBJ6ujOwt5eI5+5ivHxThYXHiPbyYROl0Z3FvLwHq9rGeOSnC8uPAe3iwUF8sHlhbV4jSnuaaZdVYX9Rravk0F0sHl5bV4DWntaaItVeX9BpaviwWF8sx2FsTiPfyY+E+GHtT9mALkpzvLYnAe/ix8J8MPan7MCL4BlNdHFZlugOfdYtY3Qzjqc6QCuzu3rwTkOCpCZaSqq72c3/jEeC8nC4ePKvbyYAC7GDzVcV4DSn1aaMdXqv7DW1e7FEXkHlR2ryrl7mkrzVVHtavSvkwUB0M5anKkApt7sMXYyDquZKwGtdm1mXYvJzuHhyr38mEInIFR3k5Vz9zBNEM/wAHl2QDPbtYaux0ZarOsBzXuzMrzSbw7vSufuYSieiKowu5V6l8mCK7GcdVwXgOY12ti4EQcFiMOruA3PHEZaASRJ2leQ4qgpGUCBEgkETfIXmkG4d1eVcx8mzfWfTnr12ZCo6R0ekC1UiSDBQjNRDAiGNYTRrCDA69dDENTxyCtq92guhnLU8EpAO/dqYTFk/duXgqiIdYKKxFZViK3bUWKL3ZgBeTlcOxOVe/kwLC7HRhqumsBrVO8asQXQzlqeVKQDMq7f8AYN6InondRhZyrmnkxBF5pCuHdHlXMvJgW0YyfC59sB/E2bf0YhOhnHU8q0gGY12/7FpKcm0fidK7dJ7s2KQvNINw7pcq5j5MCrx2Mr7VZ8Bpanf9aNzv2kdj/NfR9XCuJpAa6jssP6tRXr4gxYzYonaYoSJSdPgJcOrsENAVEElFDE0g7isK7FiuZjHGO/jvRZ3gIa/xEukcmRDqaz65FNVGHSqcYrFg7106GJ6nmyClqU2/7Fhu3YyudVlwGtq9/wBasy5F5E7h3ulekfJhOhOVzUeELV6F8qsEF0M5anlSkAzLv/sGGjsdGGq6awGtU78WZEXmkK4d0eVcy8mEgnogqMLOVc08mCE6GcdTyrSAZjXb/sWGTsdGeq6qwGlV7xozJC80g3DulyrmPkwyE9E8qML+Vc18mDwnQzjqeC0gHbu2f6xikdOnkjpNKZaN0ioENIQpCNVoKIRlBFgIkvBW1TF5ONw7F5V7eTY2CA8Q9fv1VJQi5dWrBbU0j1LuZUQEWsEBVjeqIDmD9PduXTl2LpYDBIqgqpUVVIlUoqRKqkqrVVVVWqsw7dDMepy4BSn1bI9Y9cxLh8DpHbsyMUJxVUnJCF0YkiIqjKj1DmSZJUNVlQWr6x67isO+IQdi8RURY6LElWGyLhw8H/tHsjBqo7HRjqsqwHNO7E0Qz/B5dkAz27Wy8dM8wjgnhGMVFdG60js3hKkEdoqqDxKrNWTdugiEy7j1TGOn+FcFoHhvHUTNTVFEhKMqiiQJVBDVIKkyu3lEQVVAdwfqDh+LxAdrEViszuRZSVZSRDgqgsFgSRFYLBVgrPm6GcdTnSAV2d2zfS/ScQ6TEG9fO3pPCqqOVdraRUq9K1JkRESCJBVgpERLrvBeThcPHlXt5MABdjB5quK8BpT6tNGOr1X9hravdiiLyDyo7V5Vy9zSV5qqj2tXpXyYKC6GY9TwTgFNvdnMJ8MPan7MAReTHUdicq9/Jj4T4Ye1P2YEXyBKcRisy1kVeOcGsYupxsz+Wvbxb14pSHBBhMvMqLvZS/8ArEeE8nC0ePMvbxYACLqDyzisNWtKe2jSV1q7Prq1ravjViCRweWjtWNy5e1pMeqtHtcvSviwVAXU5WZfLXv4sMRdyDZWZORc/ozLsnk52jw5l7+LCEj0YUHeTmXP2sEldT7lJfw1z9rDUXejKytayLmvGDMzPNJuju9S5+1hKR6IqDC7mXqXxYIQup0spKvy1zTxYbwXUr2zOFi0tTtRmSI9INo7q8y5j4sJ4RyPqDxjcvSnjVgxXr51hcYAKC6PEkpikm6+hA0gqJacyHRFvnVamkdoRdTlZSCfLXv4tT1XCK/BHZoiISqkRNUIVlWBCstpCtULgqIwfSMc+IngPBDTO0FDgqoioqlK8G1bSRFptRUVODAURd6MLK2xsXNI1hViCLqcrKSp8tcy4S/RoJHondBhZzLmnixRI9IVo7o8y5l4sC0ruTc5+hdmk2bMqQ/RiELqcbKSr8tcx4S/VpMcmwfidS7dJ7c2KRHpBtHdLmXMfFgVeA6lfWZw1a0tTtSrc79pBd/zX0eAwSOJikip8jKFW6d6RyvqDxjcvQnjVuc+0pH/ADb0egxjieZfwPawdG6F1E7Ob8NelPGjDdi7lc2ZRsWti9q1ZlyRxO0d7qXpHxYTojlc0HhC5ehfGjBBF1OVlJU+WuZcJfow0F3owsrbWRc0jWFWZEnmkK0d0eZcy8WEhHogoMLOZc08WCELqcbKSr8tcx4S/VhkLvRnZW6Fi0qsKwozJEekG0d0uZcx8WUx2N0OHfGaCgihqsFVV2qkESW4lWiJxVUTiwZn2i9QdI8c4YLHuIQhEpZVAUgpPE2EpIlBlrMQ7ERVTTdYdwAGIu0ERRBFEdqiCIgiIiW2okNjB9Pwb3SK8fCCvXm1JooAAUzt2kBhEZlVS4kqrGCDB4iOD20e9y9KeLBn4f0t0Bo8Kd4akqIRu9x2US0YIIIiJuxXeKUZlWVIPADqY7Mvlrl7WIZHq7R29S9K+LeuyeTHaPDmXL2sGdivTsK+cgjxyDyCoqTOpkRYyxSI7YKqfqqcW9c+jYIDSXDOhggkkHEIECKAkkBoqCSoi8EVU4s2hHohoMLeZepPFizPNJuju9S5+1gWIXchWVmXkXP6MQxdTjZn8te3i0Ij0Z0HeXmXP2sV4TycLR48y9vFgAIuoPLOKw1a0p7aNJXWrs+urWtq+NWIJHB5aO1Y3Ll7Wkx6q0e1y9K+LBURdTHZwT5a9/FnMJ8MPan7MuJHMdo7E5l7+LMYT4Ye1P2YEXpBKcSgsy0nVOOUWsZOpxvpX5i9vJvXhFIcESEy8you9lD/ANYrwnk4Wjx5l7eLAuJOoPL+Kw1i5e6rSZ1q7/rrF6V8qMUSODy0dq8y5e1pMeqtHtcvSviwUAnU5X0p8xe/kwxJ3IN9ZkjrF2R9zNOyeTnaPDmXv4sESPRhQd5OZer2sEmdT79JfxF2x9zDUnejK+t3zFzXhMzUzzSbo7vUuftYKkeiKgwu5l6l8WCETqcb6Sr8xcx8mG8J1K9vzhrFranlVmSJ5pBtHdXmXMfFhPCOR9QeMbl6U8asEek6iF/GusXpXyo2f6phxUleujTSu0iCK8gjxFQpnJFNQSpWNpIJQWEF1nxPJgtHeXmXpXxbwCeTlaOxOZe/iwIYPGOHrl2Qmu0UVFNUUVRUQhUVW1UWMU4M0JOpyvpKnzFzLjN9Gy8S5eYcUfuwiJSK+diqqpwlFHgpL8QREUhzCKJtQVTWw+IIymGQkIBVFQ4oorMqKioNUVgDM6k3+f8AEXZpNu9lWP6sQidTjfSVfmLmPGb6tJjk2D8TqXbpPbmxSJ5pBtHdLmXMfFg53F+vIOKeOJUQFRFR4T14kykG6EHauzWIwgrxFXLZHL+1Xq+ED1b0qbEOx0av54vkSSdzbMqlZGNIwi3S4v0sTN49IbhqmtOWKAkCkSwiSNFVIp+jZH2lI/5t6PRIxxPMv4HtowdG6J1E7+b8RelPKvFhuydSub8o6xaWr5UqzLknkTtHe6l6R8WE6I5XNB4QuXoXxowQSdTlfSVPmLmXGb6MNCdaML62/MXNI0mozIk80hWjujzLmXiw0I9EFBhZzLmniweETqcb6Sr8xcx4zfVsVwoYlSeqepCYnCTqk5qhJpoRioylAM4kUFsJmcS8eYt9oxgjoEVHhCSppCQkQnKFLsSCTKkdssUVCRtBEJHJogiiIhJQtiJFIIkuxGD0idTjfSC/MXt5NRSdQe3/AE1i1tTyrVmDJ5ONo7F5l7eLUIjg9tHvcvSniwUMnVl/GusXJfKjeuydTHflDWLl7mIZHq7R29S9K+LWdk8mO0eHMuXtYFUJ3oxvrb8xc04TMSZ1Pv0l/EXbH3NEI9ENBhbzL1J4saZ5pN0d3qXP2sCpE7kK+syw1i7I+5iGTqcb6V+YvbyaER6M6DvLzL1e1jPCeThaPHmXt4sC4k6g8v4rDWLl7qtJnWrv+usXpXyoxRI4PLR2rzLl7Wkx6q0e1y9K+LBQSdTHfwSGsXv5M5hPhh7U/ZgCTyc7R2JzL38WPhPhh7U/ZgRemkp6yCzLbEc+6RaxvBnHXZ1iFNnZvXjxZDSVVuWtIb3dY/2Yjx8s4WFx6e3kwAF4MHmt4rxCtPo00g6vW/3Clq9mIL1YPLC2r00p7mmlXVWF/wBa2r5MFQeDOWuyrEK7ezDExkHW8yUiNK7djMu3yznYXDp7+TCF6ujCwt5OnP3ME0gz/G5dsQz2bGGpjoy1vVSI5r2ZnTLpNwt3xz9zCV6uiKwuatvUvkwQngzjruVaxDMabGG8MZXutz4jW1O37MyT5dINhbq9OY+TCePVkfWFx6aWp5MEevBiGu45hS1ezQXgzlruCViHfsxH+IgTuIqiqSwRVGqyksEuqsEVf0VvQfLOVhbE6e/kwLCY6MNb00iNKp2jRkHifwrwzdmpOigTwBlVUJVJVeO0hWtSBNsVIbooemL1dE7sLk6c08mupKRGigUFFEWqJSJcUKm3gwJYXHunruZ2/Qx0m1FBUWDzaiwrnFKM0TwZx13KtYhmNNn+wbGd+ko5GbBijvWLM7iiOSVHkq2iWrNFFEmFNqQVFqrNL9pAB4KYgCw5yqkHiigEqqO49mkJIpsihVSIpFgbeGMr7W58Rranb9KNzn2kMf5r6PrI1xNYjTUdkh/VunevVlfWFx6aWJ5Nzn2leL/NvR7SSuJpbXUe5g6N08GJ67mzCtqV2f7BhuzGVzrcuI0tXt+lWZcvlidhb3j0j5Nm4j11y5RyJxnghIAohmSKKiioAKpKiqiwp220YGnmJdgpkT6AiCKpRHYkyry8EbKxGN04g6dPSQUUUevEUURBRUiDs0SryNFUYyIhRVCliwoP8S8LSA8cupU1YkKPDSJb5iSoA7aOyitIklRVvCukdOHYA7IRSWCRSG8iwSJUSK0Th2Rg9dA7dqAg8QREFFESREFElgiWw/8AxoRjoz1vVSI1qvaNWZJ8ukGwt0unMfJhE9XRPLC5+nNfJghPBnHXcFrEO3ZqK8GD3W/3Ctqdv0oxzxGsBJVjAoJEYruxVLuFP6o1SerB7YX/AFpankwUN4Nmt45hSi9m9dvBmLXZcQrT6Nc3q6uwtvj0r5NZ2+WY7C4dOXuYFkMdGOt6aRHNOzE0gz/G5dsQz2bG8DERchAVVLYKiiqLcmyBMbTLpNwt3xz9zAsRjIWt5lpEa127GIbwZx12dYhTZ2aE9XRnYW8vTn7mK8fLOFhcent5MABeDB5reK8QrT6NNIOr1v8AcKWr2YgvVg8sLavTSnuaaVdVYX/Wtq+TBUXgzHruCcQrt7M5hPhh7U/ZlxfLMdhbE6e/kzGE+GHtT9mDCX0fESEv8biN5fl4fP8A4GKfo2InH77iOPJh+35DNPgGU4u4rMt0Bz7rFrG7GcdTnSA12d2BAfRsRB599xFFX5eHrTjqGn8mxGr++4ivg4paq01DOi7GDzVcV4DSn1aaMdXqv7DW1e7AqHo2InL77iOHJh+/5DCT0fESCv8AG4jeT5eHz/4G0QdjOWpypAabe7DF2Mg6rmSsBrXZtYF/5NiJ4fxuI3ejD5/8DZ3pfoOKDDFNi34rO9WWRwqQV6ZIvwV2oqLCNI8NjaeMw71XgaIXYIiXIblDVUim6ovgQV27UL/7k4H0tRxD94mHIAISRVXR3HPQklKY6IVXlQ3RgiqjBpl6LiJx++4jdXkcZj+Qw3no2IlfffcRSPI4rai11DaJOxnTU8q0gOaV2sJ67GR9B1BawWUaWp3/AFowZfqf2fxJPcIqYvEEgvSVVUHFiaF4MyalIxUkGFdq0pFHB9FxE5ffcRsTkcd/yGzfWfT35OgB44d4hSefLcgCAMhRJXb5+QvFRdkVgiqiwWVtrBYYBRB0RLABS+Ui2KlxKSzFmsVisWBMfRsRona/xuI5KSOKRVPyGIPouInL77iN1ORxmX5DMi7HRhqumsBrVO/FgYzDPVepohdAKIkyG5R4q1XdUXwINI8C4ZVDN9L9AxIOVRcW/H7w8WCA4WhYgiQvgrVUJC7KuxNiPvPQ36miLjcQqKKxi7w+Y/kd2R9Jwqg+xarhnogb9DEjUCRYSuyQdYRCikJQGCIicE2NuE7GcdTyrSA5jXb/ALFg5XFfZMMK7eS43GOUjKLtwLpEMlFCQRdO3CpHeWACnMq8VbM9cwL576n6OQYx8Ymr+BKLoSBRd3ogo4RIwRRVDRVSCpatW6n1X0pTUnjsUdvHaEKKQIYSPBBSRQQxrqxVCRYp3RVRcT1X04HPqXo4IBLdiiJSQYmZupyJYLCKkSrCiZIjBsPfso9ekc3qGNRIoiiGhBCSCLWVyixrCKKlINT037Kk4B2jrEvnaGsxSusOkSUFiSroIkSwqRKqrxVtp07GJ6nmyGlqU2sN27GVzqsuA1sXv+tWBYfRcROX33Ebo8jjMvyGz/RvQMSGDwwli34EgOxUUBwqCtqQRdCsYZxX9W2ydApGmhVbUoiCi82ytI/Vsb7L4VXeFlPDvAg+Mh0igaq7ePyehcjw1WwxRZljGP1YHi9FxE4/fcRuryOMx/IYZejYjRPF/jcRz0kcVgq/kNok7GcdTyrSA5jXb/sWGTsdGeq6qwGlV78GDLxP2exK4twSYvEKiO3iKcjiIqSu4IiaHjKvBdnDiwvo2Ig9++4ing4rai11DK/aH09Hr/DomFMkSJK8DRzBAhWAoTwZFXi8RFVBRUSpRHXV2MHuq/sNLU7/AKsCh+jYjV/fcRVehxSi/kNZ36NiJj++4ikOTD5f8DNm7HV6rjkNaL3Yb9wJC+TQKURhKkoqsR2IUySquaLRgx/R/s/ineDciWKfgSIKKCA4VBWKJD4K/uraP8mxE8P43EbvRh8/+Bkfs56donBxcKAk9QnaKLsVQFkSEjspHdyHaFFRZluIlba0Yz/B5dkBz27WDOX0fESEv8biN5fl4fP/AIGKfo2InH77iOPJh+35DME7GQtVzLWA0rs2sQ3Yzjqc6QGuzuwID6NiIPPvuIoq/Lw9acdQ0/k2I1f33EV8HFLVWmoZ0XYwearivAaU+rI4X1AHj8nSYdU0UIlZApwQkREjGNS25JtjQLj6NiJj++4jYnJh67fyG4vAfYL1b+aPcSGONy4PRxWAGT5BdAi6oRR0MFRRQlGNNi830EXYTHquCcBpt7s5hPhh7U/ZgUeIUhwUYTLSCx3s5v8AxiPBeThcPHlXt5Mq/fu0Q0UlQplpEobe1NjeninEw3lCsbjYDiJweXDtXlXL3NJT1Vw9rV6V8mWTEuYHeW1YVPJp/EudXeXep5f/AFgbdi8nO4eHKvfyYQoejCo7ycq5+5hhinExXlCkLjYaYlzINxRikansiwOynpN4d3pXP3MJUPRFUYXcq9S+TD/inE++UIdR7YsNcS50ZJMUa8TzVgdIT0g3DuryrmPkwngnI+uHjG1elPKjDXFOZ0vKEF5j2xT/ACwzxLmV7cVYwqdbU/8Ac2B18JzBcO8vKvSvk0ATnK4dicq9/JlnmKcxC8ttbjyVoOKczleUIJzH3YCCJ6J3cPJyrmnkxRE9IVw7o8q5l5MkOJc6MEmKNsanwVI9muOKczleUIJzHtiX+GAspybw/E6V26T3ZsUhPSDcO6XKuY+TJfxLmXeKM8dp7J4/t/sWuWKczjeUILzHtiP+WAr0TlfXDxjavQnlRuc+0qH/ADb0eoxjieVfwPc228xLmV7cVYwqdbUT9825z7R4h0vqvpCoRQRcTFYlTUd6/wBGDsHInE7h3ulekfJhOhOVzcPCFq9C+VWE6xTmJ3ltpceyVP8A2LUd4lzK6uKkI1Olqp++TA6InpCuHdHlXMvJhIJ6ILhhZyrmnkwhxTmcryhBOY8y/wANRMS50YpMUbY1PgqR7MDpCekG4d0uVcx8mEQnonlw8/Kua+TCLFOZxvKEF5j2xH/LULEudGaTFG6FT4qsOzA6YnONw7F5V7eTUITg9uHvavSnlRglinM43lCC8x9mouJcweXlXZU+lP8A3NgbMT1dw7elelfJvXYnMdw8OVcvcypYlzZeW2tx5K3oYpxMV5cIXHkwERD0Q1GFvKvUnkxZT0m8O70rn7mSTEudGKTFGnE80Yn8U4n3yhDqPbFgISHozqO8vKufuYrwXk4XDx5V7eTJLiXMhXFGKwqeyLEPFOJhvKFY3GwHETg8uHasbVy9zBc4FAICEXQkW1UdwVd46qhXXGa/UlXirUTEuYHeW1YVPJp/EudXeXep5f8A1gbETmO4dicq9/Jj4T4Ye1P2bOHFOZivKEEhcbaOF+GHtT9mD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2" descr="data:image/jpeg;base64,/9j/4AAQSkZJRgABAQAAAQABAAD/2wCEAAkGBhAPEBIUExQUFBUWGCEUGBgYGCEXHBgVFx0hFBwXHBoXHyYfGBwjGxUYIy8gIycpLCwtHx8xNTAqNSYrLCkBCQoKBQUFDQUFDSkYEhgpKSkpKSkpKSkpKSkpKSkpKSkpKSkpKSkpKSkpKSkpKSkpKSkpKSkpKSkpKSkpKSkpKf/AABEIAK8BIAMBIgACEQEDEQH/xAAbAAACAwEBAQAAAAAAAAAAAAADBAACBQYBB//EADwQAAEBBgIJAgMGBgMBAQAAAAIBAAMREiEiBFETIzEyQUJSYWIFcjNDcQYkU2OBsRQVkaHh8HOiwdHx/8QAFAEBAAAAAAAAAAAAAAAAAAAAAP/EABQRAQAAAAAAAAAAAAAAAAAAAAD/2gAMAwEAAhEDEQA/APuLRsx6CSmujisy3QHPusWsboZx1OdIBXZ3YNFo2YLsYPNVxXgFKfVpox1eq/sFbV7sGm0bOB0M5anKkApt7sNHYyDquZKwGtdm1g1WjZ2iGf4PLsgGe3aw1djoy1WdYDmvdg1WjZxOhnHU8q0gGaV2sN47GV7qs+A0tTv+tGDVaNnPXQxDU8cgravdoLoZy1PBKQDv3YNFo2ULsdGGq6awGtU7xqxBdDOWp5UpAMyrt/2DBotGytGMnwufbAfxIQ2/oxCdDOOp5VpAMxrt/wBiwaLfMPt459RL1z0onOhQEU9GJGSTqITvp4AssXdowjVIrtgndPHYyvdVnwGlqd/1o3OfaR2P819H1UK4mkBrqOyw/qwdw0bOdOhiepjdkFLUpt/2LDduxldarLgNbV7/AK1YNVo2cLoZy1PKlIBmVdv+wYaOx0YarprAa1TvGrBqtGzidDOOp5VpAMxrt/2LDJ2OjPVdVYDSq940YNVo2cToZx1PBaQDt3aiuxg91X9hpanf9aMGo0bNN2Nmq45BWi929duhmLU5cApT6sGi0bKR2OjHVZVgOad2John+Dy7IBnt2sGi0bKV2MharmWsBpXZtYhuhnHU50gFdndg0WjZguxg81XFeAUp9WmjHV6r+wVtXuwabRs4XQzHqeCUgFNvdnML8MPan7MCjwTkOCpCZaSqq72c3/jEeC8nC4ePKvbyYD5AlOIxWZayKvHODWMXU42Z/LXt4sFxF5B5Udq8q5e5pK81VR7Wr0r5MIRdQeWcVhq1pT20aSutXZ9dWtbV8asB3YvJzuHhyr38mEInIFR3k5Vz9zQBdTlZl8te/iwxF3INlZk+WuecrAzK80m8O70rn7mEonoiqMLuVepfJpK6n3KS/hrnlKw1F3oysrWujXNeMrAyQvNINw7q8q5j5MJ4JyPqjxjavSnlRoQupxspKvy1zHhKw3iO5XtmcNWtLU8aMDL0XkwXDvdK9K+TQBeTlcOxOVe/kwnouohZx/DXpXxq0EXU5WUgny17+LB6InondRhZyrmnkxBF5pCuHdHlXMvJlhR1owsrbFdGuaRrLViCLqcrKSp8tcy4S/RgkpybR+J0rt0nuzYpoaGNw7pcq7Ij5MtB3Juc/wCGuzSbN3KkP0Yhg6U0TR0lKKaNa1HhLXiwYvpr7FPX2NVXglhwIwFZBgZShFBUVjq1R47VVjFaLUFVVvtKJ/zb0eoxjiYWr+B7qtuBhXLt28AHSCKJABF0ooKSoiIiIMBSLc/9pBd/zX0eAQSOJikipHUZQqwdY5F5E7h3ulekfJhOhOVzUeELV6F8qtHQuonZzfhr0p40YbtHcrmzKOrWti+NasDIi80hXDujyrmXkwkE9EFRhZyrmnk0FHU5WUlT5a5lwl+jDQXejCyttdGuaRrLVgZIXmkG4d0uVcx8mGQnonlRhfyrmvk3hC6nGykq/LXMeEv1YZI60Z2VugujXNYVlowMmLycbh2Lyr28moQnB7Ue9q9KeTVIXU42Ugvy17eLUUXUHtn01a0tTxpVgOYvNXcO3pXpXyb12LyY7h4cq5e5gmLqyzjXVrWi+NW9di6mOzL5a5e1giCeiGowt5V6k8mLK80m8O70rn7mWQXejGytK6Nc04ysSV1PuUl/DXPKVghCch1HeXlXP3MV4LycLh48q9vJliF3IVlZl+WuecrEMXU42Z/LXt4sFxF5B5Udq8q5e5pK81VR7Wr0r5MIRdQeWcVhq1pT20aSutXZ9dWtbV8asBxF5Mdw7E5V7+THwnww9qfsyYi6mOzgny17+LOYT4Ye1P2YFHiFIcFGEy0gsd7OP/jEeCc4XDx5V7eTAeyynGeMy7J4be1Gsck4/E4/idmC4icHlR2ryrl7mkp6qo9rV6V8mEMkHnxNq9eXH/LSzV/E/wC/Suz/AAwHdic53Dw5V7+TCFD0YVHeTlXP3NAknL4nD8TuwxkkH4m8nXmwMynpN4d3pXP3MJUPRFUYXcq9S+TSyf5m7+ZmyHp3qjjEuDJ2rxUQiBYzpAkW4V4RFVlXui7drBqEJ6Qbh3V5VzHyYTwTkfVHjG1elPKjQpJx+Jur+JmLDeSSvficYb/Sm3/LAy+E5guHeXlXpXyaAJzlUdicq9/JhPZIh8Tb+Z0q0GScvibE/E7sEET0Tuo8nKuaeTFET0hXDujyrmXkywyaMPicvXDamzgxBknL4m6n4mZfqwSU5No/E6V26T3ZsUhPSDUd0uVcx8mWsk+Zv+f4n7w/WPdiFJOPxN1fxMx/Vg5BPTXpBiCXDmA6UCeulRFR46GKkqqr1dM8KKKSkuyVKyxVHGYLGu8b6KJG6Ek/iEFCdkahqaoao+Se2CIiSy+UG7l5JK++Jxhv9Kbf8tzn2kl/mvo+/COJ2zx+BwjX+jB1jkTidw73SvSPkwnQnK5qPCFq9C+VWjqSJ/E3vzOlP9qw3ckrn4nCO/0rs/wwMiJ6Qrh3R5VzLyYSCeiCows5VzTyaDJOXxN1PxMy/VhpJow+Jy9cNqfowMkJ6Qbh3S5VzHyYRCeieVHn5VzXyaFJOPxN1fxMx/VhlJoz+JzdcNq7eDAyYnONR2Lyr28moQnB7Ue9q9KeTVKScfibF/E7NRZIPfidt/pTb/lgOYnq6jt6V6V8m9dicx3Dw5Vy9zBOSz4m38zJdn+GqT0B0ha1UFIwTSKqwSMIcVYLoh6IajC3lXqTyYsp6TeHd6Vz9zZ2Axzl/h3bx2rwgKCiV6IQzQmTsqJFOypsZyyf5m7+ZmwQkPRnUd5eVc/cxXgnOFw8eVe3kyxSSF8TeXrzYhyTj8Tj+J2YLiJweVHavKuXuaSnqqj2tXpXyYQyQefE2r15cf8ALSzV/E/79K7P8MBhE5jqOxOVe/kzGE+GHtT9mTGSY/ibE/E7s5hPhh7U/ZgUeKUhwRITLzQXeyl/9Yjwnk4Wjx5l7eLAeqEpxKCzLSeHHKLWMnU46ylfmL27sFxI4PLR2rG5cva0mPVWj2uXpXxYQk7g8v4rDWLl9atJnerv+usWlq96MB3ZPJztHhzL38WEJHowtHeTmXP2tAJ1OWspT5i9+7DEncg31mSOs4R+rAzM80m6O71Ln7WwsOK4d+8BABAxAq8RBpK8coLokoMJVdi7hRIKBVuRB2ZnU/xKS/iLtj9WzfV8IL3DqoGivnZK8dRefMFVgNVgiGKqCrS0yqkYsGsRPNINo7q8y5j4sJ4RyPrR4xuXpTxqwMFjnD4XLwTWV47nSJqiwKUkjFYpRdjXeE7le35w1i1tTvVgZfE8mC0d5eZelfFoBPJytHYnMvfxYT0nUQ1nGusXpXvRoJOpy1lIJ8xe/dggkeid2jCzmXNPFiiTzSFaO6PMuZeLLCTvRhfW2KaRc0jSNGIJOpyvpKnzFzLjH6MEmOTYPxOpduk9ubFInmkG0d0uZcx8WWmdyb/P1rs0m3blWP6sQidTjfSVfmLmPGP1YI9I5X1B4xuXoTxq3OfaUj/m3o9BjHE8y/ge2jHxv2ow7tziDXSJK90ECMXcSIAJFVXrwRQb0qSp2jSOL6/67hV9S9IInwO4acjQ34Rdo8cIozKJqIxikFRYLGiqwd25J5E7R3upekfFhOiOVzQeELl6F8aNHROonfzfiL0p3rxYbsncrm/KN60sXvSrAyJPNIVo7o8y5l4sJCPRBaMLOZc08Wgk6nK+kqfMXMuMfow0J3owvrb8xc04RowMkTzSDaO6XMuY+LCIj0Ty0YX8y5r4tCJ1ON9JV+YuY8Y/VhkTvRnfW6CaRc1hSNWBkyeTjaOxeZe3i1CI4PbR73L0p4tUidTjrKQX5i9u7UUncHt/01i1tTvWrAcyPV2jt6l6V8WyvX3jw00CIiLiDRyqoSxR2oqTxUtoujEkReCqiwWEF0DJ1ZrONdYuS96Nm+mq6e4p++U7QX+HdLPCgw0ypWNXgoCrH5KJCkVDSBCF0KIACkUWCLBIqUdiDBIqrGmeaTdHd6lz9rLITvRjfW35ndOEWLM6n+JSX8RdsfqweER6M7R3l5lz9rFeE8nC0ePMvbxZYidyFfWZYazhH6sQydTjrKV+YvbuwXEjg8tHasbly9rSY9VaPa5elfFhCTuDy/isNYuX1q0md6u/66xaWr3owHEjmO0dicy9/Fj4T4Ye1P2ZMSdTHrOCQ1i9+7OYT4Ye1P2YFHjxUA0lJblrSG93WP8AZiPHxThYXHiPbyYbx2qgazKly0gkN7ukWK8clOF5ceA9vFgoL5YPLC2rxGlPc00y6qwv6jW1fJoLpYPLy2rwGtPa00Raq8v6DS1fFgs7fFOdhcOI9/JhC9XRhYW8nEc/cxnbkpzvLhwHv4sEXS6MLi3k4D1e1gLpi0m4W7mOfuYSvV0RJIXNxHqXyY2hLSb5buQ5+1gq6XRFeXNSA9S+LBn+nkTjFvHUhSvEPEO0iNJiHTDvUg8JCjx0tIyq2g8erI+sLjxGlqeTI/aDBvLHrtSJ44QnopAYkKQR47SiVIFWGRIC7EVFadlpHTwxeKokkyLBIEigiou7xRWBl8+KYLC3sx6V8mgPinKwticR7+TevnJTBeW8vAelfFvAclOV5bE4D38WAQvV0TuwuTpzTyYovi0hWFujxHMvJhi6XRO7y5OA5p4sQXJaQry3R4DmXiwC0qybhfE8fxIw3v0YpPi0g2FulxHMfJhaJZN8viZD+Jt3f1YpOS0g3lulwHMfFgxg9IMExao+xMXh6SbUpIQgI0QQRFRREUVCQkgicYq2R6rhUceo+iOxE4AuJRIqKqsXMVWiwiqqq8Ebq3rpZX15ceA1sTxbnPtK6X+bej3FtxNYJ+B9GDqHL4onYW9mPSPkwnT1ZXNhcOmti+TFcuSid5b2Q9I+LCdOllc3lw4DSxfFgKL4tIVhbo8RzLyYSPV0QWFyVtzTyYouS0hXlujwHMvFho6XRBeXJSA5p4sBCfFpBsLdLiOY+TCJ6uieWFz9Oa+TFJyWkG8t0uA5j4sMnS6J5eXPwHNfFgIb4pxsLYvEe3k1CfLB7YX9Rpank1zclON5bF4D28WoTpYPby/oNbU8WBH1/HPAcCjsSR6a6N1GHxDFRRaFGA1NV4CJLWEFb9NdI4FHYOylARBEiNEEUFObJGzXDsn+KnUlUHBaF3RPiqKq9PZWCQdplrdsUl2XbkpjvLhwHL2sAUerohsLlrEepPJi6YtJuFu5jn7mEjpdEN5ctID1J4sbQlpN8t3Ic/awBJ6ujOwt5eI5+5ivHxThYXHiPbyYROl0Z3FvLwHq9rGeOSnC8uPAe3iwUF8sHlhbV4jSnuaaZdVYX9Rravk0F0sHl5bV4DWntaaItVeX9BpaviwWF8sx2FsTiPfyY+E+GHtT9mALkpzvLYnAe/ix8J8MPan7MCL4BlNdHFZlugOfdYtY3Qzjqc6QCuzu3rwTkOCpCZaSqq72c3/jEeC8nC4ePKvbyYAC7GDzVcV4DSn1aaMdXqv7DW1e7FEXkHlR2ryrl7mkrzVVHtavSvkwUB0M5anKkApt7sMXYyDquZKwGtdm1mXYvJzuHhyr38mEInIFR3k5Vz9zBNEM/wAHl2QDPbtYaux0ZarOsBzXuzMrzSbw7vSufuYSieiKowu5V6l8mCK7GcdVwXgOY12ti4EQcFiMOruA3PHEZaASRJ2leQ4qgpGUCBEgkETfIXmkG4d1eVcx8mzfWfTnr12ZCo6R0ekC1UiSDBQjNRDAiGNYTRrCDA69dDENTxyCtq92guhnLU8EpAO/dqYTFk/duXgqiIdYKKxFZViK3bUWKL3ZgBeTlcOxOVe/kwLC7HRhqumsBrVO8asQXQzlqeVKQDMq7f8AYN6InondRhZyrmnkxBF5pCuHdHlXMvJgW0YyfC59sB/E2bf0YhOhnHU8q0gGY12/7FpKcm0fidK7dJ7s2KQvNINw7pcq5j5MCrx2Mr7VZ8Bpanf9aNzv2kdj/NfR9XCuJpAa6jssP6tRXr4gxYzYonaYoSJSdPgJcOrsENAVEElFDE0g7isK7FiuZjHGO/jvRZ3gIa/xEukcmRDqaz65FNVGHSqcYrFg7106GJ6nmyClqU2/7Fhu3YyudVlwGtq9/wBasy5F5E7h3ulekfJhOhOVzUeELV6F8qsEF0M5anlSkAzLv/sGGjsdGGq6awGtU78WZEXmkK4d0eVcy8mEgnogqMLOVc08mCE6GcdTyrSAZjXb/sWGTsdGeq6qwGlV7xozJC80g3DulyrmPkwyE9E8qML+Vc18mDwnQzjqeC0gHbu2f6xikdOnkjpNKZaN0ioENIQpCNVoKIRlBFgIkvBW1TF5ONw7F5V7eTY2CA8Q9fv1VJQi5dWrBbU0j1LuZUQEWsEBVjeqIDmD9PduXTl2LpYDBIqgqpUVVIlUoqRKqkqrVVVVWqsw7dDMepy4BSn1bI9Y9cxLh8DpHbsyMUJxVUnJCF0YkiIqjKj1DmSZJUNVlQWr6x67isO+IQdi8RURY6LElWGyLhw8H/tHsjBqo7HRjqsqwHNO7E0Qz/B5dkAz27Wy8dM8wjgnhGMVFdG60js3hKkEdoqqDxKrNWTdugiEy7j1TGOn+FcFoHhvHUTNTVFEhKMqiiQJVBDVIKkyu3lEQVVAdwfqDh+LxAdrEViszuRZSVZSRDgqgsFgSRFYLBVgrPm6GcdTnSAV2d2zfS/ScQ6TEG9fO3pPCqqOVdraRUq9K1JkRESCJBVgpERLrvBeThcPHlXt5MABdjB5quK8BpT6tNGOr1X9hravdiiLyDyo7V5Vy9zSV5qqj2tXpXyYKC6GY9TwTgFNvdnMJ8MPan7MAReTHUdicq9/Jj4T4Ye1P2YEXyBKcRisy1kVeOcGsYupxsz+Wvbxb14pSHBBhMvMqLvZS/8ArEeE8nC0ePMvbxYACLqDyzisNWtKe2jSV1q7Prq1ravjViCRweWjtWNy5e1pMeqtHtcvSviwVAXU5WZfLXv4sMRdyDZWZORc/ozLsnk52jw5l7+LCEj0YUHeTmXP2sEldT7lJfw1z9rDUXejKytayLmvGDMzPNJuju9S5+1hKR6IqDC7mXqXxYIQup0spKvy1zTxYbwXUr2zOFi0tTtRmSI9INo7q8y5j4sJ4RyPqDxjcvSnjVgxXr51hcYAKC6PEkpikm6+hA0gqJacyHRFvnVamkdoRdTlZSCfLXv4tT1XCK/BHZoiISqkRNUIVlWBCstpCtULgqIwfSMc+IngPBDTO0FDgqoioqlK8G1bSRFptRUVODAURd6MLK2xsXNI1hViCLqcrKSp8tcy4S/RoJHondBhZzLmnixRI9IVo7o8y5l4sC0ruTc5+hdmk2bMqQ/RiELqcbKSr8tcx4S/VpMcmwfidS7dJ7c2KRHpBtHdLmXMfFgVeA6lfWZw1a0tTtSrc79pBd/zX0eAwSOJikip8jKFW6d6RyvqDxjcvQnjVuc+0pH/ADb0egxjieZfwPawdG6F1E7Ob8NelPGjDdi7lc2ZRsWti9q1ZlyRxO0d7qXpHxYTojlc0HhC5ehfGjBBF1OVlJU+WuZcJfow0F3owsrbWRc0jWFWZEnmkK0d0eZcy8WEhHogoMLOZc08WCELqcbKSr8tcx4S/VhkLvRnZW6Fi0qsKwozJEekG0d0uZcx8WUx2N0OHfGaCgihqsFVV2qkESW4lWiJxVUTiwZn2i9QdI8c4YLHuIQhEpZVAUgpPE2EpIlBlrMQ7ERVTTdYdwAGIu0ERRBFEdqiCIgiIiW2okNjB9Pwb3SK8fCCvXm1JooAAUzt2kBhEZlVS4kqrGCDB4iOD20e9y9KeLBn4f0t0Bo8Kd4akqIRu9x2US0YIIIiJuxXeKUZlWVIPADqY7Mvlrl7WIZHq7R29S9K+LeuyeTHaPDmXL2sGdivTsK+cgjxyDyCoqTOpkRYyxSI7YKqfqqcW9c+jYIDSXDOhggkkHEIECKAkkBoqCSoi8EVU4s2hHohoMLeZepPFizPNJuju9S5+1gWIXchWVmXkXP6MQxdTjZn8te3i0Ij0Z0HeXmXP2sV4TycLR48y9vFgAIuoPLOKw1a0p7aNJXWrs+urWtq+NWIJHB5aO1Y3Ll7Wkx6q0e1y9K+LBURdTHZwT5a9/FnMJ8MPan7MuJHMdo7E5l7+LMYT4Ye1P2YEXpBKcSgsy0nVOOUWsZOpxvpX5i9vJvXhFIcESEy8you9lD/ANYrwnk4Wjx5l7eLAuJOoPL+Kw1i5e6rSZ1q7/rrF6V8qMUSODy0dq8y5e1pMeqtHtcvSviwUAnU5X0p8xe/kwxJ3IN9ZkjrF2R9zNOyeTnaPDmXv4sESPRhQd5OZer2sEmdT79JfxF2x9zDUnejK+t3zFzXhMzUzzSbo7vUuftYKkeiKgwu5l6l8WCETqcb6Sr8xcx8mG8J1K9vzhrFranlVmSJ5pBtHdXmXMfFhPCOR9QeMbl6U8asEek6iF/GusXpXyo2f6phxUleujTSu0iCK8gjxFQpnJFNQSpWNpIJQWEF1nxPJgtHeXmXpXxbwCeTlaOxOZe/iwIYPGOHrl2Qmu0UVFNUUVRUQhUVW1UWMU4M0JOpyvpKnzFzLjN9Gy8S5eYcUfuwiJSK+diqqpwlFHgpL8QREUhzCKJtQVTWw+IIymGQkIBVFQ4oorMqKioNUVgDM6k3+f8AEXZpNu9lWP6sQidTjfSVfmLmPGb6tJjk2D8TqXbpPbmxSJ5pBtHdLmXMfFg53F+vIOKeOJUQFRFR4T14kykG6EHauzWIwgrxFXLZHL+1Xq+ED1b0qbEOx0av54vkSSdzbMqlZGNIwi3S4v0sTN49IbhqmtOWKAkCkSwiSNFVIp+jZH2lI/5t6PRIxxPMv4HtowdG6J1E7+b8RelPKvFhuydSub8o6xaWr5UqzLknkTtHe6l6R8WE6I5XNB4QuXoXxowQSdTlfSVPmLmXGb6MNCdaML62/MXNI0mozIk80hWjujzLmXiw0I9EFBhZzLmniweETqcb6Sr8xcx4zfVsVwoYlSeqepCYnCTqk5qhJpoRioylAM4kUFsJmcS8eYt9oxgjoEVHhCSppCQkQnKFLsSCTKkdssUVCRtBEJHJogiiIhJQtiJFIIkuxGD0idTjfSC/MXt5NRSdQe3/AE1i1tTyrVmDJ5ONo7F5l7eLUIjg9tHvcvSniwUMnVl/GusXJfKjeuydTHflDWLl7mIZHq7R29S9K+LWdk8mO0eHMuXtYFUJ3oxvrb8xc04TMSZ1Pv0l/EXbH3NEI9ENBhbzL1J4saZ5pN0d3qXP2sCpE7kK+syw1i7I+5iGTqcb6V+YvbyaER6M6DvLzL1e1jPCeThaPHmXt4sC4k6g8v4rDWLl7qtJnWrv+usXpXyoxRI4PLR2rzLl7Wkx6q0e1y9K+LBQSdTHfwSGsXv5M5hPhh7U/ZgCTyc7R2JzL38WPhPhh7U/ZgRemkp6yCzLbEc+6RaxvBnHXZ1iFNnZvXjxZDSVVuWtIb3dY/2Yjx8s4WFx6e3kwAF4MHmt4rxCtPo00g6vW/3Clq9mIL1YPLC2r00p7mmlXVWF/wBa2r5MFQeDOWuyrEK7ezDExkHW8yUiNK7djMu3yznYXDp7+TCF6ujCwt5OnP3ME0gz/G5dsQz2bGGpjoy1vVSI5r2ZnTLpNwt3xz9zCV6uiKwuatvUvkwQngzjruVaxDMabGG8MZXutz4jW1O37MyT5dINhbq9OY+TCePVkfWFx6aWp5MEevBiGu45hS1ezQXgzlruCViHfsxH+IgTuIqiqSwRVGqyksEuqsEVf0VvQfLOVhbE6e/kwLCY6MNb00iNKp2jRkHifwrwzdmpOigTwBlVUJVJVeO0hWtSBNsVIbooemL1dE7sLk6c08mupKRGigUFFEWqJSJcUKm3gwJYXHunruZ2/Qx0m1FBUWDzaiwrnFKM0TwZx13KtYhmNNn+wbGd+ko5GbBijvWLM7iiOSVHkq2iWrNFFEmFNqQVFqrNL9pAB4KYgCw5yqkHiigEqqO49mkJIpsihVSIpFgbeGMr7W58Rranb9KNzn2kMf5r6PrI1xNYjTUdkh/VunevVlfWFx6aWJ5Nzn2leL/NvR7SSuJpbXUe5g6N08GJ67mzCtqV2f7BhuzGVzrcuI0tXt+lWZcvlidhb3j0j5Nm4j11y5RyJxnghIAohmSKKiioAKpKiqiwp220YGnmJdgpkT6AiCKpRHYkyry8EbKxGN04g6dPSQUUUevEUURBRUiDs0SryNFUYyIhRVCliwoP8S8LSA8cupU1YkKPDSJb5iSoA7aOyitIklRVvCukdOHYA7IRSWCRSG8iwSJUSK0Th2Rg9dA7dqAg8QREFFESREFElgiWw/8AxoRjoz1vVSI1qvaNWZJ8ukGwt0unMfJhE9XRPLC5+nNfJghPBnHXcFrEO3ZqK8GD3W/3Ctqdv0oxzxGsBJVjAoJEYruxVLuFP6o1SerB7YX/AFpankwUN4Nmt45hSi9m9dvBmLXZcQrT6Nc3q6uwtvj0r5NZ2+WY7C4dOXuYFkMdGOt6aRHNOzE0gz/G5dsQz2bG8DERchAVVLYKiiqLcmyBMbTLpNwt3xz9zAsRjIWt5lpEa127GIbwZx12dYhTZ2aE9XRnYW8vTn7mK8fLOFhcent5MABeDB5reK8QrT6NNIOr1v8AcKWr2YgvVg8sLavTSnuaaVdVYX/Wtq+TBUXgzHruCcQrt7M5hPhh7U/ZlxfLMdhbE6e/kzGE+GHtT9mDCX0fESEv8biN5fl4fP8A4GKfo2InH77iOPJh+35DNPgGU4u4rMt0Bz7rFrG7GcdTnSA12d2BAfRsRB599xFFX5eHrTjqGn8mxGr++4ivg4paq01DOi7GDzVcV4DSn1aaMdXqv7DW1e7AqHo2InL77iOHJh+/5DCT0fESCv8AG4jeT5eHz/4G0QdjOWpypAabe7DF2Mg6rmSsBrXZtYF/5NiJ4fxuI3ejD5/8DZ3pfoOKDDFNi34rO9WWRwqQV6ZIvwV2oqLCNI8NjaeMw71XgaIXYIiXIblDVUim6ovgQV27UL/7k4H0tRxD94mHIAISRVXR3HPQklKY6IVXlQ3RgiqjBpl6LiJx++4jdXkcZj+Qw3no2IlfffcRSPI4rai11DaJOxnTU8q0gOaV2sJ67GR9B1BawWUaWp3/AFowZfqf2fxJPcIqYvEEgvSVVUHFiaF4MyalIxUkGFdq0pFHB9FxE5ffcRsTkcd/yGzfWfT35OgB44d4hSefLcgCAMhRJXb5+QvFRdkVgiqiwWVtrBYYBRB0RLABS+Ui2KlxKSzFmsVisWBMfRsRona/xuI5KSOKRVPyGIPouInL77iN1ORxmX5DMi7HRhqumsBrVO/FgYzDPVepohdAKIkyG5R4q1XdUXwINI8C4ZVDN9L9AxIOVRcW/H7w8WCA4WhYgiQvgrVUJC7KuxNiPvPQ36miLjcQqKKxi7w+Y/kd2R9Jwqg+xarhnogb9DEjUCRYSuyQdYRCikJQGCIicE2NuE7GcdTyrSA5jXb/ALFg5XFfZMMK7eS43GOUjKLtwLpEMlFCQRdO3CpHeWACnMq8VbM9cwL576n6OQYx8Ymr+BKLoSBRd3ogo4RIwRRVDRVSCpatW6n1X0pTUnjsUdvHaEKKQIYSPBBSRQQxrqxVCRYp3RVRcT1X04HPqXo4IBLdiiJSQYmZupyJYLCKkSrCiZIjBsPfso9ekc3qGNRIoiiGhBCSCLWVyixrCKKlINT037Kk4B2jrEvnaGsxSusOkSUFiSroIkSwqRKqrxVtp07GJ6nmyGlqU2sN27GVzqsuA1sXv+tWBYfRcROX33Ebo8jjMvyGz/RvQMSGDwwli34EgOxUUBwqCtqQRdCsYZxX9W2ydApGmhVbUoiCi82ytI/Vsb7L4VXeFlPDvAg+Mh0igaq7ePyehcjw1WwxRZljGP1YHi9FxE4/fcRuryOMx/IYZejYjRPF/jcRz0kcVgq/kNok7GcdTyrSA5jXb/sWGTsdGeq6qwGlV78GDLxP2exK4twSYvEKiO3iKcjiIqSu4IiaHjKvBdnDiwvo2Ig9++4ing4rai11DK/aH09Hr/DomFMkSJK8DRzBAhWAoTwZFXi8RFVBRUSpRHXV2MHuq/sNLU7/AKsCh+jYjV/fcRVehxSi/kNZ36NiJj++4ikOTD5f8DNm7HV6rjkNaL3Yb9wJC+TQKURhKkoqsR2IUySquaLRgx/R/s/ineDciWKfgSIKKCA4VBWKJD4K/uraP8mxE8P43EbvRh8/+Bkfs56donBxcKAk9QnaKLsVQFkSEjspHdyHaFFRZluIlba0Yz/B5dkBz27WDOX0fESEv8biN5fl4fP/AIGKfo2InH77iOPJh+35DME7GQtVzLWA0rs2sQ3Yzjqc6QGuzuwID6NiIPPvuIoq/Lw9acdQ0/k2I1f33EV8HFLVWmoZ0XYwearivAaU+rI4X1AHj8nSYdU0UIlZApwQkREjGNS25JtjQLj6NiJj++4jYnJh67fyG4vAfYL1b+aPcSGONy4PRxWAGT5BdAi6oRR0MFRRQlGNNi830EXYTHquCcBpt7s5hPhh7U/ZgUeIUhwUYTLSCx3s5v8AxiPBeThcPHlXt5Mq/fu0Q0UlQplpEobe1NjeninEw3lCsbjYDiJweXDtXlXL3NJT1Vw9rV6V8mWTEuYHeW1YVPJp/EudXeXep5f/AFgbdi8nO4eHKvfyYQoejCo7ycq5+5hhinExXlCkLjYaYlzINxRikansiwOynpN4d3pXP3MJUPRFUYXcq9S+TD/inE++UIdR7YsNcS50ZJMUa8TzVgdIT0g3DuryrmPkwngnI+uHjG1elPKjDXFOZ0vKEF5j2xT/ACwzxLmV7cVYwqdbU/8Ac2B18JzBcO8vKvSvk0ATnK4dicq9/JlnmKcxC8ttbjyVoOKczleUIJzH3YCCJ6J3cPJyrmnkxRE9IVw7o8q5l5MkOJc6MEmKNsanwVI9muOKczleUIJzHtiX+GAspybw/E6V26T3ZsUhPSDcO6XKuY+TJfxLmXeKM8dp7J4/t/sWuWKczjeUILzHtiP+WAr0TlfXDxjavQnlRuc+0qH/ADb0eoxjieVfwPc228xLmV7cVYwqdbUT9825z7R4h0vqvpCoRQRcTFYlTUd6/wBGDsHInE7h3ulekfJhOhOVzcPCFq9C+VWE6xTmJ3ltpceyVP8A2LUd4lzK6uKkI1Olqp++TA6InpCuHdHlXMvJhIJ6ILhhZyrmnkwhxTmcryhBOY8y/wANRMS50YpMUbY1PgqR7MDpCekG4d0uVcx8mEQnonlw8/Kua+TCLFOZxvKEF5j2xH/LULEudGaTFG6FT4qsOzA6YnONw7F5V7eTUITg9uHvavSnlRglinM43lCC8x9mouJcweXlXZU+lP8A3NgbMT1dw7elelfJvXYnMdw8OVcvcypYlzZeW2tx5K3oYpxMV5cIXHkwERD0Q1GFvKvUnkxZT0m8O70rn7mSTEudGKTFGnE80Yn8U4n3yhDqPbFgISHozqO8vKufuYrwXk4XDx5V7eTJLiXMhXFGKwqeyLEPFOJhvKFY3GwHETg8uHasbVy9zBc4FAICEXQkW1UdwVd46qhXXGa/UlXirUTEuYHeW1YVPJp/EudXeXep5f8A1gbETmO4dicq9/Jj4T4Ye1P2bOHFOZivKEEhcbaOF+GHtT9mD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304" name="Picture 16" descr="http://www.s-cool.co.uk/gcse/assets/learn_its/gcse/maths/graphs/algebraic-graphs/g-mat-graph-dia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1066800"/>
            <a:ext cx="28575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Picture 18" descr="http://completecenter.gmu.edu/images/Quadraticfuncti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145" y="1046018"/>
            <a:ext cx="314325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8" name="Picture 20" descr="http://cnx.org/resources/7a5e81b772f4ad11c6de22a678eab9d1/C09_S9-7_P51_00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927" y="4038599"/>
            <a:ext cx="2590800" cy="256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12775" y="312737"/>
            <a:ext cx="8074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Types of Roots of a Quadratic Function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069975" y="3507343"/>
            <a:ext cx="213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Two-Real Solutions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42094" y="3426175"/>
            <a:ext cx="213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One-Real Solution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81651" y="6488668"/>
            <a:ext cx="213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Real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12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229600" cy="1706563"/>
          </a:xfrm>
        </p:spPr>
        <p:txBody>
          <a:bodyPr/>
          <a:lstStyle/>
          <a:p>
            <a:pPr eaLnBrk="1" hangingPunct="1"/>
            <a:r>
              <a:rPr lang="en-US" sz="4800" b="1" smtClean="0">
                <a:latin typeface="Pupcat" pitchFamily="2" charset="0"/>
              </a:rPr>
              <a:t>Quadratic equations can be </a:t>
            </a:r>
            <a:br>
              <a:rPr lang="en-US" sz="4800" b="1" smtClean="0">
                <a:latin typeface="Pupcat" pitchFamily="2" charset="0"/>
              </a:rPr>
            </a:br>
            <a:r>
              <a:rPr lang="en-US" sz="4800" b="1" smtClean="0">
                <a:latin typeface="Pupcat" pitchFamily="2" charset="0"/>
              </a:rPr>
              <a:t>solved using different methods... </a:t>
            </a:r>
            <a:br>
              <a:rPr lang="en-US" sz="4800" b="1" smtClean="0">
                <a:latin typeface="Pupcat" pitchFamily="2" charset="0"/>
              </a:rPr>
            </a:br>
            <a:endParaRPr lang="en-US" sz="4800" b="1" smtClean="0">
              <a:latin typeface="Pupcat" pitchFamily="2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44196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4400" b="1" smtClean="0">
                <a:solidFill>
                  <a:srgbClr val="0000FF"/>
                </a:solidFill>
                <a:latin typeface="Pupcat" pitchFamily="2" charset="0"/>
              </a:rPr>
              <a:t>FACTORING</a:t>
            </a:r>
          </a:p>
          <a:p>
            <a:pPr marL="609600" indent="-609600" eaLnBrk="1" hangingPunct="1">
              <a:buFontTx/>
              <a:buAutoNum type="arabicPeriod"/>
            </a:pPr>
            <a:endParaRPr lang="en-US" sz="4400" smtClean="0">
              <a:solidFill>
                <a:srgbClr val="0000FF"/>
              </a:solidFill>
              <a:latin typeface="Pupcat" pitchFamily="2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4400" b="1" smtClean="0">
                <a:solidFill>
                  <a:srgbClr val="0000FF"/>
                </a:solidFill>
                <a:latin typeface="Pupcat" pitchFamily="2" charset="0"/>
              </a:rPr>
              <a:t>GRAPHING</a:t>
            </a:r>
          </a:p>
          <a:p>
            <a:pPr marL="609600" indent="-609600" eaLnBrk="1" hangingPunct="1">
              <a:buFontTx/>
              <a:buAutoNum type="arabicPeriod"/>
            </a:pPr>
            <a:endParaRPr lang="en-US" sz="4400" smtClean="0">
              <a:solidFill>
                <a:srgbClr val="0000FF"/>
              </a:solidFill>
              <a:latin typeface="Pupcat" pitchFamily="2" charset="0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sz="4400" b="1" smtClean="0">
                <a:solidFill>
                  <a:srgbClr val="0000FF"/>
                </a:solidFill>
                <a:latin typeface="Pupcat" pitchFamily="2" charset="0"/>
              </a:rPr>
              <a:t>QUADRATIC FORMULA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251700" cy="8382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0000FF"/>
                </a:solidFill>
                <a:latin typeface="Pupcat" pitchFamily="2" charset="0"/>
              </a:rPr>
              <a:t>Quadratic Formula:</a:t>
            </a:r>
            <a:endParaRPr lang="en-US" sz="5400" smtClean="0">
              <a:solidFill>
                <a:srgbClr val="0000FF"/>
              </a:solidFill>
              <a:latin typeface="Pupcat" pitchFamily="2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1676400" y="3048000"/>
            <a:ext cx="579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pitchFamily="34" charset="0"/>
            </a:endParaRPr>
          </a:p>
        </p:txBody>
      </p:sp>
      <p:graphicFrame>
        <p:nvGraphicFramePr>
          <p:cNvPr id="143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898805"/>
              </p:ext>
            </p:extLst>
          </p:nvPr>
        </p:nvGraphicFramePr>
        <p:xfrm>
          <a:off x="1219200" y="1371600"/>
          <a:ext cx="5943600" cy="225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4" imgW="1409088" imgH="533169" progId="Equation.DSMT4">
                  <p:embed/>
                </p:oleObj>
              </mc:Choice>
              <mc:Fallback>
                <p:oleObj name="Equation" r:id="rId4" imgW="1409088" imgH="533169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371600"/>
                        <a:ext cx="5943600" cy="225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1447800" y="3684043"/>
            <a:ext cx="7086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https</a:t>
            </a:r>
            <a:r>
              <a:rPr lang="en-US" dirty="0">
                <a:hlinkClick r:id="rId6"/>
              </a:rPr>
              <a:t>://</a:t>
            </a:r>
            <a:r>
              <a:rPr lang="en-US" dirty="0" smtClean="0">
                <a:hlinkClick r:id="rId6"/>
              </a:rPr>
              <a:t>www.youtube.com/watch?v=HRcj9slciqM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>
                <a:hlinkClick r:id="rId7"/>
              </a:rPr>
              <a:t>https://</a:t>
            </a:r>
            <a:r>
              <a:rPr lang="en-US" dirty="0" smtClean="0">
                <a:hlinkClick r:id="rId7"/>
              </a:rPr>
              <a:t>www.youtube.com/watch?v=2lbABbfU6Zc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8"/>
              </a:rPr>
              <a:t>https</a:t>
            </a:r>
            <a:r>
              <a:rPr lang="en-US" dirty="0">
                <a:hlinkClick r:id="rId8"/>
              </a:rPr>
              <a:t>://www.youtube.com/watch?v=-</a:t>
            </a:r>
            <a:r>
              <a:rPr lang="en-US" dirty="0" smtClean="0">
                <a:hlinkClick r:id="rId8"/>
              </a:rPr>
              <a:t>gwz6d9NYz0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9"/>
              </a:rPr>
              <a:t>https://</a:t>
            </a:r>
            <a:r>
              <a:rPr lang="en-US" dirty="0" smtClean="0">
                <a:hlinkClick r:id="rId9"/>
              </a:rPr>
              <a:t>www.youtube.com/watch?v=b1q1pPI79TY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smtClean="0">
                <a:latin typeface="Pupcat" pitchFamily="2" charset="0"/>
              </a:rPr>
              <a:t>	Quadratic Formula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267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BerlinSansFB" charset="0"/>
              </a:rPr>
              <a:t>Make sure to use the standard form of a Quadratic Equation:  </a:t>
            </a:r>
            <a:r>
              <a:rPr lang="en-US" b="1" dirty="0" smtClean="0">
                <a:solidFill>
                  <a:srgbClr val="0099CC"/>
                </a:solidFill>
                <a:latin typeface="BerlinSansFB" charset="0"/>
              </a:rPr>
              <a:t>Ax</a:t>
            </a:r>
            <a:r>
              <a:rPr lang="en-US" b="1" baseline="30000" dirty="0" smtClean="0">
                <a:solidFill>
                  <a:srgbClr val="0099CC"/>
                </a:solidFill>
              </a:rPr>
              <a:t>2</a:t>
            </a:r>
            <a:r>
              <a:rPr lang="en-US" b="1" dirty="0" smtClean="0">
                <a:solidFill>
                  <a:srgbClr val="0099CC"/>
                </a:solidFill>
                <a:latin typeface="BerlinSansFB" charset="0"/>
              </a:rPr>
              <a:t> + </a:t>
            </a:r>
            <a:r>
              <a:rPr lang="en-US" b="1" dirty="0" err="1" smtClean="0">
                <a:solidFill>
                  <a:srgbClr val="0099CC"/>
                </a:solidFill>
                <a:latin typeface="BerlinSansFB" charset="0"/>
              </a:rPr>
              <a:t>Bx</a:t>
            </a:r>
            <a:r>
              <a:rPr lang="en-US" b="1" dirty="0" smtClean="0">
                <a:solidFill>
                  <a:srgbClr val="0099CC"/>
                </a:solidFill>
                <a:latin typeface="BerlinSansFB" charset="0"/>
              </a:rPr>
              <a:t> + C = 0</a:t>
            </a:r>
          </a:p>
          <a:p>
            <a:pPr eaLnBrk="1" hangingPunct="1"/>
            <a:endParaRPr lang="en-US" b="1" dirty="0" smtClean="0">
              <a:latin typeface="BerlinSansFB" charset="0"/>
            </a:endParaRPr>
          </a:p>
          <a:p>
            <a:pPr eaLnBrk="1" hangingPunct="1"/>
            <a:r>
              <a:rPr lang="en-US" dirty="0" smtClean="0">
                <a:latin typeface="BerlinSansFB" charset="0"/>
              </a:rPr>
              <a:t>First: Get Quadratic in Standard Form</a:t>
            </a:r>
          </a:p>
          <a:p>
            <a:pPr eaLnBrk="1" hangingPunct="1"/>
            <a:r>
              <a:rPr lang="en-US" dirty="0" smtClean="0">
                <a:latin typeface="BerlinSansFB" charset="0"/>
              </a:rPr>
              <a:t>Second: Identify a, b, and c</a:t>
            </a:r>
          </a:p>
          <a:p>
            <a:pPr eaLnBrk="1" hangingPunct="1"/>
            <a:r>
              <a:rPr lang="en-US" dirty="0" smtClean="0">
                <a:latin typeface="BerlinSansFB" charset="0"/>
              </a:rPr>
              <a:t>Third: Substitute into the formula and find the answers.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>
                <a:latin typeface="Pupcat" pitchFamily="2" charset="0"/>
              </a:rPr>
              <a:t>Use the Quadratic Formula to solve each equation: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05000"/>
            <a:ext cx="3429000" cy="4114800"/>
          </a:xfrm>
        </p:spPr>
        <p:txBody>
          <a:bodyPr/>
          <a:lstStyle/>
          <a:p>
            <a:pPr marL="0" indent="0" eaLnBrk="1" hangingPunct="1">
              <a:buSzPct val="125000"/>
              <a:buNone/>
            </a:pPr>
            <a:r>
              <a:rPr lang="en-US" sz="2600" dirty="0" smtClean="0">
                <a:latin typeface="Maiandra GD" pitchFamily="34" charset="0"/>
              </a:rPr>
              <a:t> </a:t>
            </a:r>
            <a:r>
              <a:rPr lang="en-US" sz="2800" dirty="0"/>
              <a:t>3x</a:t>
            </a:r>
            <a:r>
              <a:rPr lang="en-US" sz="2800" baseline="30000" dirty="0"/>
              <a:t>2</a:t>
            </a:r>
            <a:r>
              <a:rPr lang="en-US" sz="2800" dirty="0"/>
              <a:t> – 5x – 2 =0</a:t>
            </a:r>
            <a:endParaRPr lang="en-US" sz="2600" dirty="0" smtClean="0">
              <a:latin typeface="Maiandra GD" pitchFamily="34" charset="0"/>
            </a:endParaRPr>
          </a:p>
          <a:p>
            <a:pPr marL="571500" indent="-571500" eaLnBrk="1" hangingPunct="1">
              <a:buSzPct val="125000"/>
              <a:buFont typeface="Wingdings" pitchFamily="2" charset="2"/>
              <a:buAutoNum type="arabicPeriod"/>
            </a:pPr>
            <a:endParaRPr lang="en-US" sz="2600" dirty="0" smtClean="0">
              <a:latin typeface="Maiandra GD" pitchFamily="34" charset="0"/>
            </a:endParaRPr>
          </a:p>
          <a:p>
            <a:pPr marL="571500" indent="-571500" eaLnBrk="1" hangingPunct="1">
              <a:buSzPct val="125000"/>
              <a:buFont typeface="Wingdings" pitchFamily="2" charset="2"/>
              <a:buAutoNum type="arabicPeriod"/>
            </a:pPr>
            <a:endParaRPr lang="en-US" sz="2600" dirty="0" smtClean="0">
              <a:latin typeface="Maiandra GD" pitchFamily="34" charset="0"/>
            </a:endParaRPr>
          </a:p>
          <a:p>
            <a:pPr marL="571500" indent="-571500" eaLnBrk="1" hangingPunct="1">
              <a:buSzPct val="125000"/>
              <a:buFont typeface="Wingdings" pitchFamily="2" charset="2"/>
              <a:buAutoNum type="arabicPeriod"/>
            </a:pPr>
            <a:endParaRPr lang="en-US" sz="2600" dirty="0" smtClean="0">
              <a:latin typeface="Maiandra GD" pitchFamily="34" charset="0"/>
            </a:endParaRPr>
          </a:p>
          <a:p>
            <a:pPr marL="571500" indent="-571500" eaLnBrk="1" hangingPunct="1">
              <a:buSzPct val="125000"/>
              <a:buFont typeface="Wingdings" pitchFamily="2" charset="2"/>
              <a:buAutoNum type="arabicPeriod"/>
            </a:pPr>
            <a:endParaRPr lang="en-US" sz="2600" dirty="0" smtClean="0">
              <a:latin typeface="Maiandra GD" pitchFamily="34" charset="0"/>
            </a:endParaRPr>
          </a:p>
          <a:p>
            <a:pPr marL="571500" indent="-571500" eaLnBrk="1" hangingPunct="1">
              <a:buSzPct val="125000"/>
              <a:buFont typeface="Wingdings" pitchFamily="2" charset="2"/>
              <a:buAutoNum type="arabicPeriod"/>
            </a:pPr>
            <a:endParaRPr lang="en-US" sz="2600" dirty="0" smtClean="0">
              <a:latin typeface="Maiandra GD" pitchFamily="34" charset="0"/>
            </a:endParaRPr>
          </a:p>
          <a:p>
            <a:pPr marL="0" indent="0" eaLnBrk="1" hangingPunct="1">
              <a:buSzPct val="125000"/>
              <a:buNone/>
            </a:pPr>
            <a:r>
              <a:rPr lang="en-US" sz="2600" dirty="0" smtClean="0">
                <a:latin typeface="Maiandra GD" pitchFamily="34" charset="0"/>
              </a:rPr>
              <a:t> </a:t>
            </a:r>
          </a:p>
          <a:p>
            <a:pPr marL="571500" indent="-571500" eaLnBrk="1" hangingPunct="1">
              <a:buSzPct val="125000"/>
              <a:buFont typeface="Wingdings" pitchFamily="2" charset="2"/>
              <a:buAutoNum type="arabicPeriod"/>
            </a:pPr>
            <a:endParaRPr lang="en-US" sz="2600" dirty="0" smtClean="0">
              <a:latin typeface="Maiandra GD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19600" y="2133600"/>
            <a:ext cx="472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Steps:</a:t>
            </a:r>
          </a:p>
          <a:p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Identify a, b, and c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Substitute values into formula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Simplify </a:t>
            </a:r>
          </a:p>
          <a:p>
            <a:pPr lvl="1"/>
            <a:r>
              <a:rPr lang="en-US" sz="2400" dirty="0"/>
              <a:t>	</a:t>
            </a:r>
            <a:r>
              <a:rPr lang="en-US" sz="2400" dirty="0" smtClean="0"/>
              <a:t>*Remember to leave answers as reduced fractions whenever needed.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800600" y="990599"/>
            <a:ext cx="38100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Your equation must be set = 0 to use the formula!!!! </a:t>
            </a:r>
            <a:r>
              <a:rPr lang="en-US" b="1" dirty="0" smtClean="0">
                <a:sym typeface="Wingdings" panose="05000000000000000000" pitchFamily="2" charset="2"/>
              </a:rPr>
              <a:t>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0200" y="228600"/>
            <a:ext cx="6858000" cy="6248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1) 3x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– x = </a:t>
            </a:r>
            <a:r>
              <a:rPr lang="en-US" dirty="0" smtClean="0"/>
              <a:t>4		2) </a:t>
            </a:r>
            <a:r>
              <a:rPr lang="en-US" dirty="0"/>
              <a:t>9x</a:t>
            </a:r>
            <a:r>
              <a:rPr lang="en-US" baseline="30000" dirty="0"/>
              <a:t>2</a:t>
            </a:r>
            <a:r>
              <a:rPr lang="en-US" dirty="0"/>
              <a:t> = -6x – </a:t>
            </a:r>
            <a:r>
              <a:rPr lang="en-US" dirty="0" smtClean="0"/>
              <a:t>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3) 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 + 3x – 5 = </a:t>
            </a:r>
            <a:r>
              <a:rPr lang="en-US" dirty="0" smtClean="0"/>
              <a:t>0	4) </a:t>
            </a:r>
            <a:r>
              <a:rPr lang="en-US" dirty="0"/>
              <a:t>-2x</a:t>
            </a:r>
            <a:r>
              <a:rPr lang="en-US" baseline="30000" dirty="0"/>
              <a:t>2</a:t>
            </a:r>
            <a:r>
              <a:rPr lang="en-US" dirty="0"/>
              <a:t> = 4x + 3</a:t>
            </a:r>
          </a:p>
        </p:txBody>
      </p:sp>
    </p:spTree>
    <p:extLst>
      <p:ext uri="{BB962C8B-B14F-4D97-AF65-F5344CB8AC3E}">
        <p14:creationId xmlns:p14="http://schemas.microsoft.com/office/powerpoint/2010/main" val="139836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90500"/>
            <a:ext cx="7924800" cy="1527175"/>
          </a:xfrm>
        </p:spPr>
        <p:txBody>
          <a:bodyPr/>
          <a:lstStyle/>
          <a:p>
            <a:pPr eaLnBrk="1" hangingPunct="1"/>
            <a:r>
              <a:rPr lang="en-US" sz="4400" b="1" smtClean="0">
                <a:latin typeface="Pupcat" pitchFamily="2" charset="0"/>
              </a:rPr>
              <a:t>You Try!  </a:t>
            </a:r>
            <a:br>
              <a:rPr lang="en-US" sz="4400" b="1" smtClean="0">
                <a:latin typeface="Pupcat" pitchFamily="2" charset="0"/>
              </a:rPr>
            </a:br>
            <a:r>
              <a:rPr lang="en-US" sz="4000" b="1" smtClean="0">
                <a:latin typeface="Pupcat" pitchFamily="2" charset="0"/>
              </a:rPr>
              <a:t>Use the Quadratic Formula to solve :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71500" indent="-571500" eaLnBrk="1" hangingPunct="1">
              <a:buSzPct val="125000"/>
              <a:buFont typeface="Wingdings" pitchFamily="2" charset="2"/>
              <a:buAutoNum type="arabicPeriod"/>
            </a:pPr>
            <a:r>
              <a:rPr lang="en-US" sz="2600" smtClean="0">
                <a:latin typeface="Maiandra GD" pitchFamily="34" charset="0"/>
              </a:rPr>
              <a:t> </a:t>
            </a:r>
          </a:p>
          <a:p>
            <a:pPr marL="571500" indent="-571500" eaLnBrk="1" hangingPunct="1">
              <a:buSzPct val="125000"/>
              <a:buFont typeface="Wingdings" pitchFamily="2" charset="2"/>
              <a:buAutoNum type="arabicPeriod"/>
            </a:pPr>
            <a:endParaRPr lang="en-US" sz="2600" smtClean="0">
              <a:latin typeface="Maiandra GD" pitchFamily="34" charset="0"/>
            </a:endParaRPr>
          </a:p>
          <a:p>
            <a:pPr marL="571500" indent="-571500" eaLnBrk="1" hangingPunct="1">
              <a:buSzPct val="125000"/>
              <a:buFont typeface="Wingdings" pitchFamily="2" charset="2"/>
              <a:buAutoNum type="arabicPeriod"/>
            </a:pPr>
            <a:endParaRPr lang="en-US" sz="2600" smtClean="0">
              <a:latin typeface="Maiandra GD" pitchFamily="34" charset="0"/>
            </a:endParaRPr>
          </a:p>
          <a:p>
            <a:pPr marL="571500" indent="-571500" eaLnBrk="1" hangingPunct="1">
              <a:buSzPct val="125000"/>
              <a:buFont typeface="Wingdings" pitchFamily="2" charset="2"/>
              <a:buAutoNum type="arabicPeriod"/>
            </a:pPr>
            <a:r>
              <a:rPr lang="en-US" sz="2600" smtClean="0">
                <a:latin typeface="Maiandra GD" pitchFamily="34" charset="0"/>
              </a:rPr>
              <a:t> </a:t>
            </a:r>
          </a:p>
          <a:p>
            <a:pPr marL="571500" indent="-571500" eaLnBrk="1" hangingPunct="1">
              <a:buSzPct val="125000"/>
              <a:buFont typeface="Wingdings" pitchFamily="2" charset="2"/>
              <a:buAutoNum type="arabicPeriod"/>
            </a:pPr>
            <a:endParaRPr lang="en-US" sz="2600" smtClean="0">
              <a:latin typeface="Maiandra GD" pitchFamily="34" charset="0"/>
            </a:endParaRPr>
          </a:p>
          <a:p>
            <a:pPr marL="571500" indent="-571500" eaLnBrk="1" hangingPunct="1">
              <a:buSzPct val="125000"/>
              <a:buFont typeface="Wingdings" pitchFamily="2" charset="2"/>
              <a:buAutoNum type="arabicPeriod"/>
            </a:pPr>
            <a:endParaRPr lang="en-US" sz="2600" smtClean="0">
              <a:latin typeface="Maiandra GD" pitchFamily="34" charset="0"/>
            </a:endParaRPr>
          </a:p>
          <a:p>
            <a:pPr marL="571500" indent="-571500" eaLnBrk="1" hangingPunct="1">
              <a:buSzPct val="125000"/>
              <a:buFont typeface="Wingdings" pitchFamily="2" charset="2"/>
              <a:buAutoNum type="arabicPeriod"/>
            </a:pPr>
            <a:r>
              <a:rPr lang="en-US" sz="2600" smtClean="0">
                <a:latin typeface="Maiandra GD" pitchFamily="34" charset="0"/>
              </a:rPr>
              <a:t> </a:t>
            </a:r>
          </a:p>
          <a:p>
            <a:pPr marL="571500" indent="-571500" eaLnBrk="1" hangingPunct="1">
              <a:buSzPct val="125000"/>
              <a:buFont typeface="Wingdings" pitchFamily="2" charset="2"/>
              <a:buAutoNum type="arabicPeriod"/>
            </a:pPr>
            <a:endParaRPr lang="en-US" sz="2600" smtClean="0">
              <a:latin typeface="Maiandra GD" pitchFamily="34" charset="0"/>
            </a:endParaRPr>
          </a:p>
        </p:txBody>
      </p:sp>
      <p:graphicFrame>
        <p:nvGraphicFramePr>
          <p:cNvPr id="9218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324100" y="1819275"/>
          <a:ext cx="2863850" cy="412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4" imgW="952500" imgH="1371600" progId="Equation.DSMT4">
                  <p:embed/>
                </p:oleObj>
              </mc:Choice>
              <mc:Fallback>
                <p:oleObj name="Equation" r:id="rId4" imgW="952500" imgH="1371600" progId="Equation.DSMT4">
                  <p:embed/>
                  <p:pic>
                    <p:nvPicPr>
                      <p:cNvPr id="0" name="Picture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4100" y="1819275"/>
                        <a:ext cx="2863850" cy="412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2043</TotalTime>
  <Words>297</Words>
  <Application>Microsoft Office PowerPoint</Application>
  <PresentationFormat>On-screen Show (4:3)</PresentationFormat>
  <Paragraphs>101</Paragraphs>
  <Slides>14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Crayons</vt:lpstr>
      <vt:lpstr>Echo</vt:lpstr>
      <vt:lpstr>Balloons</vt:lpstr>
      <vt:lpstr>Ripple</vt:lpstr>
      <vt:lpstr>Equation</vt:lpstr>
      <vt:lpstr>PowerPoint Presentation</vt:lpstr>
      <vt:lpstr>Quadratic Formula and the Discriminant</vt:lpstr>
      <vt:lpstr>PowerPoint Presentation</vt:lpstr>
      <vt:lpstr>Quadratic equations can be  solved using different methods...  </vt:lpstr>
      <vt:lpstr>Quadratic Formula:</vt:lpstr>
      <vt:lpstr> Quadratic Formula</vt:lpstr>
      <vt:lpstr>Use the Quadratic Formula to solve each equation:</vt:lpstr>
      <vt:lpstr>PowerPoint Presentation</vt:lpstr>
      <vt:lpstr>You Try!   Use the Quadratic Formula to solve :</vt:lpstr>
      <vt:lpstr>STOP HERE for Friday</vt:lpstr>
      <vt:lpstr> Discriminant:</vt:lpstr>
      <vt:lpstr>PowerPoint Presentation</vt:lpstr>
      <vt:lpstr>Using the Discriminant:</vt:lpstr>
      <vt:lpstr>Homework!!</vt:lpstr>
    </vt:vector>
  </TitlesOfParts>
  <Company>Green Hope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Preferred Customer</dc:creator>
  <cp:lastModifiedBy>koverton</cp:lastModifiedBy>
  <cp:revision>132</cp:revision>
  <dcterms:created xsi:type="dcterms:W3CDTF">2004-11-28T02:14:58Z</dcterms:created>
  <dcterms:modified xsi:type="dcterms:W3CDTF">2015-02-02T17:37:45Z</dcterms:modified>
</cp:coreProperties>
</file>