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Lst>
  <p:notesMasterIdLst>
    <p:notesMasterId r:id="rId25"/>
  </p:notesMasterIdLst>
  <p:handoutMasterIdLst>
    <p:handoutMasterId r:id="rId26"/>
  </p:handoutMasterIdLst>
  <p:sldIdLst>
    <p:sldId id="256" r:id="rId6"/>
    <p:sldId id="287" r:id="rId7"/>
    <p:sldId id="257" r:id="rId8"/>
    <p:sldId id="259" r:id="rId9"/>
    <p:sldId id="260" r:id="rId10"/>
    <p:sldId id="262" r:id="rId11"/>
    <p:sldId id="263" r:id="rId12"/>
    <p:sldId id="284" r:id="rId13"/>
    <p:sldId id="285" r:id="rId14"/>
    <p:sldId id="286" r:id="rId15"/>
    <p:sldId id="264" r:id="rId16"/>
    <p:sldId id="265" r:id="rId17"/>
    <p:sldId id="266" r:id="rId18"/>
    <p:sldId id="267" r:id="rId19"/>
    <p:sldId id="278" r:id="rId20"/>
    <p:sldId id="280" r:id="rId21"/>
    <p:sldId id="282" r:id="rId22"/>
    <p:sldId id="283" r:id="rId23"/>
    <p:sldId id="268"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3.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5"/>
          </a:xfrm>
          <a:prstGeom prst="rect">
            <a:avLst/>
          </a:prstGeom>
        </p:spPr>
        <p:txBody>
          <a:bodyPr vert="horz" lIns="92830" tIns="46415" rIns="92830" bIns="46415" rtlCol="0"/>
          <a:lstStyle>
            <a:lvl1pPr algn="r">
              <a:defRPr sz="1200"/>
            </a:lvl1pPr>
          </a:lstStyle>
          <a:p>
            <a:fld id="{F23EC1A4-47D3-4E11-8FA4-6EE501B85D5A}" type="datetimeFigureOut">
              <a:rPr lang="en-US" smtClean="0"/>
              <a:t>5/13/2016</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2830" tIns="46415" rIns="92830" bIns="46415" rtlCol="0" anchor="b"/>
          <a:lstStyle>
            <a:lvl1pPr algn="r">
              <a:defRPr sz="1200"/>
            </a:lvl1pPr>
          </a:lstStyle>
          <a:p>
            <a:fld id="{B30E073E-F2C0-4578-A18D-0F3351584506}" type="slidenum">
              <a:rPr lang="en-US" smtClean="0"/>
              <a:t>‹#›</a:t>
            </a:fld>
            <a:endParaRPr lang="en-US"/>
          </a:p>
        </p:txBody>
      </p:sp>
    </p:spTree>
    <p:extLst>
      <p:ext uri="{BB962C8B-B14F-4D97-AF65-F5344CB8AC3E}">
        <p14:creationId xmlns:p14="http://schemas.microsoft.com/office/powerpoint/2010/main" val="2947585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DE39464D-6112-4F67-9105-89E9B8730C83}" type="datetimeFigureOut">
              <a:rPr lang="en-US" smtClean="0"/>
              <a:t>5/13/2016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BB639718-8AFE-4C46-B90C-C43D8BA6F50B}" type="slidenum">
              <a:rPr lang="en-US" smtClean="0"/>
              <a:t>‹#›</a:t>
            </a:fld>
            <a:endParaRPr lang="en-US"/>
          </a:p>
        </p:txBody>
      </p:sp>
    </p:spTree>
    <p:extLst>
      <p:ext uri="{BB962C8B-B14F-4D97-AF65-F5344CB8AC3E}">
        <p14:creationId xmlns:p14="http://schemas.microsoft.com/office/powerpoint/2010/main" val="910341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E0FAA6-6950-49C7-BC2D-CED0559FD77C}"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8056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F05B9F-B61B-4A9B-8E56-DF2AC17D18C9}"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877251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19B6DA-AE42-4EAA-938B-E1A5F0C7E34E}"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3073930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3B3A22-B270-4B1B-90D7-FEBB9DCE24E2}"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3567446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E10566-FEFD-4F44-882D-E0FF16417238}"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07206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41F22F-C139-4CE1-A057-EB28983D273C}"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4002153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DF08833-048F-442A-A863-A10ABC00B97C}" type="slidenum">
              <a:rPr lang="en-US" smtClean="0">
                <a:solidFill>
                  <a:prstClr val="black"/>
                </a:solidFill>
              </a:rPr>
              <a:pPr>
                <a:defRPr/>
              </a:pPr>
              <a:t>15</a:t>
            </a:fld>
            <a:endParaRPr lang="en-US" smtClean="0">
              <a:solidFill>
                <a:prstClr val="black"/>
              </a:solidFill>
            </a:endParaRPr>
          </a:p>
        </p:txBody>
      </p:sp>
    </p:spTree>
    <p:extLst>
      <p:ext uri="{BB962C8B-B14F-4D97-AF65-F5344CB8AC3E}">
        <p14:creationId xmlns:p14="http://schemas.microsoft.com/office/powerpoint/2010/main" val="1669367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F451B4C-13B1-462A-9DD9-31C5B2477483}" type="slidenum">
              <a:rPr lang="en-US" smtClean="0">
                <a:solidFill>
                  <a:prstClr val="black"/>
                </a:solidFill>
              </a:rPr>
              <a:pPr>
                <a:defRPr/>
              </a:pPr>
              <a:t>16</a:t>
            </a:fld>
            <a:endParaRPr lang="en-US" smtClean="0">
              <a:solidFill>
                <a:prstClr val="black"/>
              </a:solidFill>
            </a:endParaRPr>
          </a:p>
        </p:txBody>
      </p:sp>
    </p:spTree>
    <p:extLst>
      <p:ext uri="{BB962C8B-B14F-4D97-AF65-F5344CB8AC3E}">
        <p14:creationId xmlns:p14="http://schemas.microsoft.com/office/powerpoint/2010/main" val="2030755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1037923-A796-441A-857E-74F18F9675FC}" type="slidenum">
              <a:rPr lang="en-US" smtClean="0">
                <a:solidFill>
                  <a:prstClr val="black"/>
                </a:solidFill>
              </a:rPr>
              <a:pPr>
                <a:defRPr/>
              </a:pPr>
              <a:t>17</a:t>
            </a:fld>
            <a:endParaRPr lang="en-US" smtClean="0">
              <a:solidFill>
                <a:prstClr val="black"/>
              </a:solidFill>
            </a:endParaRPr>
          </a:p>
        </p:txBody>
      </p:sp>
    </p:spTree>
    <p:extLst>
      <p:ext uri="{BB962C8B-B14F-4D97-AF65-F5344CB8AC3E}">
        <p14:creationId xmlns:p14="http://schemas.microsoft.com/office/powerpoint/2010/main" val="92301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17C6C86-F4DE-4F61-B473-670314572190}" type="datetimeFigureOut">
              <a:rPr lang="en-US" smtClean="0"/>
              <a:t>5/13/2016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2BE0936-0F0A-4EEA-8E40-39277DD5F05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C6C86-F4DE-4F61-B473-670314572190}"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C6C86-F4DE-4F61-B473-670314572190}"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B7D25DDE-D6C0-4CCD-A032-A426A9FDD90B}" type="datetimeFigureOut">
              <a:rPr lang="en-US">
                <a:solidFill>
                  <a:srgbClr val="1C1C1C"/>
                </a:solidFill>
              </a:rPr>
              <a:pPr>
                <a:defRPr/>
              </a:pPr>
              <a:t>5/13/2016</a:t>
            </a:fld>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CF17C78-89CB-4172-A230-27F919522CD1}"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1065058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76C8B22A-FB0C-4735-A16A-220588B7F6D8}"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8AA00AF-19FE-46EC-AF84-2A3FA4EDB87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374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CEA9F37B-3CEA-483D-A31B-6F46342CEE96}"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3D1851-9328-4850-B2FE-292178B0E3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0529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30C14935-45E3-47EF-A988-810B4E13175D}"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6D06E50B-8ED1-4210-AAF8-31DDFE4DF5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1449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6EAB87B9-BAD0-490C-AE21-70F19AE6A16E}" type="datetimeFigureOut">
              <a:rPr lang="en-US">
                <a:solidFill>
                  <a:srgbClr val="000000"/>
                </a:solidFill>
              </a:rPr>
              <a:pPr>
                <a:defRPr/>
              </a:pPr>
              <a:t>5/13/2016</a:t>
            </a:fld>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F763ED63-B100-4906-B7E5-528E0CB852A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4045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BEFBFD92-EF9A-408B-ADB2-B5360FD61747}" type="datetimeFigureOut">
              <a:rPr lang="en-US">
                <a:solidFill>
                  <a:srgbClr val="000000"/>
                </a:solidFill>
              </a:rPr>
              <a:pPr>
                <a:defRPr/>
              </a:pPr>
              <a:t>5/13/2016</a:t>
            </a:fld>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7BF013F8-8F4A-4608-8FC6-183F4FECF8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8775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E900480F-FF83-43EC-9294-822C12DEAACF}" type="datetimeFigureOut">
              <a:rPr lang="en-US">
                <a:solidFill>
                  <a:srgbClr val="000000"/>
                </a:solidFill>
              </a:rPr>
              <a:pPr>
                <a:defRPr/>
              </a:pPr>
              <a:t>5/13/2016</a:t>
            </a:fld>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BE61BA14-8CA5-4AA1-ABCE-AC2AA0EF93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1383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3C195926-36EE-40E5-BAE0-21B44DCBFBC3}"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72A03B1-42FE-4624-A317-1B88314ED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3756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C6C86-F4DE-4F61-B473-670314572190}"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07E2E01-8912-4C9D-8F59-F755AF1A3A8A}"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478AF2B-9B08-48C1-B9BF-912AE660991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9102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1C3F7EFB-DFBF-4AAB-A739-2D6C5D19F2CA}"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F022E6A-36F7-4278-920E-8E62D84433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323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5EC2077D-0883-4C99-B629-AB2C84217183}"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8D6F475-C2DE-4373-AE0C-C39647C911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2699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B7D25DDE-D6C0-4CCD-A032-A426A9FDD90B}" type="datetimeFigureOut">
              <a:rPr lang="en-US">
                <a:solidFill>
                  <a:srgbClr val="1C1C1C"/>
                </a:solidFill>
              </a:rPr>
              <a:pPr>
                <a:defRPr/>
              </a:pPr>
              <a:t>5/13/2016</a:t>
            </a:fld>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CF17C78-89CB-4172-A230-27F919522CD1}"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6732473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76C8B22A-FB0C-4735-A16A-220588B7F6D8}"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8AA00AF-19FE-46EC-AF84-2A3FA4EDB87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9784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CEA9F37B-3CEA-483D-A31B-6F46342CEE96}"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3D1851-9328-4850-B2FE-292178B0E3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25863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30C14935-45E3-47EF-A988-810B4E13175D}"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6D06E50B-8ED1-4210-AAF8-31DDFE4DF5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39015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6EAB87B9-BAD0-490C-AE21-70F19AE6A16E}" type="datetimeFigureOut">
              <a:rPr lang="en-US">
                <a:solidFill>
                  <a:srgbClr val="000000"/>
                </a:solidFill>
              </a:rPr>
              <a:pPr>
                <a:defRPr/>
              </a:pPr>
              <a:t>5/13/2016</a:t>
            </a:fld>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F763ED63-B100-4906-B7E5-528E0CB852A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39845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BEFBFD92-EF9A-408B-ADB2-B5360FD61747}" type="datetimeFigureOut">
              <a:rPr lang="en-US">
                <a:solidFill>
                  <a:srgbClr val="000000"/>
                </a:solidFill>
              </a:rPr>
              <a:pPr>
                <a:defRPr/>
              </a:pPr>
              <a:t>5/13/2016</a:t>
            </a:fld>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7BF013F8-8F4A-4608-8FC6-183F4FECF8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02253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E900480F-FF83-43EC-9294-822C12DEAACF}" type="datetimeFigureOut">
              <a:rPr lang="en-US">
                <a:solidFill>
                  <a:srgbClr val="000000"/>
                </a:solidFill>
              </a:rPr>
              <a:pPr>
                <a:defRPr/>
              </a:pPr>
              <a:t>5/13/2016</a:t>
            </a:fld>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BE61BA14-8CA5-4AA1-ABCE-AC2AA0EF93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75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7C6C86-F4DE-4F61-B473-670314572190}"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E0936-0F0A-4EEA-8E40-39277DD5F05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3C195926-36EE-40E5-BAE0-21B44DCBFBC3}"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72A03B1-42FE-4624-A317-1B88314ED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7748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07E2E01-8912-4C9D-8F59-F755AF1A3A8A}"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478AF2B-9B08-48C1-B9BF-912AE660991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17988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1C3F7EFB-DFBF-4AAB-A739-2D6C5D19F2CA}"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F022E6A-36F7-4278-920E-8E62D84433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52475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5EC2077D-0883-4C99-B629-AB2C84217183}"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8D6F475-C2DE-4373-AE0C-C39647C911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0088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cs typeface="Arial" charset="0"/>
              </a:endParaRP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B7D25DDE-D6C0-4CCD-A032-A426A9FDD90B}" type="datetimeFigureOut">
              <a:rPr lang="en-US">
                <a:solidFill>
                  <a:srgbClr val="1C1C1C"/>
                </a:solidFill>
              </a:rPr>
              <a:pPr>
                <a:defRPr/>
              </a:pPr>
              <a:t>5/13/2016</a:t>
            </a:fld>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CF17C78-89CB-4172-A230-27F919522CD1}"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38984589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76C8B22A-FB0C-4735-A16A-220588B7F6D8}"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8AA00AF-19FE-46EC-AF84-2A3FA4EDB87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09351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CEA9F37B-3CEA-483D-A31B-6F46342CEE96}"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3D1851-9328-4850-B2FE-292178B0E3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1574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30C14935-45E3-47EF-A988-810B4E13175D}"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6D06E50B-8ED1-4210-AAF8-31DDFE4DF5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87511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6EAB87B9-BAD0-490C-AE21-70F19AE6A16E}" type="datetimeFigureOut">
              <a:rPr lang="en-US">
                <a:solidFill>
                  <a:srgbClr val="000000"/>
                </a:solidFill>
              </a:rPr>
              <a:pPr>
                <a:defRPr/>
              </a:pPr>
              <a:t>5/13/2016</a:t>
            </a:fld>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F763ED63-B100-4906-B7E5-528E0CB852A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91534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BEFBFD92-EF9A-408B-ADB2-B5360FD61747}" type="datetimeFigureOut">
              <a:rPr lang="en-US">
                <a:solidFill>
                  <a:srgbClr val="000000"/>
                </a:solidFill>
              </a:rPr>
              <a:pPr>
                <a:defRPr/>
              </a:pPr>
              <a:t>5/13/2016</a:t>
            </a:fld>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7BF013F8-8F4A-4608-8FC6-183F4FECF8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973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7C6C86-F4DE-4F61-B473-670314572190}" type="datetimeFigureOut">
              <a:rPr lang="en-US" smtClean="0"/>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E900480F-FF83-43EC-9294-822C12DEAACF}" type="datetimeFigureOut">
              <a:rPr lang="en-US">
                <a:solidFill>
                  <a:srgbClr val="000000"/>
                </a:solidFill>
              </a:rPr>
              <a:pPr>
                <a:defRPr/>
              </a:pPr>
              <a:t>5/13/2016</a:t>
            </a:fld>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BE61BA14-8CA5-4AA1-ABCE-AC2AA0EF93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90668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3C195926-36EE-40E5-BAE0-21B44DCBFBC3}"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72A03B1-42FE-4624-A317-1B88314ED4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38275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07E2E01-8912-4C9D-8F59-F755AF1A3A8A}" type="datetimeFigureOut">
              <a:rPr lang="en-US">
                <a:solidFill>
                  <a:srgbClr val="000000"/>
                </a:solidFill>
              </a:rPr>
              <a:pPr>
                <a:defRPr/>
              </a:pPr>
              <a:t>5/13/2016</a:t>
            </a:fld>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478AF2B-9B08-48C1-B9BF-912AE660991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03255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1C3F7EFB-DFBF-4AAB-A739-2D6C5D19F2CA}"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F022E6A-36F7-4278-920E-8E62D84433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60939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5EC2077D-0883-4C99-B629-AB2C84217183}" type="datetimeFigureOut">
              <a:rPr lang="en-US">
                <a:solidFill>
                  <a:srgbClr val="000000"/>
                </a:solidFill>
              </a:rPr>
              <a:pPr>
                <a:defRPr/>
              </a:pPr>
              <a:t>5/13/2016</a:t>
            </a:fld>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38D6F475-C2DE-4373-AE0C-C39647C911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93969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17C6C86-F4DE-4F61-B473-670314572190}" type="datetimeFigureOut">
              <a:rPr lang="en-US" smtClean="0">
                <a:solidFill>
                  <a:srgbClr val="DBF5F9">
                    <a:shade val="90000"/>
                  </a:srgbClr>
                </a:solidFill>
              </a:rPr>
              <a:pPr/>
              <a:t>5/13/2016</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A2BE0936-0F0A-4EEA-8E40-39277DD5F054}"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519084532"/>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280638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7C6C86-F4DE-4F61-B473-670314572190}" type="datetimeFigureOut">
              <a:rPr lang="en-US" smtClean="0">
                <a:solidFill>
                  <a:srgbClr val="DBF5F9">
                    <a:shade val="90000"/>
                  </a:srgbClr>
                </a:solidFill>
              </a:rPr>
              <a:pPr/>
              <a:t>5/13/2016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A2BE0936-0F0A-4EEA-8E40-39277DD5F054}"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040904825"/>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2761147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521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7C6C86-F4DE-4F61-B473-670314572190}" type="datetimeFigureOut">
              <a:rPr lang="en-US" smtClean="0"/>
              <a:t>5/13/2016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114429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9503266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935082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7459739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776474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35138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7C6C86-F4DE-4F61-B473-670314572190}" type="datetimeFigureOut">
              <a:rPr lang="en-US" smtClean="0"/>
              <a:t>5/13/2016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C6C86-F4DE-4F61-B473-670314572190}" type="datetimeFigureOut">
              <a:rPr lang="en-US" smtClean="0"/>
              <a:t>5/13/2016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7C6C86-F4DE-4F61-B473-670314572190}" type="datetimeFigureOut">
              <a:rPr lang="en-US" smtClean="0"/>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E0936-0F0A-4EEA-8E40-39277DD5F0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7C6C86-F4DE-4F61-B473-670314572190}" type="datetimeFigureOut">
              <a:rPr lang="en-US" smtClean="0"/>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2BE0936-0F0A-4EEA-8E40-39277DD5F05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7C6C86-F4DE-4F61-B473-670314572190}" type="datetimeFigureOut">
              <a:rPr lang="en-US" smtClean="0"/>
              <a:t>5/13/2016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BE0936-0F0A-4EEA-8E40-39277DD5F05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434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fontAlgn="auto" hangingPunct="1">
              <a:spcBef>
                <a:spcPts val="0"/>
              </a:spcBef>
              <a:spcAft>
                <a:spcPts val="0"/>
              </a:spcAft>
              <a:defRPr sz="1400">
                <a:latin typeface="+mn-lt"/>
                <a:cs typeface="+mn-cs"/>
              </a:defRPr>
            </a:lvl1pPr>
          </a:lstStyle>
          <a:p>
            <a:pPr>
              <a:defRPr/>
            </a:pPr>
            <a:fld id="{8270A2C9-49C8-40FF-BD05-CE539A7B12C3}" type="datetimeFigureOut">
              <a:rPr lang="en-US">
                <a:solidFill>
                  <a:srgbClr val="000000"/>
                </a:solidFill>
              </a:rPr>
              <a:pPr>
                <a:defRPr/>
              </a:pPr>
              <a:t>5/13/2016</a:t>
            </a:fld>
            <a:endParaRPr lang="en-US">
              <a:solidFill>
                <a:srgbClr val="000000"/>
              </a:solidFill>
            </a:endParaRPr>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endParaRPr lang="en-US">
              <a:solidFill>
                <a:srgbClr val="000000"/>
              </a:solidFill>
            </a:endParaRP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E08243E5-1F85-4589-A2EE-29B9CF57DF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90738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434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fontAlgn="auto" hangingPunct="1">
              <a:spcBef>
                <a:spcPts val="0"/>
              </a:spcBef>
              <a:spcAft>
                <a:spcPts val="0"/>
              </a:spcAft>
              <a:defRPr sz="1400">
                <a:latin typeface="+mn-lt"/>
                <a:cs typeface="+mn-cs"/>
              </a:defRPr>
            </a:lvl1pPr>
          </a:lstStyle>
          <a:p>
            <a:pPr>
              <a:defRPr/>
            </a:pPr>
            <a:fld id="{8270A2C9-49C8-40FF-BD05-CE539A7B12C3}" type="datetimeFigureOut">
              <a:rPr lang="en-US">
                <a:solidFill>
                  <a:srgbClr val="000000"/>
                </a:solidFill>
              </a:rPr>
              <a:pPr>
                <a:defRPr/>
              </a:pPr>
              <a:t>5/13/2016</a:t>
            </a:fld>
            <a:endParaRPr lang="en-US">
              <a:solidFill>
                <a:srgbClr val="000000"/>
              </a:solidFill>
            </a:endParaRPr>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endParaRPr lang="en-US">
              <a:solidFill>
                <a:srgbClr val="000000"/>
              </a:solidFill>
            </a:endParaRP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E08243E5-1F85-4589-A2EE-29B9CF57DF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77327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fontAlgn="base">
              <a:spcBef>
                <a:spcPct val="0"/>
              </a:spcBef>
              <a:spcAft>
                <a:spcPct val="0"/>
              </a:spcAft>
              <a:defRPr/>
            </a:pPr>
            <a:endParaRPr kumimoji="1" lang="en-US" sz="2400">
              <a:solidFill>
                <a:srgbClr val="000000"/>
              </a:solidFill>
              <a:cs typeface="Arial" charset="0"/>
            </a:endParaRPr>
          </a:p>
        </p:txBody>
      </p:sp>
      <p:sp>
        <p:nvSpPr>
          <p:cNvPr id="1434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fontAlgn="auto" hangingPunct="1">
              <a:spcBef>
                <a:spcPts val="0"/>
              </a:spcBef>
              <a:spcAft>
                <a:spcPts val="0"/>
              </a:spcAft>
              <a:defRPr sz="1400">
                <a:latin typeface="+mn-lt"/>
                <a:cs typeface="+mn-cs"/>
              </a:defRPr>
            </a:lvl1pPr>
          </a:lstStyle>
          <a:p>
            <a:pPr>
              <a:defRPr/>
            </a:pPr>
            <a:fld id="{8270A2C9-49C8-40FF-BD05-CE539A7B12C3}" type="datetimeFigureOut">
              <a:rPr lang="en-US">
                <a:solidFill>
                  <a:srgbClr val="000000"/>
                </a:solidFill>
              </a:rPr>
              <a:pPr>
                <a:defRPr/>
              </a:pPr>
              <a:t>5/13/2016</a:t>
            </a:fld>
            <a:endParaRPr lang="en-US">
              <a:solidFill>
                <a:srgbClr val="000000"/>
              </a:solidFill>
            </a:endParaRPr>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endParaRPr lang="en-US">
              <a:solidFill>
                <a:srgbClr val="000000"/>
              </a:solidFill>
            </a:endParaRP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400">
                <a:latin typeface="+mn-lt"/>
                <a:cs typeface="+mn-cs"/>
              </a:defRPr>
            </a:lvl1pPr>
          </a:lstStyle>
          <a:p>
            <a:pPr>
              <a:defRPr/>
            </a:pPr>
            <a:fld id="{E08243E5-1F85-4589-A2EE-29B9CF57DF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32133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7C6C86-F4DE-4F61-B473-670314572190}" type="datetimeFigureOut">
              <a:rPr lang="en-US" smtClean="0">
                <a:solidFill>
                  <a:srgbClr val="04617B">
                    <a:shade val="90000"/>
                  </a:srgbClr>
                </a:solidFill>
              </a:rPr>
              <a:pPr/>
              <a:t>5/13/2016</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BE0936-0F0A-4EEA-8E40-39277DD5F054}"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4055146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3.w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vmlDrawing" Target="../drawings/vmlDrawing6.vml"/><Relationship Id="rId5" Type="http://schemas.openxmlformats.org/officeDocument/2006/relationships/image" Target="../media/image3.w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9.xml"/><Relationship Id="rId1" Type="http://schemas.openxmlformats.org/officeDocument/2006/relationships/vmlDrawing" Target="../drawings/vmlDrawing7.vml"/><Relationship Id="rId5" Type="http://schemas.openxmlformats.org/officeDocument/2006/relationships/image" Target="../media/image3.w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0.xml"/><Relationship Id="rId1" Type="http://schemas.openxmlformats.org/officeDocument/2006/relationships/vmlDrawing" Target="../drawings/vmlDrawing8.vml"/><Relationship Id="rId5" Type="http://schemas.openxmlformats.org/officeDocument/2006/relationships/image" Target="../media/image3.wmf"/><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3.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3.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Day 2 </a:t>
            </a:r>
            <a:r>
              <a:rPr lang="en-US" dirty="0" smtClean="0"/>
              <a:t>- Combinations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8382000" cy="6001643"/>
          </a:xfrm>
          <a:prstGeom prst="rect">
            <a:avLst/>
          </a:prstGeom>
          <a:noFill/>
        </p:spPr>
        <p:txBody>
          <a:bodyPr wrap="square" rtlCol="0">
            <a:spAutoFit/>
          </a:bodyPr>
          <a:lstStyle/>
          <a:p>
            <a:r>
              <a:rPr lang="en-US" sz="2400" dirty="0" smtClean="0"/>
              <a:t>The Student Senate consists of 6 seniors, 5 juniors, 4 sophomores, and 3 freshmen.  </a:t>
            </a:r>
          </a:p>
          <a:p>
            <a:endParaRPr lang="en-US" sz="2400" dirty="0"/>
          </a:p>
          <a:p>
            <a:pPr marL="457200" indent="-457200">
              <a:buAutoNum type="alphaLcPeriod"/>
            </a:pPr>
            <a:r>
              <a:rPr lang="en-US" sz="2400" dirty="0" smtClean="0"/>
              <a:t>How many different committees of exactly 2 seniors and 2 juniors can be chosen?</a:t>
            </a:r>
          </a:p>
          <a:p>
            <a:pPr marL="457200" indent="-457200">
              <a:buAutoNum type="alphaLcPeriod"/>
            </a:pPr>
            <a:endParaRPr lang="en-US" sz="2400" dirty="0"/>
          </a:p>
          <a:p>
            <a:pPr marL="457200" indent="-457200">
              <a:buAutoNum type="alphaLcPeriod"/>
            </a:pPr>
            <a:endParaRPr lang="en-US" sz="2400" dirty="0" smtClean="0"/>
          </a:p>
          <a:p>
            <a:pPr marL="457200" indent="-457200">
              <a:buAutoNum type="alphaLcPeriod"/>
            </a:pPr>
            <a:endParaRPr lang="en-US" sz="2400" dirty="0" smtClean="0"/>
          </a:p>
          <a:p>
            <a:pPr marL="457200" indent="-457200">
              <a:buAutoNum type="alphaLcPeriod"/>
            </a:pPr>
            <a:endParaRPr lang="en-US" sz="2400" dirty="0"/>
          </a:p>
          <a:p>
            <a:pPr marL="457200" indent="-457200">
              <a:buAutoNum type="alphaLcPeriod"/>
            </a:pPr>
            <a:r>
              <a:rPr lang="en-US" sz="2400" dirty="0" smtClean="0"/>
              <a:t>How many different committees of at most 4 students can be chosen?</a:t>
            </a:r>
          </a:p>
          <a:p>
            <a:pPr marL="457200" indent="-457200">
              <a:buAutoNum type="alphaLcPeriod"/>
            </a:pPr>
            <a:endParaRPr lang="en-US" sz="2400" dirty="0"/>
          </a:p>
          <a:p>
            <a:pPr marL="457200" indent="-457200">
              <a:buAutoNum type="alphaLcPeriod"/>
            </a:pPr>
            <a:endParaRPr lang="en-US" sz="2400" dirty="0" smtClean="0"/>
          </a:p>
          <a:p>
            <a:pPr marL="457200" indent="-457200">
              <a:buAutoNum type="alphaLcPeriod"/>
            </a:pPr>
            <a:endParaRPr lang="en-US" sz="2400" dirty="0"/>
          </a:p>
          <a:p>
            <a:pPr marL="457200" indent="-457200">
              <a:buAutoNum type="alphaLcPeriod"/>
            </a:pPr>
            <a:endParaRPr lang="en-US" sz="2400" dirty="0" smtClean="0"/>
          </a:p>
          <a:p>
            <a:pPr marL="457200" indent="-457200">
              <a:buAutoNum type="alphaLcPeriod"/>
            </a:pPr>
            <a:endParaRPr lang="en-US" sz="2400" dirty="0"/>
          </a:p>
        </p:txBody>
      </p:sp>
    </p:spTree>
    <p:extLst>
      <p:ext uri="{BB962C8B-B14F-4D97-AF65-F5344CB8AC3E}">
        <p14:creationId xmlns:p14="http://schemas.microsoft.com/office/powerpoint/2010/main" val="937982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1"/>
          <p:cNvSpPr txBox="1">
            <a:spLocks noChangeArrowheads="1"/>
          </p:cNvSpPr>
          <p:nvPr/>
        </p:nvSpPr>
        <p:spPr bwMode="auto">
          <a:xfrm>
            <a:off x="304800" y="609600"/>
            <a:ext cx="6477000" cy="768350"/>
          </a:xfrm>
          <a:prstGeom prst="rect">
            <a:avLst/>
          </a:prstGeom>
          <a:noFill/>
          <a:ln w="9525">
            <a:noFill/>
            <a:miter lim="800000"/>
            <a:headEnd/>
            <a:tailEnd/>
          </a:ln>
        </p:spPr>
        <p:txBody>
          <a:bodyPr>
            <a:spAutoFit/>
          </a:bodyPr>
          <a:lstStyle/>
          <a:p>
            <a:r>
              <a:rPr lang="en-US" sz="4400" dirty="0" smtClean="0">
                <a:solidFill>
                  <a:schemeClr val="tx2"/>
                </a:solidFill>
                <a:latin typeface="+mj-lt"/>
              </a:rPr>
              <a:t>Example: multiple events</a:t>
            </a:r>
            <a:endParaRPr lang="en-US" sz="4400" dirty="0">
              <a:solidFill>
                <a:schemeClr val="tx2"/>
              </a:solidFill>
              <a:latin typeface="+mj-lt"/>
            </a:endParaRPr>
          </a:p>
        </p:txBody>
      </p:sp>
      <p:sp>
        <p:nvSpPr>
          <p:cNvPr id="12292" name="TextBox 5"/>
          <p:cNvSpPr txBox="1">
            <a:spLocks noChangeArrowheads="1"/>
          </p:cNvSpPr>
          <p:nvPr/>
        </p:nvSpPr>
        <p:spPr bwMode="auto">
          <a:xfrm>
            <a:off x="457200" y="1447800"/>
            <a:ext cx="7092950" cy="3046413"/>
          </a:xfrm>
          <a:prstGeom prst="rect">
            <a:avLst/>
          </a:prstGeom>
          <a:noFill/>
          <a:ln w="9525">
            <a:noFill/>
            <a:miter lim="800000"/>
            <a:headEnd/>
            <a:tailEnd/>
          </a:ln>
        </p:spPr>
        <p:txBody>
          <a:bodyPr>
            <a:spAutoFit/>
          </a:bodyPr>
          <a:lstStyle/>
          <a:p>
            <a:r>
              <a:rPr lang="en-US" sz="3200" dirty="0">
                <a:latin typeface="+mj-lt"/>
              </a:rPr>
              <a:t>A basketball team consists of two centers, five forwards, and four guards. In how many ways can the coach select a starting line up of one center, two forwards, and two guards?</a:t>
            </a:r>
          </a:p>
        </p:txBody>
      </p:sp>
      <p:graphicFrame>
        <p:nvGraphicFramePr>
          <p:cNvPr id="12290"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5138" name="Equation" r:id="rId4" imgW="101520" imgH="177480" progId="Equation.3">
                  <p:embed/>
                </p:oleObj>
              </mc:Choice>
              <mc:Fallback>
                <p:oleObj name="Equation" r:id="rId4" imgW="101520" imgH="177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057400" y="5029200"/>
            <a:ext cx="3657600" cy="584775"/>
          </a:xfrm>
          <a:prstGeom prst="rect">
            <a:avLst/>
          </a:prstGeom>
          <a:noFill/>
        </p:spPr>
        <p:txBody>
          <a:bodyPr wrap="square" rtlCol="0">
            <a:spAutoFit/>
          </a:bodyPr>
          <a:lstStyle/>
          <a:p>
            <a:r>
              <a:rPr lang="en-US" sz="3200" dirty="0" smtClean="0">
                <a:solidFill>
                  <a:srgbClr val="FF0000"/>
                </a:solidFill>
              </a:rPr>
              <a:t>120 ways</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lstStyle/>
          <a:p>
            <a:r>
              <a:rPr lang="en-US" dirty="0" smtClean="0"/>
              <a:t>Example:</a:t>
            </a:r>
            <a:endParaRPr lang="en-US" dirty="0"/>
          </a:p>
        </p:txBody>
      </p:sp>
      <p:sp>
        <p:nvSpPr>
          <p:cNvPr id="3" name="Content Placeholder 2"/>
          <p:cNvSpPr>
            <a:spLocks noGrp="1"/>
          </p:cNvSpPr>
          <p:nvPr>
            <p:ph idx="1"/>
          </p:nvPr>
        </p:nvSpPr>
        <p:spPr>
          <a:xfrm>
            <a:off x="457200" y="1371600"/>
            <a:ext cx="8229600" cy="5202936"/>
          </a:xfrm>
        </p:spPr>
        <p:txBody>
          <a:bodyPr>
            <a:normAutofit/>
          </a:bodyPr>
          <a:lstStyle/>
          <a:p>
            <a:r>
              <a:rPr lang="en-US" sz="3200" dirty="0" smtClean="0"/>
              <a:t>A restaurant has 6 different kinds of hamburgers on the menu and 5 different kinds of soda.  How many different ways can someone select 2 different hamburgers and a soda for lunch?</a:t>
            </a:r>
          </a:p>
          <a:p>
            <a:endParaRPr lang="en-US" sz="3200" dirty="0" smtClean="0"/>
          </a:p>
          <a:p>
            <a:endParaRPr lang="en-US"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066800"/>
          </a:xfrm>
        </p:spPr>
        <p:txBody>
          <a:bodyPr/>
          <a:lstStyle/>
          <a:p>
            <a:r>
              <a:rPr lang="en-US" dirty="0" smtClean="0"/>
              <a:t>Example:</a:t>
            </a:r>
            <a:endParaRPr lang="en-US" dirty="0"/>
          </a:p>
        </p:txBody>
      </p:sp>
      <p:sp>
        <p:nvSpPr>
          <p:cNvPr id="3" name="Content Placeholder 2"/>
          <p:cNvSpPr>
            <a:spLocks noGrp="1"/>
          </p:cNvSpPr>
          <p:nvPr>
            <p:ph idx="1"/>
          </p:nvPr>
        </p:nvSpPr>
        <p:spPr>
          <a:xfrm>
            <a:off x="533400" y="1295400"/>
            <a:ext cx="8229600" cy="4325112"/>
          </a:xfrm>
        </p:spPr>
        <p:txBody>
          <a:bodyPr/>
          <a:lstStyle/>
          <a:p>
            <a:r>
              <a:rPr lang="en-US" dirty="0" smtClean="0"/>
              <a:t>Anthony is going to college this year.  When he went to sign up for his classes he had a choice of 4 math classes and 5 computer classes.  He must sign up for one math class and 2 computer classes.  How many ways can he do this?</a:t>
            </a:r>
          </a:p>
          <a:p>
            <a:endParaRPr lang="en-US" dirty="0" smtClean="0"/>
          </a:p>
          <a:p>
            <a:pPr algn="ctr"/>
            <a:r>
              <a:rPr lang="en-US" dirty="0" smtClean="0">
                <a:solidFill>
                  <a:srgbClr val="FF0000"/>
                </a:solidFill>
              </a:rPr>
              <a:t>40 ways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a:bodyPr>
          <a:lstStyle/>
          <a:p>
            <a:pPr>
              <a:buNone/>
            </a:pPr>
            <a:r>
              <a:rPr lang="en-US" dirty="0" smtClean="0"/>
              <a:t>A class has 10 boys and 20 girls in it.  Find the</a:t>
            </a:r>
          </a:p>
          <a:p>
            <a:pPr>
              <a:buNone/>
            </a:pPr>
            <a:r>
              <a:rPr lang="en-US" dirty="0" smtClean="0"/>
              <a:t>number of ways that the teacher could select a</a:t>
            </a:r>
          </a:p>
          <a:p>
            <a:pPr>
              <a:buNone/>
            </a:pPr>
            <a:r>
              <a:rPr lang="en-US" dirty="0" smtClean="0"/>
              <a:t>team of 3 students to work on a project if the team</a:t>
            </a:r>
          </a:p>
          <a:p>
            <a:pPr>
              <a:buNone/>
            </a:pPr>
            <a:r>
              <a:rPr lang="en-US" dirty="0" smtClean="0"/>
              <a:t>must consist of:</a:t>
            </a:r>
          </a:p>
          <a:p>
            <a:r>
              <a:rPr lang="en-US" dirty="0" smtClean="0"/>
              <a:t> </a:t>
            </a:r>
          </a:p>
          <a:p>
            <a:r>
              <a:rPr lang="en-US" dirty="0" smtClean="0"/>
              <a:t>a) 	Any 3 students		b)  	3 girls </a:t>
            </a:r>
          </a:p>
          <a:p>
            <a:r>
              <a:rPr lang="en-US" dirty="0" smtClean="0"/>
              <a:t>          </a:t>
            </a:r>
          </a:p>
          <a:p>
            <a:r>
              <a:rPr lang="en-US" dirty="0" smtClean="0"/>
              <a:t> </a:t>
            </a:r>
          </a:p>
          <a:p>
            <a:r>
              <a:rPr lang="en-US" dirty="0" smtClean="0"/>
              <a:t>  </a:t>
            </a:r>
          </a:p>
          <a:p>
            <a:r>
              <a:rPr lang="en-US" dirty="0" smtClean="0"/>
              <a:t>c)  	1 boy and 2 girls		d)  	at least 2 girls</a:t>
            </a:r>
          </a:p>
          <a:p>
            <a:endParaRPr lang="en-US" dirty="0"/>
          </a:p>
        </p:txBody>
      </p:sp>
      <p:sp>
        <p:nvSpPr>
          <p:cNvPr id="4" name="TextBox 3"/>
          <p:cNvSpPr txBox="1"/>
          <p:nvPr/>
        </p:nvSpPr>
        <p:spPr>
          <a:xfrm>
            <a:off x="1981200" y="3810000"/>
            <a:ext cx="1752600" cy="461665"/>
          </a:xfrm>
          <a:prstGeom prst="rect">
            <a:avLst/>
          </a:prstGeom>
          <a:noFill/>
        </p:spPr>
        <p:txBody>
          <a:bodyPr wrap="square" rtlCol="0">
            <a:spAutoFit/>
          </a:bodyPr>
          <a:lstStyle/>
          <a:p>
            <a:r>
              <a:rPr lang="en-US" sz="2400" dirty="0" smtClean="0">
                <a:solidFill>
                  <a:srgbClr val="FF0000"/>
                </a:solidFill>
              </a:rPr>
              <a:t>4060 ways</a:t>
            </a:r>
            <a:endParaRPr lang="en-US" sz="2400" dirty="0">
              <a:solidFill>
                <a:srgbClr val="FF0000"/>
              </a:solidFill>
            </a:endParaRPr>
          </a:p>
        </p:txBody>
      </p:sp>
      <p:sp>
        <p:nvSpPr>
          <p:cNvPr id="5" name="TextBox 4"/>
          <p:cNvSpPr txBox="1"/>
          <p:nvPr/>
        </p:nvSpPr>
        <p:spPr>
          <a:xfrm>
            <a:off x="5791200" y="3733800"/>
            <a:ext cx="1752600" cy="461665"/>
          </a:xfrm>
          <a:prstGeom prst="rect">
            <a:avLst/>
          </a:prstGeom>
          <a:noFill/>
        </p:spPr>
        <p:txBody>
          <a:bodyPr wrap="square" rtlCol="0">
            <a:spAutoFit/>
          </a:bodyPr>
          <a:lstStyle/>
          <a:p>
            <a:r>
              <a:rPr lang="en-US" sz="2400" dirty="0" smtClean="0">
                <a:solidFill>
                  <a:srgbClr val="FF0000"/>
                </a:solidFill>
              </a:rPr>
              <a:t>1140 ways</a:t>
            </a:r>
            <a:endParaRPr lang="en-US" sz="2400" dirty="0">
              <a:solidFill>
                <a:srgbClr val="FF0000"/>
              </a:solidFill>
            </a:endParaRPr>
          </a:p>
        </p:txBody>
      </p:sp>
      <p:sp>
        <p:nvSpPr>
          <p:cNvPr id="6" name="TextBox 5"/>
          <p:cNvSpPr txBox="1"/>
          <p:nvPr/>
        </p:nvSpPr>
        <p:spPr>
          <a:xfrm>
            <a:off x="1752600" y="5715000"/>
            <a:ext cx="1752600" cy="461665"/>
          </a:xfrm>
          <a:prstGeom prst="rect">
            <a:avLst/>
          </a:prstGeom>
          <a:noFill/>
        </p:spPr>
        <p:txBody>
          <a:bodyPr wrap="square" rtlCol="0">
            <a:spAutoFit/>
          </a:bodyPr>
          <a:lstStyle/>
          <a:p>
            <a:r>
              <a:rPr lang="en-US" sz="2400" dirty="0" smtClean="0">
                <a:solidFill>
                  <a:srgbClr val="FF0000"/>
                </a:solidFill>
              </a:rPr>
              <a:t>1900 ways</a:t>
            </a:r>
            <a:endParaRPr lang="en-US" sz="2400" dirty="0">
              <a:solidFill>
                <a:srgbClr val="FF0000"/>
              </a:solidFill>
            </a:endParaRPr>
          </a:p>
        </p:txBody>
      </p:sp>
      <p:sp>
        <p:nvSpPr>
          <p:cNvPr id="7" name="TextBox 6"/>
          <p:cNvSpPr txBox="1"/>
          <p:nvPr/>
        </p:nvSpPr>
        <p:spPr>
          <a:xfrm>
            <a:off x="5867400" y="5562600"/>
            <a:ext cx="1752600" cy="461665"/>
          </a:xfrm>
          <a:prstGeom prst="rect">
            <a:avLst/>
          </a:prstGeom>
          <a:noFill/>
        </p:spPr>
        <p:txBody>
          <a:bodyPr wrap="square" rtlCol="0">
            <a:spAutoFit/>
          </a:bodyPr>
          <a:lstStyle/>
          <a:p>
            <a:r>
              <a:rPr lang="en-US" sz="2400" dirty="0" smtClean="0">
                <a:solidFill>
                  <a:srgbClr val="FF0000"/>
                </a:solidFill>
              </a:rPr>
              <a:t>3040 ways</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800" decel="100000"/>
                                        <p:tgtEl>
                                          <p:spTgt spid="5"/>
                                        </p:tgtEl>
                                      </p:cBhvr>
                                    </p:animEffect>
                                    <p:anim calcmode="lin" valueType="num">
                                      <p:cBhvr>
                                        <p:cTn id="16" dur="800" decel="100000" fill="hold"/>
                                        <p:tgtEl>
                                          <p:spTgt spid="5"/>
                                        </p:tgtEl>
                                        <p:attrNameLst>
                                          <p:attrName>style.rotation</p:attrName>
                                        </p:attrNameLst>
                                      </p:cBhvr>
                                      <p:tavLst>
                                        <p:tav tm="0">
                                          <p:val>
                                            <p:fltVal val="-90"/>
                                          </p:val>
                                        </p:tav>
                                        <p:tav tm="100000">
                                          <p:val>
                                            <p:fltVal val="0"/>
                                          </p:val>
                                        </p:tav>
                                      </p:tavLst>
                                    </p:anim>
                                    <p:anim calcmode="lin" valueType="num">
                                      <p:cBhvr>
                                        <p:cTn id="17" dur="800" decel="100000" fill="hold"/>
                                        <p:tgtEl>
                                          <p:spTgt spid="5"/>
                                        </p:tgtEl>
                                        <p:attrNameLst>
                                          <p:attrName>ppt_x</p:attrName>
                                        </p:attrNameLst>
                                      </p:cBhvr>
                                      <p:tavLst>
                                        <p:tav tm="0">
                                          <p:val>
                                            <p:strVal val="#ppt_x+0.4"/>
                                          </p:val>
                                        </p:tav>
                                        <p:tav tm="100000">
                                          <p:val>
                                            <p:strVal val="#ppt_x-0.05"/>
                                          </p:val>
                                        </p:tav>
                                      </p:tavLst>
                                    </p:anim>
                                    <p:anim calcmode="lin" valueType="num">
                                      <p:cBhvr>
                                        <p:cTn id="18" dur="800" decel="100000" fill="hold"/>
                                        <p:tgtEl>
                                          <p:spTgt spid="5"/>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from="(-#ppt_w/2)" to="(#ppt_x)" calcmode="lin" valueType="num">
                                      <p:cBhvr>
                                        <p:cTn id="25" dur="600" fill="hold">
                                          <p:stCondLst>
                                            <p:cond delay="0"/>
                                          </p:stCondLst>
                                        </p:cTn>
                                        <p:tgtEl>
                                          <p:spTgt spid="3">
                                            <p:txEl>
                                              <p:pRg st="9" end="9"/>
                                            </p:txEl>
                                          </p:spTgt>
                                        </p:tgtEl>
                                        <p:attrNameLst>
                                          <p:attrName>ppt_x</p:attrName>
                                        </p:attrNameLst>
                                      </p:cBhvr>
                                    </p:anim>
                                    <p:anim from="0" to="-1.0" calcmode="lin" valueType="num">
                                      <p:cBhvr>
                                        <p:cTn id="26" dur="200" decel="50000" autoRev="1" fill="hold">
                                          <p:stCondLst>
                                            <p:cond delay="600"/>
                                          </p:stCondLst>
                                        </p:cTn>
                                        <p:tgtEl>
                                          <p:spTgt spid="3">
                                            <p:txEl>
                                              <p:pRg st="9" end="9"/>
                                            </p:txEl>
                                          </p:spTgt>
                                        </p:tgtEl>
                                        <p:attrNameLst>
                                          <p:attrName>xshear</p:attrName>
                                        </p:attrNameLst>
                                      </p:cBhvr>
                                    </p:anim>
                                    <p:animScale>
                                      <p:cBhvr>
                                        <p:cTn id="27" dur="200" decel="100000" autoRev="1" fill="hold">
                                          <p:stCondLst>
                                            <p:cond delay="600"/>
                                          </p:stCondLst>
                                        </p:cTn>
                                        <p:tgtEl>
                                          <p:spTgt spid="3">
                                            <p:txEl>
                                              <p:pRg st="9" end="9"/>
                                            </p:txEl>
                                          </p:spTgt>
                                        </p:tgtEl>
                                      </p:cBhvr>
                                      <p:from x="100000" y="100000"/>
                                      <p:to x="80000" y="100000"/>
                                    </p:animScale>
                                    <p:anim by="(#ppt_h/3+#ppt_w*0.1)" calcmode="lin" valueType="num">
                                      <p:cBhvr additive="sum">
                                        <p:cTn id="28" dur="200" decel="100000" autoRev="1" fill="hold">
                                          <p:stCondLst>
                                            <p:cond delay="600"/>
                                          </p:stCondLst>
                                        </p:cTn>
                                        <p:tgtEl>
                                          <p:spTgt spid="3">
                                            <p:txEl>
                                              <p:pRg st="9" end="9"/>
                                            </p:txEl>
                                          </p:spTgt>
                                        </p:tgtEl>
                                        <p:attrNameLst>
                                          <p:attrName>ppt_x</p:attrName>
                                        </p:attrNameLst>
                                      </p:cBhvr>
                                    </p:anim>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Scale>
                                      <p:cBhvr>
                                        <p:cTn id="33"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6"/>
                                        </p:tgtEl>
                                        <p:attrNameLst>
                                          <p:attrName>ppt_x</p:attrName>
                                          <p:attrName>ppt_y</p:attrName>
                                        </p:attrNameLst>
                                      </p:cBhvr>
                                    </p:animMotion>
                                    <p:animEffect transition="in" filter="fade">
                                      <p:cBhvr>
                                        <p:cTn id="35" dur="1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to="" calcmode="lin" valueType="num">
                                      <p:cBhvr>
                                        <p:cTn id="40"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1"/>
          <p:cNvSpPr txBox="1">
            <a:spLocks noChangeArrowheads="1"/>
          </p:cNvSpPr>
          <p:nvPr/>
        </p:nvSpPr>
        <p:spPr bwMode="auto">
          <a:xfrm>
            <a:off x="1371600" y="1038225"/>
            <a:ext cx="6477000" cy="768350"/>
          </a:xfrm>
          <a:prstGeom prst="rect">
            <a:avLst/>
          </a:prstGeom>
          <a:noFill/>
          <a:ln w="9525">
            <a:noFill/>
            <a:miter lim="800000"/>
            <a:headEnd/>
            <a:tailEnd/>
          </a:ln>
        </p:spPr>
        <p:txBody>
          <a:bodyPr>
            <a:spAutoFit/>
          </a:bodyPr>
          <a:lstStyle/>
          <a:p>
            <a:pPr algn="ctr" fontAlgn="base">
              <a:spcBef>
                <a:spcPct val="0"/>
              </a:spcBef>
              <a:spcAft>
                <a:spcPct val="0"/>
              </a:spcAft>
            </a:pPr>
            <a:r>
              <a:rPr lang="en-US" sz="4400" dirty="0" smtClean="0">
                <a:solidFill>
                  <a:srgbClr val="333399"/>
                </a:solidFill>
                <a:latin typeface="Comic Sans MS" pitchFamily="66" charset="0"/>
                <a:cs typeface="Arial" charset="0"/>
              </a:rPr>
              <a:t>Permutation or Comb.</a:t>
            </a:r>
            <a:endParaRPr lang="en-US" sz="4400" dirty="0">
              <a:solidFill>
                <a:srgbClr val="333399"/>
              </a:solidFill>
              <a:latin typeface="Comic Sans MS" pitchFamily="66" charset="0"/>
              <a:cs typeface="Arial" charset="0"/>
            </a:endParaRPr>
          </a:p>
        </p:txBody>
      </p:sp>
      <p:sp>
        <p:nvSpPr>
          <p:cNvPr id="2052" name="TextBox 5"/>
          <p:cNvSpPr txBox="1">
            <a:spLocks noChangeArrowheads="1"/>
          </p:cNvSpPr>
          <p:nvPr/>
        </p:nvSpPr>
        <p:spPr bwMode="auto">
          <a:xfrm>
            <a:off x="1374775" y="2438400"/>
            <a:ext cx="6899275" cy="2246313"/>
          </a:xfrm>
          <a:prstGeom prst="rect">
            <a:avLst/>
          </a:prstGeom>
          <a:noFill/>
          <a:ln w="9525">
            <a:noFill/>
            <a:miter lim="800000"/>
            <a:headEnd/>
            <a:tailEnd/>
          </a:ln>
        </p:spPr>
        <p:txBody>
          <a:bodyPr>
            <a:spAutoFit/>
          </a:bodyPr>
          <a:lstStyle/>
          <a:p>
            <a:pPr fontAlgn="base">
              <a:spcBef>
                <a:spcPct val="0"/>
              </a:spcBef>
              <a:spcAft>
                <a:spcPct val="0"/>
              </a:spcAft>
            </a:pPr>
            <a:r>
              <a:rPr lang="en-US" sz="2800">
                <a:solidFill>
                  <a:srgbClr val="000000"/>
                </a:solidFill>
                <a:latin typeface="Comic Sans MS" pitchFamily="66" charset="0"/>
                <a:cs typeface="Arial" charset="0"/>
              </a:rPr>
              <a:t>A combination lock will open when the right choice of three numbers (from 1 to 30, inclusive) is selected. How many different lock combinations are possible assuming no number is repeated?</a:t>
            </a:r>
          </a:p>
        </p:txBody>
      </p:sp>
      <p:graphicFrame>
        <p:nvGraphicFramePr>
          <p:cNvPr id="2050"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13328" name="Equation" r:id="rId4" imgW="101520" imgH="177480" progId="Equation.3">
                  <p:embed/>
                </p:oleObj>
              </mc:Choice>
              <mc:Fallback>
                <p:oleObj name="Equation" r:id="rId4" imgW="10152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7"/>
          <p:cNvSpPr>
            <a:spLocks noChangeArrowheads="1"/>
          </p:cNvSpPr>
          <p:nvPr/>
        </p:nvSpPr>
        <p:spPr bwMode="auto">
          <a:xfrm>
            <a:off x="296863" y="2006600"/>
            <a:ext cx="1898650" cy="523875"/>
          </a:xfrm>
          <a:prstGeom prst="rect">
            <a:avLst/>
          </a:prstGeom>
          <a:noFill/>
          <a:ln w="9525">
            <a:noFill/>
            <a:miter lim="800000"/>
            <a:headEnd/>
            <a:tailEnd/>
          </a:ln>
        </p:spPr>
        <p:txBody>
          <a:bodyPr wrap="none">
            <a:spAutoFit/>
          </a:bodyPr>
          <a:lstStyle/>
          <a:p>
            <a:pPr fontAlgn="base">
              <a:spcBef>
                <a:spcPct val="0"/>
              </a:spcBef>
              <a:spcAft>
                <a:spcPct val="0"/>
              </a:spcAft>
            </a:pPr>
            <a:r>
              <a:rPr lang="en-US" sz="2800" b="1">
                <a:solidFill>
                  <a:srgbClr val="FF0000"/>
                </a:solidFill>
                <a:latin typeface="Comic Sans MS" pitchFamily="66" charset="0"/>
                <a:cs typeface="Arial" charset="0"/>
              </a:rPr>
              <a:t> Practice:</a:t>
            </a:r>
          </a:p>
        </p:txBody>
      </p:sp>
      <p:grpSp>
        <p:nvGrpSpPr>
          <p:cNvPr id="2" name="AnswerNow"/>
          <p:cNvGrpSpPr>
            <a:grpSpLocks/>
          </p:cNvGrpSpPr>
          <p:nvPr/>
        </p:nvGrpSpPr>
        <p:grpSpPr bwMode="auto">
          <a:xfrm>
            <a:off x="6116638" y="4940300"/>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solidFill>
                  <a:srgbClr val="000000"/>
                </a:solidFill>
              </a:endParaRPr>
            </a:p>
          </p:txBody>
        </p:sp>
        <p:sp>
          <p:nvSpPr>
            <p:cNvPr id="2058" name="ANText"/>
            <p:cNvSpPr txBox="1">
              <a:spLocks noChangeArrowheads="1"/>
            </p:cNvSpPr>
            <p:nvPr/>
          </p:nvSpPr>
          <p:spPr bwMode="auto">
            <a:xfrm>
              <a:off x="2180" y="3960"/>
              <a:ext cx="1400" cy="280"/>
            </a:xfrm>
            <a:prstGeom prst="rect">
              <a:avLst/>
            </a:prstGeom>
            <a:noFill/>
            <a:ln w="9525">
              <a:noFill/>
              <a:miter lim="800000"/>
              <a:headEnd/>
              <a:tailEnd/>
            </a:ln>
          </p:spPr>
          <p:txBody>
            <a:bodyPr anchor="ctr" anchorCtr="1"/>
            <a:lstStyle/>
            <a:p>
              <a:pPr algn="ctr" eaLnBrk="0" fontAlgn="base" hangingPunct="0">
                <a:spcBef>
                  <a:spcPct val="0"/>
                </a:spcBef>
                <a:spcAft>
                  <a:spcPct val="0"/>
                </a:spcAft>
              </a:pPr>
              <a:r>
                <a:rPr lang="en-US" sz="2400" b="1" dirty="0">
                  <a:solidFill>
                    <a:srgbClr val="FFFFFF"/>
                  </a:solidFill>
                  <a:latin typeface="Times" pitchFamily="18" charset="0"/>
                  <a:cs typeface="Arial" charset="0"/>
                </a:rPr>
                <a:t>Answer Now</a:t>
              </a:r>
            </a:p>
          </p:txBody>
        </p:sp>
      </p:grpSp>
    </p:spTree>
    <p:extLst>
      <p:ext uri="{BB962C8B-B14F-4D97-AF65-F5344CB8AC3E}">
        <p14:creationId xmlns:p14="http://schemas.microsoft.com/office/powerpoint/2010/main" val="8875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1"/>
          <p:cNvSpPr txBox="1">
            <a:spLocks noChangeArrowheads="1"/>
          </p:cNvSpPr>
          <p:nvPr/>
        </p:nvSpPr>
        <p:spPr bwMode="auto">
          <a:xfrm>
            <a:off x="1371600" y="1038225"/>
            <a:ext cx="6477000" cy="769441"/>
          </a:xfrm>
          <a:prstGeom prst="rect">
            <a:avLst/>
          </a:prstGeom>
          <a:noFill/>
          <a:ln w="9525">
            <a:noFill/>
            <a:miter lim="800000"/>
            <a:headEnd/>
            <a:tailEnd/>
          </a:ln>
        </p:spPr>
        <p:txBody>
          <a:bodyPr>
            <a:spAutoFit/>
          </a:bodyPr>
          <a:lstStyle/>
          <a:p>
            <a:pPr algn="ctr" fontAlgn="base">
              <a:spcBef>
                <a:spcPct val="0"/>
              </a:spcBef>
              <a:spcAft>
                <a:spcPct val="0"/>
              </a:spcAft>
            </a:pPr>
            <a:r>
              <a:rPr lang="en-US" sz="4400" dirty="0" smtClean="0">
                <a:solidFill>
                  <a:srgbClr val="333399"/>
                </a:solidFill>
                <a:latin typeface="Comic Sans MS" pitchFamily="66" charset="0"/>
                <a:cs typeface="Arial" charset="0"/>
              </a:rPr>
              <a:t>Permutations or Comb.?</a:t>
            </a:r>
            <a:endParaRPr lang="en-US" sz="4400" dirty="0">
              <a:solidFill>
                <a:srgbClr val="333399"/>
              </a:solidFill>
              <a:latin typeface="Comic Sans MS" pitchFamily="66" charset="0"/>
              <a:cs typeface="Arial" charset="0"/>
            </a:endParaRPr>
          </a:p>
        </p:txBody>
      </p:sp>
      <p:sp>
        <p:nvSpPr>
          <p:cNvPr id="4100" name="TextBox 5"/>
          <p:cNvSpPr txBox="1">
            <a:spLocks noChangeArrowheads="1"/>
          </p:cNvSpPr>
          <p:nvPr/>
        </p:nvSpPr>
        <p:spPr bwMode="auto">
          <a:xfrm>
            <a:off x="1374775" y="2438400"/>
            <a:ext cx="6899275" cy="2246313"/>
          </a:xfrm>
          <a:prstGeom prst="rect">
            <a:avLst/>
          </a:prstGeom>
          <a:noFill/>
          <a:ln w="9525">
            <a:noFill/>
            <a:miter lim="800000"/>
            <a:headEnd/>
            <a:tailEnd/>
          </a:ln>
        </p:spPr>
        <p:txBody>
          <a:bodyPr>
            <a:spAutoFit/>
          </a:bodyPr>
          <a:lstStyle/>
          <a:p>
            <a:pPr fontAlgn="base">
              <a:spcBef>
                <a:spcPct val="0"/>
              </a:spcBef>
              <a:spcAft>
                <a:spcPct val="0"/>
              </a:spcAft>
            </a:pPr>
            <a:r>
              <a:rPr lang="en-US" sz="2800">
                <a:solidFill>
                  <a:srgbClr val="000000"/>
                </a:solidFill>
                <a:latin typeface="Comic Sans MS" pitchFamily="66" charset="0"/>
                <a:cs typeface="Arial" charset="0"/>
              </a:rPr>
              <a:t>From a club of 24 members, a President, Vice President, Secretary, Treasurer and Historian are to be elected.  In how many ways can the offices be filled?</a:t>
            </a:r>
          </a:p>
        </p:txBody>
      </p:sp>
      <p:graphicFrame>
        <p:nvGraphicFramePr>
          <p:cNvPr id="4098"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14351" name="Equation" r:id="rId4" imgW="101520" imgH="177480" progId="Equation.3">
                  <p:embed/>
                </p:oleObj>
              </mc:Choice>
              <mc:Fallback>
                <p:oleObj name="Equation" r:id="rId4" imgW="10152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1" name="Rectangle 7"/>
          <p:cNvSpPr>
            <a:spLocks noChangeArrowheads="1"/>
          </p:cNvSpPr>
          <p:nvPr/>
        </p:nvSpPr>
        <p:spPr bwMode="auto">
          <a:xfrm>
            <a:off x="296863" y="2006600"/>
            <a:ext cx="1898650" cy="523875"/>
          </a:xfrm>
          <a:prstGeom prst="rect">
            <a:avLst/>
          </a:prstGeom>
          <a:noFill/>
          <a:ln w="9525">
            <a:noFill/>
            <a:miter lim="800000"/>
            <a:headEnd/>
            <a:tailEnd/>
          </a:ln>
        </p:spPr>
        <p:txBody>
          <a:bodyPr wrap="none">
            <a:spAutoFit/>
          </a:bodyPr>
          <a:lstStyle/>
          <a:p>
            <a:pPr fontAlgn="base">
              <a:spcBef>
                <a:spcPct val="0"/>
              </a:spcBef>
              <a:spcAft>
                <a:spcPct val="0"/>
              </a:spcAft>
            </a:pPr>
            <a:r>
              <a:rPr lang="en-US" sz="2800" b="1">
                <a:solidFill>
                  <a:srgbClr val="FF0000"/>
                </a:solidFill>
                <a:latin typeface="Comic Sans MS" pitchFamily="66" charset="0"/>
                <a:cs typeface="Arial" charset="0"/>
              </a:rPr>
              <a:t> Practice:</a:t>
            </a:r>
          </a:p>
        </p:txBody>
      </p:sp>
      <p:grpSp>
        <p:nvGrpSpPr>
          <p:cNvPr id="2" name="AnswerNow"/>
          <p:cNvGrpSpPr>
            <a:grpSpLocks/>
          </p:cNvGrpSpPr>
          <p:nvPr/>
        </p:nvGrpSpPr>
        <p:grpSpPr bwMode="auto">
          <a:xfrm>
            <a:off x="6116638" y="4940300"/>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solidFill>
                  <a:srgbClr val="000000"/>
                </a:solidFill>
              </a:endParaRPr>
            </a:p>
          </p:txBody>
        </p:sp>
        <p:sp>
          <p:nvSpPr>
            <p:cNvPr id="4106" name="ANText"/>
            <p:cNvSpPr txBox="1">
              <a:spLocks noChangeArrowheads="1"/>
            </p:cNvSpPr>
            <p:nvPr/>
          </p:nvSpPr>
          <p:spPr bwMode="auto">
            <a:xfrm>
              <a:off x="2180" y="3960"/>
              <a:ext cx="1400" cy="280"/>
            </a:xfrm>
            <a:prstGeom prst="rect">
              <a:avLst/>
            </a:prstGeom>
            <a:noFill/>
            <a:ln w="9525">
              <a:noFill/>
              <a:miter lim="800000"/>
              <a:headEnd/>
              <a:tailEnd/>
            </a:ln>
          </p:spPr>
          <p:txBody>
            <a:bodyPr anchor="ctr" anchorCtr="1"/>
            <a:lstStyle/>
            <a:p>
              <a:pPr algn="ctr" eaLnBrk="0" fontAlgn="base" hangingPunct="0">
                <a:spcBef>
                  <a:spcPct val="0"/>
                </a:spcBef>
                <a:spcAft>
                  <a:spcPct val="0"/>
                </a:spcAft>
              </a:pPr>
              <a:r>
                <a:rPr lang="en-US" sz="2400" b="1">
                  <a:solidFill>
                    <a:srgbClr val="FFFFFF"/>
                  </a:solidFill>
                  <a:latin typeface="Times" pitchFamily="18" charset="0"/>
                  <a:cs typeface="Arial" charset="0"/>
                </a:rPr>
                <a:t>Answer Now</a:t>
              </a:r>
            </a:p>
          </p:txBody>
        </p:sp>
      </p:grpSp>
    </p:spTree>
    <p:extLst>
      <p:ext uri="{BB962C8B-B14F-4D97-AF65-F5344CB8AC3E}">
        <p14:creationId xmlns:p14="http://schemas.microsoft.com/office/powerpoint/2010/main" val="312816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1"/>
          <p:cNvSpPr txBox="1">
            <a:spLocks noChangeArrowheads="1"/>
          </p:cNvSpPr>
          <p:nvPr/>
        </p:nvSpPr>
        <p:spPr bwMode="auto">
          <a:xfrm>
            <a:off x="1371600" y="1038225"/>
            <a:ext cx="6477000" cy="1446550"/>
          </a:xfrm>
          <a:prstGeom prst="rect">
            <a:avLst/>
          </a:prstGeom>
          <a:noFill/>
          <a:ln w="9525">
            <a:noFill/>
            <a:miter lim="800000"/>
            <a:headEnd/>
            <a:tailEnd/>
          </a:ln>
        </p:spPr>
        <p:txBody>
          <a:bodyPr>
            <a:spAutoFit/>
          </a:bodyPr>
          <a:lstStyle/>
          <a:p>
            <a:pPr algn="ctr" fontAlgn="base">
              <a:spcBef>
                <a:spcPct val="0"/>
              </a:spcBef>
              <a:spcAft>
                <a:spcPct val="0"/>
              </a:spcAft>
            </a:pPr>
            <a:r>
              <a:rPr lang="en-US" sz="4400" dirty="0" smtClean="0">
                <a:solidFill>
                  <a:srgbClr val="333399"/>
                </a:solidFill>
                <a:latin typeface="Comic Sans MS" pitchFamily="66" charset="0"/>
                <a:cs typeface="Arial" charset="0"/>
              </a:rPr>
              <a:t>Permutations or Combinations??</a:t>
            </a:r>
            <a:endParaRPr lang="en-US" sz="4400" dirty="0">
              <a:solidFill>
                <a:srgbClr val="333399"/>
              </a:solidFill>
              <a:latin typeface="Comic Sans MS" pitchFamily="66" charset="0"/>
              <a:cs typeface="Arial" charset="0"/>
            </a:endParaRPr>
          </a:p>
        </p:txBody>
      </p:sp>
      <p:sp>
        <p:nvSpPr>
          <p:cNvPr id="8196" name="TextBox 5"/>
          <p:cNvSpPr txBox="1">
            <a:spLocks noChangeArrowheads="1"/>
          </p:cNvSpPr>
          <p:nvPr/>
        </p:nvSpPr>
        <p:spPr bwMode="auto">
          <a:xfrm>
            <a:off x="1227138" y="2743200"/>
            <a:ext cx="7092950" cy="2062163"/>
          </a:xfrm>
          <a:prstGeom prst="rect">
            <a:avLst/>
          </a:prstGeom>
          <a:noFill/>
          <a:ln w="9525">
            <a:noFill/>
            <a:miter lim="800000"/>
            <a:headEnd/>
            <a:tailEnd/>
          </a:ln>
        </p:spPr>
        <p:txBody>
          <a:bodyPr>
            <a:spAutoFit/>
          </a:bodyPr>
          <a:lstStyle/>
          <a:p>
            <a:pPr fontAlgn="base">
              <a:spcBef>
                <a:spcPct val="0"/>
              </a:spcBef>
              <a:spcAft>
                <a:spcPct val="0"/>
              </a:spcAft>
            </a:pPr>
            <a:r>
              <a:rPr lang="en-US" sz="3200">
                <a:solidFill>
                  <a:srgbClr val="000000"/>
                </a:solidFill>
                <a:latin typeface="Comic Sans MS" pitchFamily="66" charset="0"/>
                <a:cs typeface="Arial" charset="0"/>
              </a:rPr>
              <a:t>To play a particular card game, each player is dealt five cards from a standard deck of 52 cards. How many different hands are possible?</a:t>
            </a:r>
          </a:p>
        </p:txBody>
      </p:sp>
      <p:graphicFrame>
        <p:nvGraphicFramePr>
          <p:cNvPr id="8194"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15375" name="Equation" r:id="rId4" imgW="101520" imgH="177480" progId="Equation.3">
                  <p:embed/>
                </p:oleObj>
              </mc:Choice>
              <mc:Fallback>
                <p:oleObj name="Equation" r:id="rId4" imgW="10152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7" name="Rectangle 7"/>
          <p:cNvSpPr>
            <a:spLocks noChangeArrowheads="1"/>
          </p:cNvSpPr>
          <p:nvPr/>
        </p:nvSpPr>
        <p:spPr bwMode="auto">
          <a:xfrm>
            <a:off x="296863" y="2006600"/>
            <a:ext cx="1898650" cy="523875"/>
          </a:xfrm>
          <a:prstGeom prst="rect">
            <a:avLst/>
          </a:prstGeom>
          <a:noFill/>
          <a:ln w="9525">
            <a:noFill/>
            <a:miter lim="800000"/>
            <a:headEnd/>
            <a:tailEnd/>
          </a:ln>
        </p:spPr>
        <p:txBody>
          <a:bodyPr wrap="none">
            <a:spAutoFit/>
          </a:bodyPr>
          <a:lstStyle/>
          <a:p>
            <a:pPr fontAlgn="base">
              <a:spcBef>
                <a:spcPct val="0"/>
              </a:spcBef>
              <a:spcAft>
                <a:spcPct val="0"/>
              </a:spcAft>
            </a:pPr>
            <a:r>
              <a:rPr lang="en-US" sz="2800" b="1">
                <a:solidFill>
                  <a:srgbClr val="FF0000"/>
                </a:solidFill>
                <a:latin typeface="Comic Sans MS" pitchFamily="66" charset="0"/>
                <a:cs typeface="Arial" charset="0"/>
              </a:rPr>
              <a:t> Practice:</a:t>
            </a:r>
          </a:p>
        </p:txBody>
      </p:sp>
      <p:grpSp>
        <p:nvGrpSpPr>
          <p:cNvPr id="2" name="AnswerNow"/>
          <p:cNvGrpSpPr>
            <a:grpSpLocks/>
          </p:cNvGrpSpPr>
          <p:nvPr/>
        </p:nvGrpSpPr>
        <p:grpSpPr bwMode="auto">
          <a:xfrm>
            <a:off x="6097588" y="5167313"/>
            <a:ext cx="2222500" cy="444500"/>
            <a:chOff x="2180" y="3960"/>
            <a:chExt cx="1400" cy="280"/>
          </a:xfrm>
        </p:grpSpPr>
        <p:sp>
          <p:nvSpPr>
            <p:cNvPr id="10" name="ANShape"/>
            <p:cNvSpPr>
              <a:spLocks noChangeArrowheads="1"/>
            </p:cNvSpPr>
            <p:nvPr/>
          </p:nvSpPr>
          <p:spPr bwMode="auto">
            <a:xfrm>
              <a:off x="2180" y="3960"/>
              <a:ext cx="1400" cy="280"/>
            </a:xfrm>
            <a:prstGeom prst="roundRect">
              <a:avLst>
                <a:gd name="adj" fmla="val 16667"/>
              </a:avLst>
            </a:prstGeom>
            <a:gradFill rotWithShape="0">
              <a:gsLst>
                <a:gs pos="0">
                  <a:srgbClr val="000000"/>
                </a:gs>
                <a:gs pos="39999">
                  <a:srgbClr val="0A128C">
                    <a:alpha val="80001"/>
                  </a:srgbClr>
                </a:gs>
                <a:gs pos="70000">
                  <a:srgbClr val="181CC7">
                    <a:alpha val="65000"/>
                  </a:srgbClr>
                </a:gs>
                <a:gs pos="88000">
                  <a:srgbClr val="7005D4">
                    <a:alpha val="56000"/>
                  </a:srgbClr>
                </a:gs>
                <a:gs pos="100000">
                  <a:srgbClr val="8C3D91">
                    <a:alpha val="50000"/>
                  </a:srgbClr>
                </a:gs>
              </a:gsLst>
              <a:lin ang="5400000" scaled="1"/>
            </a:gradFill>
            <a:ln w="25400">
              <a:solidFill>
                <a:schemeClr val="tx1"/>
              </a:solidFill>
              <a:round/>
              <a:headEnd/>
              <a:tailEnd/>
            </a:ln>
            <a:effectLst/>
            <a:extLst/>
          </p:spPr>
          <p:txBody>
            <a:bodyPr wrap="none" anchor="ct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defRPr/>
              </a:pPr>
              <a:endParaRPr lang="en-US">
                <a:solidFill>
                  <a:srgbClr val="000000"/>
                </a:solidFill>
              </a:endParaRPr>
            </a:p>
          </p:txBody>
        </p:sp>
        <p:sp>
          <p:nvSpPr>
            <p:cNvPr id="8202" name="ANText"/>
            <p:cNvSpPr txBox="1">
              <a:spLocks noChangeArrowheads="1"/>
            </p:cNvSpPr>
            <p:nvPr/>
          </p:nvSpPr>
          <p:spPr bwMode="auto">
            <a:xfrm>
              <a:off x="2180" y="3960"/>
              <a:ext cx="1400" cy="280"/>
            </a:xfrm>
            <a:prstGeom prst="rect">
              <a:avLst/>
            </a:prstGeom>
            <a:noFill/>
            <a:ln w="9525">
              <a:noFill/>
              <a:miter lim="800000"/>
              <a:headEnd/>
              <a:tailEnd/>
            </a:ln>
          </p:spPr>
          <p:txBody>
            <a:bodyPr anchor="ctr" anchorCtr="1"/>
            <a:lstStyle/>
            <a:p>
              <a:pPr algn="ctr" eaLnBrk="0" fontAlgn="base" hangingPunct="0">
                <a:spcBef>
                  <a:spcPct val="0"/>
                </a:spcBef>
                <a:spcAft>
                  <a:spcPct val="0"/>
                </a:spcAft>
              </a:pPr>
              <a:r>
                <a:rPr lang="en-US" sz="2400" b="1">
                  <a:solidFill>
                    <a:srgbClr val="FFFFFF"/>
                  </a:solidFill>
                  <a:latin typeface="Times" pitchFamily="18" charset="0"/>
                  <a:cs typeface="Arial" charset="0"/>
                </a:rPr>
                <a:t>Answer Now</a:t>
              </a:r>
            </a:p>
          </p:txBody>
        </p:sp>
      </p:grpSp>
    </p:spTree>
    <p:extLst>
      <p:ext uri="{BB962C8B-B14F-4D97-AF65-F5344CB8AC3E}">
        <p14:creationId xmlns:p14="http://schemas.microsoft.com/office/powerpoint/2010/main" val="339584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sz="4000" dirty="0" smtClean="0"/>
              <a:t>Determine whether the following will use a Permutation or a Combination:</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279136"/>
          </a:xfrm>
        </p:spPr>
        <p:txBody>
          <a:bodyPr>
            <a:normAutofit lnSpcReduction="10000"/>
          </a:bodyPr>
          <a:lstStyle/>
          <a:p>
            <a:r>
              <a:rPr lang="en-US" dirty="0" smtClean="0"/>
              <a:t> a. Your school newspaper has an editor in chief and an assistant editor in chief.  The staff of the newspaper has 12 students.  In how many ways can students be chosen for these 2 positions?</a:t>
            </a:r>
          </a:p>
          <a:p>
            <a:r>
              <a:rPr lang="en-US" dirty="0" smtClean="0"/>
              <a:t> </a:t>
            </a:r>
          </a:p>
          <a:p>
            <a:r>
              <a:rPr lang="en-US" dirty="0" smtClean="0"/>
              <a:t>b.  Thirty people apply for 10 job openings as welders.  How many different groups of people can be hired?</a:t>
            </a:r>
          </a:p>
          <a:p>
            <a:r>
              <a:rPr lang="en-US" dirty="0" smtClean="0"/>
              <a:t> </a:t>
            </a:r>
          </a:p>
          <a:p>
            <a:r>
              <a:rPr lang="en-US" dirty="0" smtClean="0"/>
              <a:t>c.  In how many ways can 4 distinct positions for a relay race be assigned from a team of nine runners?</a:t>
            </a:r>
          </a:p>
          <a:p>
            <a:endParaRPr lang="en-US" dirty="0" smtClean="0"/>
          </a:p>
          <a:p>
            <a:r>
              <a:rPr lang="en-US" dirty="0" smtClean="0"/>
              <a:t>D.  In how many </a:t>
            </a:r>
            <a:r>
              <a:rPr lang="en-US" smtClean="0"/>
              <a:t>ways can </a:t>
            </a:r>
            <a:r>
              <a:rPr lang="en-US" dirty="0" smtClean="0"/>
              <a:t>a club with 15 members elect a president, vice president, secretary and treasurer?</a:t>
            </a:r>
          </a:p>
          <a:p>
            <a:endParaRPr lang="en-US" dirty="0"/>
          </a:p>
        </p:txBody>
      </p:sp>
    </p:spTree>
    <p:extLst>
      <p:ext uri="{BB962C8B-B14F-4D97-AF65-F5344CB8AC3E}">
        <p14:creationId xmlns:p14="http://schemas.microsoft.com/office/powerpoint/2010/main" val="3847419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Evaluate the following expressions:</a:t>
            </a:r>
          </a:p>
          <a:p>
            <a:endParaRPr lang="en-US" dirty="0" smtClean="0"/>
          </a:p>
          <a:p>
            <a:pPr>
              <a:buNone/>
            </a:pPr>
            <a:endParaRPr lang="en-US" dirty="0"/>
          </a:p>
        </p:txBody>
      </p:sp>
      <p:graphicFrame>
        <p:nvGraphicFramePr>
          <p:cNvPr id="4" name="Object 3"/>
          <p:cNvGraphicFramePr>
            <a:graphicFrameLocks noChangeAspect="1"/>
          </p:cNvGraphicFramePr>
          <p:nvPr/>
        </p:nvGraphicFramePr>
        <p:xfrm>
          <a:off x="3797300" y="2971800"/>
          <a:ext cx="1549400" cy="914400"/>
        </p:xfrm>
        <a:graphic>
          <a:graphicData uri="http://schemas.openxmlformats.org/presentationml/2006/ole">
            <mc:AlternateContent xmlns:mc="http://schemas.openxmlformats.org/markup-compatibility/2006">
              <mc:Choice xmlns:v="urn:schemas-microsoft-com:vml" Requires="v">
                <p:oleObj spid="_x0000_s6162" name="Equation" r:id="rId3" imgW="1549080" imgH="914400" progId="Equation.BREE4">
                  <p:embed/>
                </p:oleObj>
              </mc:Choice>
              <mc:Fallback>
                <p:oleObj name="Equation" r:id="rId3" imgW="1549080" imgH="914400" progId="Equation.BREE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7300" y="2971800"/>
                        <a:ext cx="1549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a:xfrm>
            <a:off x="457200" y="1676400"/>
            <a:ext cx="8229600" cy="5029200"/>
          </a:xfrm>
        </p:spPr>
        <p:txBody>
          <a:bodyPr>
            <a:normAutofit fontScale="92500" lnSpcReduction="10000"/>
          </a:bodyPr>
          <a:lstStyle/>
          <a:p>
            <a:pPr marL="514350" indent="-514350">
              <a:buAutoNum type="arabicParenR"/>
            </a:pPr>
            <a:r>
              <a:rPr lang="en-US" dirty="0" smtClean="0"/>
              <a:t>Tyler must choose a 4 digit password for his bank account.  Find the number of possible 4 digit passwords using 4 different digits.</a:t>
            </a:r>
          </a:p>
          <a:p>
            <a:pPr marL="514350" indent="-514350">
              <a:buAutoNum type="arabicParenR"/>
            </a:pPr>
            <a:r>
              <a:rPr lang="en-US" dirty="0" smtClean="0"/>
              <a:t>Bill, Allie, James, and Cindy are friends.  In how many different ways can they stand in a row for a photo?</a:t>
            </a:r>
          </a:p>
          <a:p>
            <a:pPr marL="514350" indent="-514350">
              <a:buAutoNum type="arabicParenR"/>
            </a:pPr>
            <a:r>
              <a:rPr lang="en-US" dirty="0" smtClean="0"/>
              <a:t>How many items are in the sample space of flipping a coin once?</a:t>
            </a:r>
          </a:p>
          <a:p>
            <a:pPr marL="514350" indent="-514350">
              <a:buAutoNum type="arabicParenR"/>
            </a:pPr>
            <a:r>
              <a:rPr lang="en-US" dirty="0" smtClean="0"/>
              <a:t>Steve must choose four characters for his computer password.  Each character can be any letter from A through Z or any digit from 0through 9.  All letters and digits may be used more than once.  Find the number of possible passwords.</a:t>
            </a:r>
          </a:p>
          <a:p>
            <a:pPr marL="514350" indent="-514350">
              <a:buAutoNum type="arabicParenR"/>
            </a:pPr>
            <a:r>
              <a:rPr lang="en-US" dirty="0" smtClean="0"/>
              <a:t>How many permutations in GEOMETRY?</a:t>
            </a:r>
            <a:endParaRPr lang="en-US" dirty="0"/>
          </a:p>
        </p:txBody>
      </p:sp>
    </p:spTree>
    <p:extLst>
      <p:ext uri="{BB962C8B-B14F-4D97-AF65-F5344CB8AC3E}">
        <p14:creationId xmlns:p14="http://schemas.microsoft.com/office/powerpoint/2010/main" val="3638908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533400" y="609600"/>
            <a:ext cx="6477000" cy="769938"/>
          </a:xfrm>
          <a:prstGeom prst="rect">
            <a:avLst/>
          </a:prstGeom>
          <a:noFill/>
          <a:ln w="9525">
            <a:noFill/>
            <a:miter lim="800000"/>
            <a:headEnd/>
            <a:tailEnd/>
          </a:ln>
        </p:spPr>
        <p:txBody>
          <a:bodyPr>
            <a:spAutoFit/>
          </a:bodyPr>
          <a:lstStyle/>
          <a:p>
            <a:r>
              <a:rPr lang="en-US" sz="4400" dirty="0">
                <a:solidFill>
                  <a:schemeClr val="tx2"/>
                </a:solidFill>
                <a:latin typeface="+mj-lt"/>
              </a:rPr>
              <a:t>Combinations</a:t>
            </a:r>
          </a:p>
        </p:txBody>
      </p:sp>
      <p:sp>
        <p:nvSpPr>
          <p:cNvPr id="3" name="TextBox 2"/>
          <p:cNvSpPr txBox="1">
            <a:spLocks noChangeArrowheads="1"/>
          </p:cNvSpPr>
          <p:nvPr/>
        </p:nvSpPr>
        <p:spPr bwMode="auto">
          <a:xfrm>
            <a:off x="685800" y="1676400"/>
            <a:ext cx="6096000" cy="1384300"/>
          </a:xfrm>
          <a:prstGeom prst="rect">
            <a:avLst/>
          </a:prstGeom>
          <a:noFill/>
          <a:ln w="9525">
            <a:noFill/>
            <a:miter lim="800000"/>
            <a:headEnd/>
            <a:tailEnd/>
          </a:ln>
        </p:spPr>
        <p:txBody>
          <a:bodyPr>
            <a:spAutoFit/>
          </a:bodyPr>
          <a:lstStyle/>
          <a:p>
            <a:r>
              <a:rPr lang="en-US" sz="2800" dirty="0">
                <a:latin typeface="+mj-lt"/>
              </a:rPr>
              <a:t>A </a:t>
            </a:r>
            <a:r>
              <a:rPr lang="en-US" sz="2800" b="1" dirty="0">
                <a:solidFill>
                  <a:srgbClr val="FF0000"/>
                </a:solidFill>
                <a:latin typeface="+mj-lt"/>
              </a:rPr>
              <a:t>Combination</a:t>
            </a:r>
            <a:r>
              <a:rPr lang="en-US" sz="2800" dirty="0">
                <a:latin typeface="+mj-lt"/>
              </a:rPr>
              <a:t> is an arrangement  of items in which order does not matter.  </a:t>
            </a:r>
          </a:p>
        </p:txBody>
      </p:sp>
      <p:sp>
        <p:nvSpPr>
          <p:cNvPr id="5" name="TextBox 4"/>
          <p:cNvSpPr txBox="1">
            <a:spLocks noChangeArrowheads="1"/>
          </p:cNvSpPr>
          <p:nvPr/>
        </p:nvSpPr>
        <p:spPr bwMode="auto">
          <a:xfrm>
            <a:off x="995363" y="3376613"/>
            <a:ext cx="6295506" cy="707886"/>
          </a:xfrm>
          <a:prstGeom prst="rect">
            <a:avLst/>
          </a:prstGeom>
          <a:noFill/>
          <a:ln w="9525">
            <a:noFill/>
            <a:miter lim="800000"/>
            <a:headEnd/>
            <a:tailEnd/>
          </a:ln>
        </p:spPr>
        <p:txBody>
          <a:bodyPr wrap="none">
            <a:spAutoFit/>
          </a:bodyPr>
          <a:lstStyle/>
          <a:p>
            <a:r>
              <a:rPr lang="en-US" sz="4000" dirty="0">
                <a:solidFill>
                  <a:srgbClr val="FF0000"/>
                </a:solidFill>
                <a:latin typeface="+mj-lt"/>
              </a:rPr>
              <a:t>ORDER DOES NOT MATTER!</a:t>
            </a:r>
          </a:p>
        </p:txBody>
      </p:sp>
      <p:sp>
        <p:nvSpPr>
          <p:cNvPr id="6" name="TextBox 5"/>
          <p:cNvSpPr txBox="1">
            <a:spLocks noChangeArrowheads="1"/>
          </p:cNvSpPr>
          <p:nvPr/>
        </p:nvSpPr>
        <p:spPr bwMode="auto">
          <a:xfrm>
            <a:off x="952500" y="4117975"/>
            <a:ext cx="7315200" cy="1814513"/>
          </a:xfrm>
          <a:prstGeom prst="rect">
            <a:avLst/>
          </a:prstGeom>
          <a:noFill/>
          <a:ln w="9525">
            <a:noFill/>
            <a:miter lim="800000"/>
            <a:headEnd/>
            <a:tailEnd/>
          </a:ln>
        </p:spPr>
        <p:txBody>
          <a:bodyPr>
            <a:spAutoFit/>
          </a:bodyPr>
          <a:lstStyle/>
          <a:p>
            <a:r>
              <a:rPr lang="en-US" sz="2800" dirty="0"/>
              <a:t>Since the order does not matter in combinations, there are fewer combinations than permutations.  The combinations  are a "subset" of the permutations.</a:t>
            </a:r>
            <a:endParaRPr lang="en-US" sz="28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Box 1"/>
          <p:cNvSpPr txBox="1">
            <a:spLocks noChangeArrowheads="1"/>
          </p:cNvSpPr>
          <p:nvPr/>
        </p:nvSpPr>
        <p:spPr bwMode="auto">
          <a:xfrm>
            <a:off x="838200" y="609600"/>
            <a:ext cx="6477000" cy="769938"/>
          </a:xfrm>
          <a:prstGeom prst="rect">
            <a:avLst/>
          </a:prstGeom>
          <a:noFill/>
          <a:ln w="9525">
            <a:noFill/>
            <a:miter lim="800000"/>
            <a:headEnd/>
            <a:tailEnd/>
          </a:ln>
        </p:spPr>
        <p:txBody>
          <a:bodyPr>
            <a:spAutoFit/>
          </a:bodyPr>
          <a:lstStyle/>
          <a:p>
            <a:r>
              <a:rPr lang="en-US" sz="4400" dirty="0">
                <a:solidFill>
                  <a:schemeClr val="tx2"/>
                </a:solidFill>
                <a:latin typeface="+mj-lt"/>
              </a:rPr>
              <a:t>Combinations</a:t>
            </a:r>
          </a:p>
        </p:txBody>
      </p:sp>
      <p:sp>
        <p:nvSpPr>
          <p:cNvPr id="6149" name="TextBox 5"/>
          <p:cNvSpPr txBox="1">
            <a:spLocks noChangeArrowheads="1"/>
          </p:cNvSpPr>
          <p:nvPr/>
        </p:nvSpPr>
        <p:spPr bwMode="auto">
          <a:xfrm>
            <a:off x="1160463" y="2209800"/>
            <a:ext cx="6899275" cy="1384300"/>
          </a:xfrm>
          <a:prstGeom prst="rect">
            <a:avLst/>
          </a:prstGeom>
          <a:noFill/>
          <a:ln w="9525">
            <a:noFill/>
            <a:miter lim="800000"/>
            <a:headEnd/>
            <a:tailEnd/>
          </a:ln>
        </p:spPr>
        <p:txBody>
          <a:bodyPr>
            <a:spAutoFit/>
          </a:bodyPr>
          <a:lstStyle/>
          <a:p>
            <a:r>
              <a:rPr lang="en-US" sz="2800" dirty="0">
                <a:latin typeface="+mj-lt"/>
              </a:rPr>
              <a:t>To find the number of Combinations of n items chosen r at a time, you can use the formula</a:t>
            </a:r>
          </a:p>
        </p:txBody>
      </p:sp>
      <p:graphicFrame>
        <p:nvGraphicFramePr>
          <p:cNvPr id="4" name="Object 3"/>
          <p:cNvGraphicFramePr>
            <a:graphicFrameLocks noChangeAspect="1"/>
          </p:cNvGraphicFramePr>
          <p:nvPr/>
        </p:nvGraphicFramePr>
        <p:xfrm>
          <a:off x="931863" y="3529013"/>
          <a:ext cx="7358062" cy="1420812"/>
        </p:xfrm>
        <a:graphic>
          <a:graphicData uri="http://schemas.openxmlformats.org/presentationml/2006/ole">
            <mc:AlternateContent xmlns:mc="http://schemas.openxmlformats.org/markup-compatibility/2006">
              <mc:Choice xmlns:v="urn:schemas-microsoft-com:vml" Requires="v">
                <p:oleObj spid="_x0000_s1058" name="Equation" r:id="rId4" imgW="2171520" imgH="419040" progId="Equation.3">
                  <p:embed/>
                </p:oleObj>
              </mc:Choice>
              <mc:Fallback>
                <p:oleObj name="Equation" r:id="rId4" imgW="2171520" imgH="4190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1863" y="3529013"/>
                        <a:ext cx="7358062" cy="1420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1059" name="Equation" r:id="rId6" imgW="101520" imgH="177480" progId="Equation.3">
                  <p:embed/>
                </p:oleObj>
              </mc:Choice>
              <mc:Fallback>
                <p:oleObj name="Equation" r:id="rId6" imgW="101520" imgH="177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1"/>
          <p:cNvSpPr txBox="1">
            <a:spLocks noChangeArrowheads="1"/>
          </p:cNvSpPr>
          <p:nvPr/>
        </p:nvSpPr>
        <p:spPr bwMode="auto">
          <a:xfrm>
            <a:off x="381000" y="609600"/>
            <a:ext cx="6477000" cy="769938"/>
          </a:xfrm>
          <a:prstGeom prst="rect">
            <a:avLst/>
          </a:prstGeom>
          <a:noFill/>
          <a:ln w="9525">
            <a:noFill/>
            <a:miter lim="800000"/>
            <a:headEnd/>
            <a:tailEnd/>
          </a:ln>
        </p:spPr>
        <p:txBody>
          <a:bodyPr>
            <a:spAutoFit/>
          </a:bodyPr>
          <a:lstStyle/>
          <a:p>
            <a:r>
              <a:rPr lang="en-US" sz="4400" dirty="0">
                <a:solidFill>
                  <a:schemeClr val="tx2"/>
                </a:solidFill>
                <a:latin typeface="+mj-lt"/>
              </a:rPr>
              <a:t>Combinations</a:t>
            </a:r>
          </a:p>
        </p:txBody>
      </p:sp>
      <p:sp>
        <p:nvSpPr>
          <p:cNvPr id="7174" name="TextBox 5"/>
          <p:cNvSpPr txBox="1">
            <a:spLocks noChangeArrowheads="1"/>
          </p:cNvSpPr>
          <p:nvPr/>
        </p:nvSpPr>
        <p:spPr bwMode="auto">
          <a:xfrm>
            <a:off x="838200" y="1371600"/>
            <a:ext cx="6899275" cy="1384300"/>
          </a:xfrm>
          <a:prstGeom prst="rect">
            <a:avLst/>
          </a:prstGeom>
          <a:noFill/>
          <a:ln w="9525">
            <a:noFill/>
            <a:miter lim="800000"/>
            <a:headEnd/>
            <a:tailEnd/>
          </a:ln>
        </p:spPr>
        <p:txBody>
          <a:bodyPr>
            <a:spAutoFit/>
          </a:bodyPr>
          <a:lstStyle/>
          <a:p>
            <a:r>
              <a:rPr lang="en-US" sz="2800" dirty="0">
                <a:latin typeface="+mj-lt"/>
              </a:rPr>
              <a:t>To find the number of Combinations of n items chosen r at a time, you can use the formula</a:t>
            </a:r>
          </a:p>
        </p:txBody>
      </p:sp>
      <p:graphicFrame>
        <p:nvGraphicFramePr>
          <p:cNvPr id="7170" name="Object 3"/>
          <p:cNvGraphicFramePr>
            <a:graphicFrameLocks noChangeAspect="1"/>
          </p:cNvGraphicFramePr>
          <p:nvPr/>
        </p:nvGraphicFramePr>
        <p:xfrm>
          <a:off x="1493838" y="2895600"/>
          <a:ext cx="6232525" cy="1203325"/>
        </p:xfrm>
        <a:graphic>
          <a:graphicData uri="http://schemas.openxmlformats.org/presentationml/2006/ole">
            <mc:AlternateContent xmlns:mc="http://schemas.openxmlformats.org/markup-compatibility/2006">
              <mc:Choice xmlns:v="urn:schemas-microsoft-com:vml" Requires="v">
                <p:oleObj spid="_x0000_s2098" name="Equation" r:id="rId4" imgW="2171520" imgH="419040" progId="Equation.3">
                  <p:embed/>
                </p:oleObj>
              </mc:Choice>
              <mc:Fallback>
                <p:oleObj name="Equation" r:id="rId4" imgW="2171520" imgH="4190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838" y="2895600"/>
                        <a:ext cx="6232525" cy="120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2099" name="Equation" r:id="rId6" imgW="101520" imgH="177480" progId="Equation.3">
                  <p:embed/>
                </p:oleObj>
              </mc:Choice>
              <mc:Fallback>
                <p:oleObj name="Equation" r:id="rId6" imgW="101520" imgH="177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nvGraphicFramePr>
        <p:xfrm>
          <a:off x="1600200" y="4191000"/>
          <a:ext cx="5557838" cy="2395538"/>
        </p:xfrm>
        <a:graphic>
          <a:graphicData uri="http://schemas.openxmlformats.org/presentationml/2006/ole">
            <mc:AlternateContent xmlns:mc="http://schemas.openxmlformats.org/markup-compatibility/2006">
              <mc:Choice xmlns:v="urn:schemas-microsoft-com:vml" Requires="v">
                <p:oleObj spid="_x0000_s2100" name="Equation" r:id="rId8" imgW="1942920" imgH="838080" progId="Equation.3">
                  <p:embed/>
                </p:oleObj>
              </mc:Choice>
              <mc:Fallback>
                <p:oleObj name="Equation" r:id="rId8" imgW="1942920" imgH="838080"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4191000"/>
                        <a:ext cx="5557838" cy="2395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Box 1"/>
          <p:cNvSpPr txBox="1">
            <a:spLocks noChangeArrowheads="1"/>
          </p:cNvSpPr>
          <p:nvPr/>
        </p:nvSpPr>
        <p:spPr bwMode="auto">
          <a:xfrm>
            <a:off x="381000" y="533400"/>
            <a:ext cx="6477000" cy="768350"/>
          </a:xfrm>
          <a:prstGeom prst="rect">
            <a:avLst/>
          </a:prstGeom>
          <a:noFill/>
          <a:ln w="9525">
            <a:noFill/>
            <a:miter lim="800000"/>
            <a:headEnd/>
            <a:tailEnd/>
          </a:ln>
        </p:spPr>
        <p:txBody>
          <a:bodyPr>
            <a:spAutoFit/>
          </a:bodyPr>
          <a:lstStyle/>
          <a:p>
            <a:r>
              <a:rPr lang="en-US" sz="4400" dirty="0">
                <a:solidFill>
                  <a:schemeClr val="tx2"/>
                </a:solidFill>
                <a:latin typeface="+mj-lt"/>
              </a:rPr>
              <a:t>Combinations</a:t>
            </a:r>
          </a:p>
        </p:txBody>
      </p:sp>
      <p:sp>
        <p:nvSpPr>
          <p:cNvPr id="9221" name="TextBox 5"/>
          <p:cNvSpPr txBox="1">
            <a:spLocks noChangeArrowheads="1"/>
          </p:cNvSpPr>
          <p:nvPr/>
        </p:nvSpPr>
        <p:spPr bwMode="auto">
          <a:xfrm>
            <a:off x="1905000" y="1806575"/>
            <a:ext cx="7092950" cy="2062163"/>
          </a:xfrm>
          <a:prstGeom prst="rect">
            <a:avLst/>
          </a:prstGeom>
          <a:noFill/>
          <a:ln w="9525">
            <a:noFill/>
            <a:miter lim="800000"/>
            <a:headEnd/>
            <a:tailEnd/>
          </a:ln>
        </p:spPr>
        <p:txBody>
          <a:bodyPr>
            <a:spAutoFit/>
          </a:bodyPr>
          <a:lstStyle/>
          <a:p>
            <a:r>
              <a:rPr lang="en-US" sz="3200" dirty="0">
                <a:latin typeface="+mj-lt"/>
              </a:rPr>
              <a:t>To play a particular card game, each player is dealt five cards from a standard deck of 52 cards. How many different hands are possible?</a:t>
            </a:r>
          </a:p>
        </p:txBody>
      </p:sp>
      <p:graphicFrame>
        <p:nvGraphicFramePr>
          <p:cNvPr id="9218"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3106" name="Equation" r:id="rId4" imgW="101520" imgH="177480" progId="Equation.3">
                  <p:embed/>
                </p:oleObj>
              </mc:Choice>
              <mc:Fallback>
                <p:oleObj name="Equation" r:id="rId4" imgW="101520" imgH="177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2" name="Rectangle 7"/>
          <p:cNvSpPr>
            <a:spLocks noChangeArrowheads="1"/>
          </p:cNvSpPr>
          <p:nvPr/>
        </p:nvSpPr>
        <p:spPr bwMode="auto">
          <a:xfrm>
            <a:off x="0" y="2027238"/>
            <a:ext cx="1898650" cy="523875"/>
          </a:xfrm>
          <a:prstGeom prst="rect">
            <a:avLst/>
          </a:prstGeom>
          <a:noFill/>
          <a:ln w="9525">
            <a:noFill/>
            <a:miter lim="800000"/>
            <a:headEnd/>
            <a:tailEnd/>
          </a:ln>
        </p:spPr>
        <p:txBody>
          <a:bodyPr wrap="none">
            <a:spAutoFit/>
          </a:bodyPr>
          <a:lstStyle/>
          <a:p>
            <a:r>
              <a:rPr lang="en-US" sz="2800" b="1" dirty="0">
                <a:solidFill>
                  <a:srgbClr val="FF0000"/>
                </a:solidFill>
                <a:latin typeface="Comic Sans MS" pitchFamily="66" charset="0"/>
              </a:rPr>
              <a:t> </a:t>
            </a:r>
            <a:r>
              <a:rPr lang="en-US" sz="2800" b="1" dirty="0">
                <a:solidFill>
                  <a:srgbClr val="FF0000"/>
                </a:solidFill>
                <a:latin typeface="+mj-lt"/>
              </a:rPr>
              <a:t>Practice:</a:t>
            </a:r>
          </a:p>
        </p:txBody>
      </p:sp>
      <p:graphicFrame>
        <p:nvGraphicFramePr>
          <p:cNvPr id="3" name="Object 2"/>
          <p:cNvGraphicFramePr>
            <a:graphicFrameLocks noChangeAspect="1"/>
          </p:cNvGraphicFramePr>
          <p:nvPr/>
        </p:nvGraphicFramePr>
        <p:xfrm>
          <a:off x="1939925" y="3868738"/>
          <a:ext cx="5889625" cy="2425700"/>
        </p:xfrm>
        <a:graphic>
          <a:graphicData uri="http://schemas.openxmlformats.org/presentationml/2006/ole">
            <mc:AlternateContent xmlns:mc="http://schemas.openxmlformats.org/markup-compatibility/2006">
              <mc:Choice xmlns:v="urn:schemas-microsoft-com:vml" Requires="v">
                <p:oleObj spid="_x0000_s3107" name="Equation" r:id="rId6" imgW="2031840" imgH="838080" progId="Equation.3">
                  <p:embed/>
                </p:oleObj>
              </mc:Choice>
              <mc:Fallback>
                <p:oleObj name="Equation" r:id="rId6" imgW="2031840" imgH="83808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9925" y="3868738"/>
                        <a:ext cx="5889625" cy="242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Box 1"/>
          <p:cNvSpPr txBox="1">
            <a:spLocks noChangeArrowheads="1"/>
          </p:cNvSpPr>
          <p:nvPr/>
        </p:nvSpPr>
        <p:spPr bwMode="auto">
          <a:xfrm>
            <a:off x="152400" y="533400"/>
            <a:ext cx="6477000" cy="768350"/>
          </a:xfrm>
          <a:prstGeom prst="rect">
            <a:avLst/>
          </a:prstGeom>
          <a:noFill/>
          <a:ln w="9525">
            <a:noFill/>
            <a:miter lim="800000"/>
            <a:headEnd/>
            <a:tailEnd/>
          </a:ln>
        </p:spPr>
        <p:txBody>
          <a:bodyPr>
            <a:spAutoFit/>
          </a:bodyPr>
          <a:lstStyle/>
          <a:p>
            <a:r>
              <a:rPr lang="en-US" sz="4400" dirty="0" smtClean="0">
                <a:solidFill>
                  <a:schemeClr val="tx2"/>
                </a:solidFill>
                <a:latin typeface="+mj-lt"/>
              </a:rPr>
              <a:t>Example:</a:t>
            </a:r>
            <a:endParaRPr lang="en-US" sz="4400" dirty="0">
              <a:solidFill>
                <a:schemeClr val="tx2"/>
              </a:solidFill>
              <a:latin typeface="+mj-lt"/>
            </a:endParaRPr>
          </a:p>
        </p:txBody>
      </p:sp>
      <p:sp>
        <p:nvSpPr>
          <p:cNvPr id="11269" name="TextBox 5"/>
          <p:cNvSpPr txBox="1">
            <a:spLocks noChangeArrowheads="1"/>
          </p:cNvSpPr>
          <p:nvPr/>
        </p:nvSpPr>
        <p:spPr bwMode="auto">
          <a:xfrm>
            <a:off x="533400" y="1295400"/>
            <a:ext cx="6629400" cy="2062162"/>
          </a:xfrm>
          <a:prstGeom prst="rect">
            <a:avLst/>
          </a:prstGeom>
          <a:noFill/>
          <a:ln w="9525">
            <a:noFill/>
            <a:miter lim="800000"/>
            <a:headEnd/>
            <a:tailEnd/>
          </a:ln>
        </p:spPr>
        <p:txBody>
          <a:bodyPr>
            <a:spAutoFit/>
          </a:bodyPr>
          <a:lstStyle/>
          <a:p>
            <a:r>
              <a:rPr lang="en-US" sz="3200" dirty="0">
                <a:latin typeface="+mj-lt"/>
              </a:rPr>
              <a:t>A student must answer 3 out of 5 essay questions on a test. In how many different ways can the student select the questions?</a:t>
            </a:r>
          </a:p>
        </p:txBody>
      </p:sp>
      <p:graphicFrame>
        <p:nvGraphicFramePr>
          <p:cNvPr id="11266"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4130" name="Equation" r:id="rId4" imgW="101520" imgH="177480" progId="Equation.3">
                  <p:embed/>
                </p:oleObj>
              </mc:Choice>
              <mc:Fallback>
                <p:oleObj name="Equation" r:id="rId4" imgW="101520" imgH="177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nvGraphicFramePr>
        <p:xfrm>
          <a:off x="1219200" y="4191000"/>
          <a:ext cx="6219825" cy="1212850"/>
        </p:xfrm>
        <a:graphic>
          <a:graphicData uri="http://schemas.openxmlformats.org/presentationml/2006/ole">
            <mc:AlternateContent xmlns:mc="http://schemas.openxmlformats.org/markup-compatibility/2006">
              <mc:Choice xmlns:v="urn:schemas-microsoft-com:vml" Requires="v">
                <p:oleObj spid="_x0000_s4131" name="Equation" r:id="rId6" imgW="2145960" imgH="419040" progId="Equation.3">
                  <p:embed/>
                </p:oleObj>
              </mc:Choice>
              <mc:Fallback>
                <p:oleObj name="Equation" r:id="rId6" imgW="2145960" imgH="41904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4191000"/>
                        <a:ext cx="6219825" cy="121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0200"/>
            <a:ext cx="9144000" cy="3416320"/>
          </a:xfrm>
          <a:prstGeom prst="rect">
            <a:avLst/>
          </a:prstGeom>
          <a:noFill/>
        </p:spPr>
        <p:txBody>
          <a:bodyPr wrap="square" rtlCol="0">
            <a:spAutoFit/>
          </a:bodyPr>
          <a:lstStyle/>
          <a:p>
            <a:r>
              <a:rPr lang="en-US" sz="2400" b="1" u="sng" dirty="0" smtClean="0"/>
              <a:t>Multiple Events:</a:t>
            </a:r>
          </a:p>
          <a:p>
            <a:endParaRPr lang="en-US" sz="2400" dirty="0"/>
          </a:p>
          <a:p>
            <a:r>
              <a:rPr lang="en-US" sz="2400" dirty="0" smtClean="0"/>
              <a:t>When finding the number of ways both an event A </a:t>
            </a:r>
            <a:r>
              <a:rPr lang="en-US" sz="2400" b="1" i="1" u="sng" dirty="0" smtClean="0"/>
              <a:t>and</a:t>
            </a:r>
            <a:r>
              <a:rPr lang="en-US" sz="2400" dirty="0" smtClean="0"/>
              <a:t> event B can occur, you need to  _________________</a:t>
            </a:r>
          </a:p>
          <a:p>
            <a:endParaRPr lang="en-US" sz="2400" b="1" u="sng" dirty="0"/>
          </a:p>
          <a:p>
            <a:endParaRPr lang="en-US" sz="2400" b="1" u="sng" dirty="0" smtClean="0"/>
          </a:p>
          <a:p>
            <a:endParaRPr lang="en-US" sz="2400" b="1" u="sng" dirty="0"/>
          </a:p>
          <a:p>
            <a:r>
              <a:rPr lang="en-US" sz="2400" dirty="0" smtClean="0"/>
              <a:t>When finding the number of ways that an event A </a:t>
            </a:r>
            <a:r>
              <a:rPr lang="en-US" sz="2400" b="1" i="1" u="sng" dirty="0" smtClean="0"/>
              <a:t>or   </a:t>
            </a:r>
            <a:r>
              <a:rPr lang="en-US" sz="2400" dirty="0" smtClean="0"/>
              <a:t>event B can occur, you    __________.</a:t>
            </a:r>
            <a:endParaRPr lang="en-US" sz="2400" b="1" u="sng" dirty="0" smtClean="0"/>
          </a:p>
        </p:txBody>
      </p:sp>
    </p:spTree>
    <p:extLst>
      <p:ext uri="{BB962C8B-B14F-4D97-AF65-F5344CB8AC3E}">
        <p14:creationId xmlns:p14="http://schemas.microsoft.com/office/powerpoint/2010/main" val="224085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95400"/>
            <a:ext cx="8229600" cy="5693866"/>
          </a:xfrm>
          <a:prstGeom prst="rect">
            <a:avLst/>
          </a:prstGeom>
          <a:noFill/>
        </p:spPr>
        <p:txBody>
          <a:bodyPr wrap="square" rtlCol="0">
            <a:spAutoFit/>
          </a:bodyPr>
          <a:lstStyle/>
          <a:p>
            <a:r>
              <a:rPr lang="en-US" sz="2800" dirty="0" smtClean="0"/>
              <a:t>Example:</a:t>
            </a:r>
          </a:p>
          <a:p>
            <a:endParaRPr lang="en-US" sz="2800" dirty="0"/>
          </a:p>
          <a:p>
            <a:r>
              <a:rPr lang="en-US" sz="2800" dirty="0" smtClean="0"/>
              <a:t>Parents have 10 books that they can read to their children this week.  Five of the books are nonfiction and 5 are fiction.</a:t>
            </a:r>
          </a:p>
          <a:p>
            <a:endParaRPr lang="en-US" sz="2800" dirty="0" smtClean="0"/>
          </a:p>
          <a:p>
            <a:r>
              <a:rPr lang="en-US" sz="2800" dirty="0"/>
              <a:t> </a:t>
            </a:r>
            <a:r>
              <a:rPr lang="en-US" sz="2800" dirty="0" smtClean="0"/>
              <a:t>A.  If the order in which they read the books is not important, how many different set of 4 books can they choose?</a:t>
            </a:r>
          </a:p>
          <a:p>
            <a:endParaRPr lang="en-US" sz="2800" dirty="0"/>
          </a:p>
          <a:p>
            <a:endParaRPr lang="en-US" sz="2800" dirty="0" smtClean="0"/>
          </a:p>
          <a:p>
            <a:r>
              <a:rPr lang="en-US" sz="2800" dirty="0" smtClean="0"/>
              <a:t>B.  How many groups of 4 books are there in which all of the books are either nonfiction or fiction?</a:t>
            </a:r>
            <a:endParaRPr lang="en-US" sz="2800" dirty="0"/>
          </a:p>
        </p:txBody>
      </p:sp>
    </p:spTree>
    <p:extLst>
      <p:ext uri="{BB962C8B-B14F-4D97-AF65-F5344CB8AC3E}">
        <p14:creationId xmlns:p14="http://schemas.microsoft.com/office/powerpoint/2010/main" val="1431542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159</TotalTime>
  <Words>753</Words>
  <Application>Microsoft Office PowerPoint</Application>
  <PresentationFormat>On-screen Show (4:3)</PresentationFormat>
  <Paragraphs>99</Paragraphs>
  <Slides>19</Slides>
  <Notes>9</Notes>
  <HiddenSlides>0</HiddenSlides>
  <MMClips>0</MMClips>
  <ScaleCrop>false</ScaleCrop>
  <HeadingPairs>
    <vt:vector size="8" baseType="variant">
      <vt:variant>
        <vt:lpstr>Fonts Used</vt:lpstr>
      </vt:variant>
      <vt:variant>
        <vt:i4>8</vt:i4>
      </vt:variant>
      <vt:variant>
        <vt:lpstr>Theme</vt:lpstr>
      </vt:variant>
      <vt:variant>
        <vt:i4>5</vt:i4>
      </vt:variant>
      <vt:variant>
        <vt:lpstr>Embedded OLE Servers</vt:lpstr>
      </vt:variant>
      <vt:variant>
        <vt:i4>1</vt:i4>
      </vt:variant>
      <vt:variant>
        <vt:lpstr>Slide Titles</vt:lpstr>
      </vt:variant>
      <vt:variant>
        <vt:i4>19</vt:i4>
      </vt:variant>
    </vt:vector>
  </HeadingPairs>
  <TitlesOfParts>
    <vt:vector size="33" baseType="lpstr">
      <vt:lpstr>Arial</vt:lpstr>
      <vt:lpstr>Calibri</vt:lpstr>
      <vt:lpstr>Comic Sans MS</vt:lpstr>
      <vt:lpstr>Constantia</vt:lpstr>
      <vt:lpstr>Tahoma</vt:lpstr>
      <vt:lpstr>Times</vt:lpstr>
      <vt:lpstr>Wingdings</vt:lpstr>
      <vt:lpstr>Wingdings 2</vt:lpstr>
      <vt:lpstr>Flow</vt:lpstr>
      <vt:lpstr>Blends</vt:lpstr>
      <vt:lpstr>1_Blends</vt:lpstr>
      <vt:lpstr>2_Blends</vt:lpstr>
      <vt:lpstr>1_Flow</vt:lpstr>
      <vt:lpstr>Equation</vt:lpstr>
      <vt:lpstr>Day 2 - Combinations</vt:lpstr>
      <vt:lpstr>Warm-up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vt:lpstr>
      <vt:lpstr>Example:</vt:lpstr>
      <vt:lpstr>PowerPoint Presentation</vt:lpstr>
      <vt:lpstr>PowerPoint Presentation</vt:lpstr>
      <vt:lpstr>PowerPoint Presentation</vt:lpstr>
      <vt:lpstr>PowerPoint Presentation</vt:lpstr>
      <vt:lpstr>Determine whether the following will use a Permutation or a Combination: </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4 - Combinations</dc:title>
  <dc:creator>Leah Palmer</dc:creator>
  <cp:lastModifiedBy>rwalters</cp:lastModifiedBy>
  <cp:revision>17</cp:revision>
  <cp:lastPrinted>2015-12-07T13:00:13Z</cp:lastPrinted>
  <dcterms:created xsi:type="dcterms:W3CDTF">2014-05-12T02:18:46Z</dcterms:created>
  <dcterms:modified xsi:type="dcterms:W3CDTF">2016-05-13T11:21:19Z</dcterms:modified>
</cp:coreProperties>
</file>