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notesMasterIdLst>
    <p:notesMasterId r:id="rId18"/>
  </p:notesMasterIdLst>
  <p:handoutMasterIdLst>
    <p:handoutMasterId r:id="rId19"/>
  </p:handoutMasterIdLst>
  <p:sldIdLst>
    <p:sldId id="291" r:id="rId2"/>
    <p:sldId id="298" r:id="rId3"/>
    <p:sldId id="317" r:id="rId4"/>
    <p:sldId id="318" r:id="rId5"/>
    <p:sldId id="319" r:id="rId6"/>
    <p:sldId id="320" r:id="rId7"/>
    <p:sldId id="313" r:id="rId8"/>
    <p:sldId id="314" r:id="rId9"/>
    <p:sldId id="315" r:id="rId10"/>
    <p:sldId id="303" r:id="rId11"/>
    <p:sldId id="302" r:id="rId12"/>
    <p:sldId id="307" r:id="rId13"/>
    <p:sldId id="305" r:id="rId14"/>
    <p:sldId id="316" r:id="rId15"/>
    <p:sldId id="306" r:id="rId16"/>
    <p:sldId id="308"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CCFFFF"/>
    <a:srgbClr val="3366CC"/>
    <a:srgbClr val="FFFF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78" d="100"/>
          <a:sy n="78" d="100"/>
        </p:scale>
        <p:origin x="11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2D049BF-54B8-49E9-A182-6FF9390754D2}" type="slidenum">
              <a:rPr lang="en-US"/>
              <a:pPr>
                <a:defRPr/>
              </a:pPr>
              <a:t>‹#›</a:t>
            </a:fld>
            <a:endParaRPr lang="en-US"/>
          </a:p>
        </p:txBody>
      </p:sp>
    </p:spTree>
    <p:extLst>
      <p:ext uri="{BB962C8B-B14F-4D97-AF65-F5344CB8AC3E}">
        <p14:creationId xmlns:p14="http://schemas.microsoft.com/office/powerpoint/2010/main" val="2110059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10619-E506-4265-B135-638FB0404BDF}" type="datetimeFigureOut">
              <a:rPr lang="en-US" smtClean="0"/>
              <a:pPr/>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3D4D5-94FC-4E01-A238-5E0657C28FCF}" type="slidenum">
              <a:rPr lang="en-US" smtClean="0"/>
              <a:pPr/>
              <a:t>‹#›</a:t>
            </a:fld>
            <a:endParaRPr lang="en-US"/>
          </a:p>
        </p:txBody>
      </p:sp>
    </p:spTree>
    <p:extLst>
      <p:ext uri="{BB962C8B-B14F-4D97-AF65-F5344CB8AC3E}">
        <p14:creationId xmlns:p14="http://schemas.microsoft.com/office/powerpoint/2010/main" val="3658755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F37D88B9-E6CB-402A-8FC5-B5AEC5749A85}"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934674-1415-46F9-BDA4-689C6852527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FBC7D704-5820-4CC9-B7F3-7EFB58BCCCC4}"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3EF6CF4A-A99A-41EE-9341-1A7F9B91A063}"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D4916D7F-9EDF-4B02-9320-C3CE63B8E548}"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3CFF07A-5A4C-45DE-9A1A-B98BA6909305}"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AC950118-B753-4C6D-AC8C-1100EBCFCB14}"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6F56D8AB-C1A3-4A84-AD29-1DC40382955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B45E206F-7C0F-4AE6-803D-DAD22165938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47B3461-C51E-4028-AB52-8DE331B3D1CE}"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50694BF8-F294-420D-9422-30E2695E07D8}"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8C817F1F-EF1E-4749-AEBD-7AD103948357}"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cpss.net/policy-files/series/policies/2313-bp.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533400"/>
            <a:ext cx="8534400" cy="758952"/>
          </a:xfrm>
        </p:spPr>
        <p:txBody>
          <a:bodyPr>
            <a:normAutofit fontScale="90000"/>
          </a:bodyPr>
          <a:lstStyle/>
          <a:p>
            <a:pPr algn="ctr" eaLnBrk="1" hangingPunct="1"/>
            <a:r>
              <a:rPr lang="en-US" sz="4000" b="1" dirty="0" smtClean="0">
                <a:solidFill>
                  <a:schemeClr val="tx1"/>
                </a:solidFill>
                <a:latin typeface="Curlz MT" pitchFamily="82" charset="0"/>
              </a:rPr>
              <a:t>Honors Math 2~ Unit 1~Day 2~Warm Up:</a:t>
            </a:r>
            <a:br>
              <a:rPr lang="en-US" sz="4000" b="1" dirty="0" smtClean="0">
                <a:solidFill>
                  <a:schemeClr val="tx1"/>
                </a:solidFill>
                <a:latin typeface="Curlz MT" pitchFamily="82" charset="0"/>
              </a:rPr>
            </a:br>
            <a:endParaRPr lang="en-US" sz="4000" b="1" dirty="0" smtClean="0">
              <a:solidFill>
                <a:schemeClr val="tx1"/>
              </a:solidFill>
              <a:latin typeface="Curlz MT" pitchFamily="82" charset="0"/>
            </a:endParaRPr>
          </a:p>
        </p:txBody>
      </p:sp>
      <p:sp>
        <p:nvSpPr>
          <p:cNvPr id="7171" name="Rectangle 3"/>
          <p:cNvSpPr>
            <a:spLocks noGrp="1" noChangeArrowheads="1"/>
          </p:cNvSpPr>
          <p:nvPr>
            <p:ph sz="quarter" idx="4294967295"/>
          </p:nvPr>
        </p:nvSpPr>
        <p:spPr>
          <a:xfrm>
            <a:off x="0" y="914400"/>
            <a:ext cx="9144000" cy="5638800"/>
          </a:xfrm>
        </p:spPr>
        <p:txBody>
          <a:bodyPr/>
          <a:lstStyle/>
          <a:p>
            <a:pPr eaLnBrk="1" hangingPunct="1">
              <a:buFont typeface="Wingdings" pitchFamily="2" charset="2"/>
              <a:buNone/>
            </a:pPr>
            <a:r>
              <a:rPr lang="en-US" b="1" dirty="0" smtClean="0"/>
              <a:t> </a:t>
            </a:r>
            <a:r>
              <a:rPr lang="en-US" sz="2800" dirty="0" smtClean="0"/>
              <a:t>#1 Factor: 4x</a:t>
            </a:r>
            <a:r>
              <a:rPr lang="en-US" sz="2800" baseline="30000" dirty="0" smtClean="0"/>
              <a:t>2</a:t>
            </a:r>
            <a:r>
              <a:rPr lang="en-US" sz="2800" dirty="0" smtClean="0"/>
              <a:t> - 25</a:t>
            </a:r>
          </a:p>
          <a:p>
            <a:pPr eaLnBrk="1" hangingPunct="1">
              <a:buFont typeface="Wingdings" pitchFamily="2" charset="2"/>
              <a:buNone/>
            </a:pPr>
            <a:endParaRPr lang="en-US" sz="2800" dirty="0" smtClean="0"/>
          </a:p>
          <a:p>
            <a:pPr eaLnBrk="1" hangingPunct="1">
              <a:buFont typeface="Wingdings" pitchFamily="2" charset="2"/>
              <a:buNone/>
            </a:pPr>
            <a:endParaRPr lang="en-US" sz="2800" dirty="0"/>
          </a:p>
          <a:p>
            <a:pPr eaLnBrk="1" hangingPunct="1">
              <a:buFont typeface="Wingdings" pitchFamily="2" charset="2"/>
              <a:buNone/>
            </a:pPr>
            <a:r>
              <a:rPr lang="en-US" sz="2800" dirty="0" smtClean="0"/>
              <a:t>#2</a:t>
            </a:r>
            <a:r>
              <a:rPr lang="en-US" sz="2800" b="1" dirty="0" smtClean="0"/>
              <a:t>  </a:t>
            </a:r>
            <a:r>
              <a:rPr lang="en-US" sz="2800" dirty="0" smtClean="0"/>
              <a:t>Factor: 3x</a:t>
            </a:r>
            <a:r>
              <a:rPr lang="en-US" sz="2800" baseline="30000" dirty="0" smtClean="0"/>
              <a:t>3</a:t>
            </a:r>
            <a:r>
              <a:rPr lang="en-US" sz="2800" dirty="0" smtClean="0"/>
              <a:t> + 12x</a:t>
            </a:r>
            <a:r>
              <a:rPr lang="en-US" sz="2800" baseline="30000" dirty="0" smtClean="0"/>
              <a:t>2</a:t>
            </a:r>
            <a:r>
              <a:rPr lang="en-US" sz="2800" dirty="0" smtClean="0"/>
              <a:t> – 6x - 24 </a:t>
            </a:r>
          </a:p>
          <a:p>
            <a:pPr eaLnBrk="1" hangingPunct="1">
              <a:buFont typeface="Wingdings" pitchFamily="2" charset="2"/>
              <a:buNone/>
            </a:pPr>
            <a:endParaRPr lang="en-US" sz="2800" dirty="0" smtClean="0"/>
          </a:p>
          <a:p>
            <a:pPr eaLnBrk="1" hangingPunct="1">
              <a:buFont typeface="Wingdings" pitchFamily="2" charset="2"/>
              <a:buNone/>
            </a:pPr>
            <a:endParaRPr lang="en-US" sz="2800" dirty="0" smtClean="0"/>
          </a:p>
          <a:p>
            <a:pPr>
              <a:buNone/>
            </a:pPr>
            <a:r>
              <a:rPr lang="en-US" sz="2800" dirty="0" smtClean="0"/>
              <a:t>#3 Factor: 32x</a:t>
            </a:r>
            <a:r>
              <a:rPr lang="en-US" sz="2800" baseline="30000" dirty="0" smtClean="0"/>
              <a:t>2</a:t>
            </a:r>
            <a:r>
              <a:rPr lang="en-US" sz="2800" dirty="0" smtClean="0"/>
              <a:t>y</a:t>
            </a:r>
            <a:r>
              <a:rPr lang="en-US" sz="2800" baseline="30000" dirty="0" smtClean="0"/>
              <a:t>4</a:t>
            </a:r>
            <a:r>
              <a:rPr lang="en-US" sz="2800" dirty="0" smtClean="0"/>
              <a:t> + </a:t>
            </a:r>
            <a:r>
              <a:rPr lang="en-US" sz="2800" dirty="0"/>
              <a:t>24x</a:t>
            </a:r>
            <a:r>
              <a:rPr lang="en-US" sz="2800" baseline="30000" dirty="0"/>
              <a:t>2</a:t>
            </a:r>
            <a:r>
              <a:rPr lang="en-US" sz="2800" dirty="0" smtClean="0"/>
              <a:t>y</a:t>
            </a:r>
            <a:r>
              <a:rPr lang="en-US" sz="2800" baseline="30000" dirty="0" smtClean="0"/>
              <a:t>2</a:t>
            </a:r>
            <a:r>
              <a:rPr lang="en-US" sz="2800" dirty="0" smtClean="0"/>
              <a:t> – 8xy</a:t>
            </a:r>
            <a:r>
              <a:rPr lang="en-US" sz="2800" baseline="30000" dirty="0" smtClean="0"/>
              <a:t>2</a:t>
            </a:r>
          </a:p>
        </p:txBody>
      </p:sp>
      <p:sp>
        <p:nvSpPr>
          <p:cNvPr id="6" name="Rectangle 5"/>
          <p:cNvSpPr/>
          <p:nvPr/>
        </p:nvSpPr>
        <p:spPr>
          <a:xfrm>
            <a:off x="1604608" y="5638800"/>
            <a:ext cx="6296917" cy="923330"/>
          </a:xfrm>
          <a:prstGeom prst="rect">
            <a:avLst/>
          </a:prstGeom>
          <a:noFill/>
        </p:spPr>
        <p:txBody>
          <a:bodyPr wrap="none" lIns="91440" tIns="45720" rIns="91440" bIns="45720">
            <a:spAutoFit/>
          </a:bodyPr>
          <a:lstStyle/>
          <a:p>
            <a:pPr algn="ctr"/>
            <a:r>
              <a:rPr lang="en-US" sz="5400" b="1" cap="none" spc="0" smtClean="0">
                <a:ln w="19050">
                  <a:solidFill>
                    <a:schemeClr val="tx2">
                      <a:tint val="1000"/>
                    </a:schemeClr>
                  </a:solidFill>
                  <a:prstDash val="solid"/>
                </a:ln>
                <a:solidFill>
                  <a:srgbClr val="0000CC"/>
                </a:solidFill>
                <a:effectLst>
                  <a:outerShdw blurRad="50000" dist="50800" dir="7500000" algn="tl">
                    <a:srgbClr val="000000">
                      <a:shade val="5000"/>
                      <a:alpha val="35000"/>
                    </a:srgbClr>
                  </a:outerShdw>
                </a:effectLst>
              </a:rPr>
              <a:t>Happy </a:t>
            </a:r>
            <a:r>
              <a:rPr lang="en-US" sz="5400" b="1" smtClean="0">
                <a:ln w="19050">
                  <a:solidFill>
                    <a:schemeClr val="tx2">
                      <a:tint val="1000"/>
                    </a:schemeClr>
                  </a:solidFill>
                  <a:prstDash val="solid"/>
                </a:ln>
                <a:solidFill>
                  <a:srgbClr val="0000CC"/>
                </a:solidFill>
                <a:effectLst>
                  <a:outerShdw blurRad="50000" dist="50800" dir="7500000" algn="tl">
                    <a:srgbClr val="000000">
                      <a:shade val="5000"/>
                      <a:alpha val="35000"/>
                    </a:srgbClr>
                  </a:outerShdw>
                </a:effectLst>
              </a:rPr>
              <a:t>Thursday</a:t>
            </a:r>
            <a:r>
              <a:rPr lang="en-US" sz="5400" b="1" cap="none" spc="0" smtClean="0">
                <a:ln w="19050">
                  <a:solidFill>
                    <a:schemeClr val="tx2">
                      <a:tint val="1000"/>
                    </a:schemeClr>
                  </a:solidFill>
                  <a:prstDash val="solid"/>
                </a:ln>
                <a:solidFill>
                  <a:srgbClr val="0000CC"/>
                </a:solidFill>
                <a:effectLst>
                  <a:outerShdw blurRad="50000" dist="50800" dir="7500000" algn="tl">
                    <a:srgbClr val="000000">
                      <a:shade val="5000"/>
                      <a:alpha val="35000"/>
                    </a:srgbClr>
                  </a:outerShdw>
                </a:effectLst>
              </a:rPr>
              <a:t>!!</a:t>
            </a:r>
            <a:endParaRPr lang="en-US" sz="5400" b="1" cap="none" spc="0" dirty="0">
              <a:ln w="19050">
                <a:solidFill>
                  <a:schemeClr val="tx2">
                    <a:tint val="1000"/>
                  </a:schemeClr>
                </a:solidFill>
                <a:prstDash val="solid"/>
              </a:ln>
              <a:solidFill>
                <a:srgbClr val="0000CC"/>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4800" y="1447800"/>
            <a:ext cx="8153400" cy="4154984"/>
          </a:xfrm>
          <a:prstGeom prst="rect">
            <a:avLst/>
          </a:prstGeom>
          <a:noFill/>
        </p:spPr>
        <p:txBody>
          <a:bodyPr wrap="square" rtlCol="0">
            <a:spAutoFit/>
          </a:bodyPr>
          <a:lstStyle/>
          <a:p>
            <a:r>
              <a:rPr lang="en-US" dirty="0" smtClean="0"/>
              <a:t>1.					2.</a:t>
            </a:r>
          </a:p>
          <a:p>
            <a:endParaRPr lang="en-US" dirty="0" smtClean="0"/>
          </a:p>
          <a:p>
            <a:endParaRPr lang="en-US" dirty="0" smtClean="0"/>
          </a:p>
          <a:p>
            <a:endParaRPr lang="en-US" dirty="0" smtClean="0"/>
          </a:p>
          <a:p>
            <a:endParaRPr lang="en-US" dirty="0" smtClean="0"/>
          </a:p>
          <a:p>
            <a:endParaRPr lang="en-US" dirty="0" smtClean="0"/>
          </a:p>
          <a:p>
            <a:r>
              <a:rPr lang="en-US" dirty="0" smtClean="0"/>
              <a:t>3.					4.</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a:xfrm>
            <a:off x="758952" y="841248"/>
            <a:ext cx="7699248" cy="758952"/>
          </a:xfrm>
        </p:spPr>
        <p:txBody>
          <a:bodyPr>
            <a:normAutofit fontScale="90000"/>
          </a:bodyPr>
          <a:lstStyle/>
          <a:p>
            <a:r>
              <a:rPr lang="en-US" dirty="0" smtClean="0"/>
              <a:t/>
            </a:r>
            <a:br>
              <a:rPr lang="en-US" dirty="0" smtClean="0"/>
            </a:br>
            <a:r>
              <a:rPr lang="en-US" dirty="0" smtClean="0"/>
              <a:t>When leading coefficient is not one</a:t>
            </a:r>
            <a:br>
              <a:rPr lang="en-US" dirty="0" smtClean="0"/>
            </a:br>
            <a:r>
              <a:rPr lang="en-US" dirty="0" smtClean="0"/>
              <a:t>“</a:t>
            </a:r>
            <a:r>
              <a:rPr lang="en-US" dirty="0" err="1" smtClean="0"/>
              <a:t>Bustin</a:t>
            </a:r>
            <a:r>
              <a:rPr lang="en-US" dirty="0" smtClean="0"/>
              <a:t> up the B”</a:t>
            </a:r>
            <a:br>
              <a:rPr lang="en-US" dirty="0" smtClean="0"/>
            </a:br>
            <a:endParaRPr lang="en-US" dirty="0"/>
          </a:p>
        </p:txBody>
      </p:sp>
      <p:graphicFrame>
        <p:nvGraphicFramePr>
          <p:cNvPr id="48133" name="Object 5"/>
          <p:cNvGraphicFramePr>
            <a:graphicFrameLocks noChangeAspect="1"/>
          </p:cNvGraphicFramePr>
          <p:nvPr>
            <p:extLst>
              <p:ext uri="{D42A27DB-BD31-4B8C-83A1-F6EECF244321}">
                <p14:modId xmlns:p14="http://schemas.microsoft.com/office/powerpoint/2010/main" val="291801751"/>
              </p:ext>
            </p:extLst>
          </p:nvPr>
        </p:nvGraphicFramePr>
        <p:xfrm>
          <a:off x="5334000" y="3657600"/>
          <a:ext cx="1905000" cy="436562"/>
        </p:xfrm>
        <a:graphic>
          <a:graphicData uri="http://schemas.openxmlformats.org/presentationml/2006/ole">
            <mc:AlternateContent xmlns:mc="http://schemas.openxmlformats.org/markup-compatibility/2006">
              <mc:Choice xmlns:v="urn:schemas-microsoft-com:vml" Requires="v">
                <p:oleObj spid="_x0000_s48245" name="Equation" r:id="rId3" imgW="914400" imgH="203040" progId="Equation.DSMT4">
                  <p:embed/>
                </p:oleObj>
              </mc:Choice>
              <mc:Fallback>
                <p:oleObj name="Equation" r:id="rId3" imgW="914400" imgH="20304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657600"/>
                        <a:ext cx="1905000" cy="436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2" name="Object 4"/>
          <p:cNvGraphicFramePr>
            <a:graphicFrameLocks noChangeAspect="1"/>
          </p:cNvGraphicFramePr>
          <p:nvPr>
            <p:extLst>
              <p:ext uri="{D42A27DB-BD31-4B8C-83A1-F6EECF244321}">
                <p14:modId xmlns:p14="http://schemas.microsoft.com/office/powerpoint/2010/main" val="2257265219"/>
              </p:ext>
            </p:extLst>
          </p:nvPr>
        </p:nvGraphicFramePr>
        <p:xfrm>
          <a:off x="762000" y="1371600"/>
          <a:ext cx="1828800" cy="457200"/>
        </p:xfrm>
        <a:graphic>
          <a:graphicData uri="http://schemas.openxmlformats.org/presentationml/2006/ole">
            <mc:AlternateContent xmlns:mc="http://schemas.openxmlformats.org/markup-compatibility/2006">
              <mc:Choice xmlns:v="urn:schemas-microsoft-com:vml" Requires="v">
                <p:oleObj spid="_x0000_s48246" name="Equation" r:id="rId5" imgW="838080" imgH="203040" progId="Equation.DSMT4">
                  <p:embed/>
                </p:oleObj>
              </mc:Choice>
              <mc:Fallback>
                <p:oleObj name="Equation" r:id="rId5" imgW="838080" imgH="20304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1371600"/>
                        <a:ext cx="1828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1" name="Object 3"/>
          <p:cNvGraphicFramePr>
            <a:graphicFrameLocks noChangeAspect="1"/>
          </p:cNvGraphicFramePr>
          <p:nvPr>
            <p:extLst>
              <p:ext uri="{D42A27DB-BD31-4B8C-83A1-F6EECF244321}">
                <p14:modId xmlns:p14="http://schemas.microsoft.com/office/powerpoint/2010/main" val="2786581730"/>
              </p:ext>
            </p:extLst>
          </p:nvPr>
        </p:nvGraphicFramePr>
        <p:xfrm>
          <a:off x="5410200" y="1371600"/>
          <a:ext cx="2160588" cy="457200"/>
        </p:xfrm>
        <a:graphic>
          <a:graphicData uri="http://schemas.openxmlformats.org/presentationml/2006/ole">
            <mc:AlternateContent xmlns:mc="http://schemas.openxmlformats.org/markup-compatibility/2006">
              <mc:Choice xmlns:v="urn:schemas-microsoft-com:vml" Requires="v">
                <p:oleObj spid="_x0000_s48247" name="Equation" r:id="rId7" imgW="990360" imgH="203040" progId="Equation.DSMT4">
                  <p:embed/>
                </p:oleObj>
              </mc:Choice>
              <mc:Fallback>
                <p:oleObj name="Equation" r:id="rId7" imgW="990360" imgH="20304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1371600"/>
                        <a:ext cx="216058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29" name="Object 1"/>
          <p:cNvGraphicFramePr>
            <a:graphicFrameLocks noChangeAspect="1"/>
          </p:cNvGraphicFramePr>
          <p:nvPr>
            <p:extLst>
              <p:ext uri="{D42A27DB-BD31-4B8C-83A1-F6EECF244321}">
                <p14:modId xmlns:p14="http://schemas.microsoft.com/office/powerpoint/2010/main" val="3722039419"/>
              </p:ext>
            </p:extLst>
          </p:nvPr>
        </p:nvGraphicFramePr>
        <p:xfrm>
          <a:off x="838200" y="3581400"/>
          <a:ext cx="2119312" cy="457200"/>
        </p:xfrm>
        <a:graphic>
          <a:graphicData uri="http://schemas.openxmlformats.org/presentationml/2006/ole">
            <mc:AlternateContent xmlns:mc="http://schemas.openxmlformats.org/markup-compatibility/2006">
              <mc:Choice xmlns:v="urn:schemas-microsoft-com:vml" Requires="v">
                <p:oleObj spid="_x0000_s48248" name="Equation" r:id="rId9" imgW="965160" imgH="203040" progId="Equation.DSMT4">
                  <p:embed/>
                </p:oleObj>
              </mc:Choice>
              <mc:Fallback>
                <p:oleObj name="Equation" r:id="rId9" imgW="965160" imgH="203040" progId="Equation.DSMT4">
                  <p:embed/>
                  <p:pic>
                    <p:nvPicPr>
                      <p:cNvPr id="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3581400"/>
                        <a:ext cx="2119312"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3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4800" y="1524000"/>
            <a:ext cx="8153400" cy="4154984"/>
          </a:xfrm>
          <a:prstGeom prst="rect">
            <a:avLst/>
          </a:prstGeom>
          <a:noFill/>
        </p:spPr>
        <p:txBody>
          <a:bodyPr wrap="square" rtlCol="0">
            <a:spAutoFit/>
          </a:bodyPr>
          <a:lstStyle/>
          <a:p>
            <a:r>
              <a:rPr lang="en-US" dirty="0" smtClean="0"/>
              <a:t>1.				2.</a:t>
            </a:r>
          </a:p>
          <a:p>
            <a:endParaRPr lang="en-US" dirty="0" smtClean="0"/>
          </a:p>
          <a:p>
            <a:endParaRPr lang="en-US" dirty="0" smtClean="0"/>
          </a:p>
          <a:p>
            <a:endParaRPr lang="en-US" dirty="0" smtClean="0"/>
          </a:p>
          <a:p>
            <a:endParaRPr lang="en-US" dirty="0" smtClean="0"/>
          </a:p>
          <a:p>
            <a:r>
              <a:rPr lang="en-US" dirty="0" smtClean="0"/>
              <a:t>3.				4.</a:t>
            </a:r>
          </a:p>
          <a:p>
            <a:endParaRPr lang="en-US" dirty="0" smtClean="0"/>
          </a:p>
          <a:p>
            <a:endParaRPr lang="en-US" dirty="0" smtClean="0"/>
          </a:p>
          <a:p>
            <a:endParaRPr lang="en-US" dirty="0" smtClean="0"/>
          </a:p>
          <a:p>
            <a:endParaRPr lang="en-US" dirty="0" smtClean="0"/>
          </a:p>
          <a:p>
            <a:r>
              <a:rPr lang="en-US" dirty="0" smtClean="0"/>
              <a:t>5.</a:t>
            </a:r>
            <a:endParaRPr lang="en-US" dirty="0"/>
          </a:p>
        </p:txBody>
      </p:sp>
      <p:sp>
        <p:nvSpPr>
          <p:cNvPr id="2" name="Title 1"/>
          <p:cNvSpPr>
            <a:spLocks noGrp="1"/>
          </p:cNvSpPr>
          <p:nvPr>
            <p:ph type="title"/>
          </p:nvPr>
        </p:nvSpPr>
        <p:spPr>
          <a:xfrm>
            <a:off x="79248" y="841248"/>
            <a:ext cx="8836152" cy="758952"/>
          </a:xfrm>
        </p:spPr>
        <p:txBody>
          <a:bodyPr>
            <a:normAutofit fontScale="90000"/>
          </a:bodyPr>
          <a:lstStyle/>
          <a:p>
            <a:pPr lvl="0"/>
            <a:r>
              <a:rPr lang="en-US" dirty="0" smtClean="0"/>
              <a:t>Factoring trinomials into the product of two binomials when leading coefficient is one.</a:t>
            </a:r>
            <a:br>
              <a:rPr lang="en-US" dirty="0" smtClean="0"/>
            </a:br>
            <a:endParaRPr lang="en-US" dirty="0"/>
          </a:p>
        </p:txBody>
      </p:sp>
      <p:graphicFrame>
        <p:nvGraphicFramePr>
          <p:cNvPr id="47109" name="Object 5"/>
          <p:cNvGraphicFramePr>
            <a:graphicFrameLocks noChangeAspect="1"/>
          </p:cNvGraphicFramePr>
          <p:nvPr/>
        </p:nvGraphicFramePr>
        <p:xfrm>
          <a:off x="762000" y="1524000"/>
          <a:ext cx="1524000" cy="419100"/>
        </p:xfrm>
        <a:graphic>
          <a:graphicData uri="http://schemas.openxmlformats.org/presentationml/2006/ole">
            <mc:AlternateContent xmlns:mc="http://schemas.openxmlformats.org/markup-compatibility/2006">
              <mc:Choice xmlns:v="urn:schemas-microsoft-com:vml" Requires="v">
                <p:oleObj spid="_x0000_s47248" name="Equation" r:id="rId3" imgW="761760" imgH="203040" progId="Equation.DSMT4">
                  <p:embed/>
                </p:oleObj>
              </mc:Choice>
              <mc:Fallback>
                <p:oleObj name="Equation" r:id="rId3" imgW="761760" imgH="20304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524000"/>
                        <a:ext cx="15240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08" name="Object 4"/>
          <p:cNvGraphicFramePr>
            <a:graphicFrameLocks noChangeAspect="1"/>
          </p:cNvGraphicFramePr>
          <p:nvPr/>
        </p:nvGraphicFramePr>
        <p:xfrm>
          <a:off x="4495800" y="1524000"/>
          <a:ext cx="1785937" cy="457200"/>
        </p:xfrm>
        <a:graphic>
          <a:graphicData uri="http://schemas.openxmlformats.org/presentationml/2006/ole">
            <mc:AlternateContent xmlns:mc="http://schemas.openxmlformats.org/markup-compatibility/2006">
              <mc:Choice xmlns:v="urn:schemas-microsoft-com:vml" Requires="v">
                <p:oleObj spid="_x0000_s47249" name="Equation" r:id="rId5" imgW="825480" imgH="203040" progId="Equation.DSMT4">
                  <p:embed/>
                </p:oleObj>
              </mc:Choice>
              <mc:Fallback>
                <p:oleObj name="Equation" r:id="rId5" imgW="825480" imgH="20304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1524000"/>
                        <a:ext cx="178593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07" name="Object 3"/>
          <p:cNvGraphicFramePr>
            <a:graphicFrameLocks noChangeAspect="1"/>
          </p:cNvGraphicFramePr>
          <p:nvPr/>
        </p:nvGraphicFramePr>
        <p:xfrm>
          <a:off x="762000" y="3352800"/>
          <a:ext cx="1676400" cy="419100"/>
        </p:xfrm>
        <a:graphic>
          <a:graphicData uri="http://schemas.openxmlformats.org/presentationml/2006/ole">
            <mc:AlternateContent xmlns:mc="http://schemas.openxmlformats.org/markup-compatibility/2006">
              <mc:Choice xmlns:v="urn:schemas-microsoft-com:vml" Requires="v">
                <p:oleObj spid="_x0000_s47250" name="Equation" r:id="rId7" imgW="838080" imgH="203040" progId="Equation.DSMT4">
                  <p:embed/>
                </p:oleObj>
              </mc:Choice>
              <mc:Fallback>
                <p:oleObj name="Equation" r:id="rId7" imgW="838080" imgH="20304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352800"/>
                        <a:ext cx="16764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06" name="Object 2"/>
          <p:cNvGraphicFramePr>
            <a:graphicFrameLocks noChangeAspect="1"/>
          </p:cNvGraphicFramePr>
          <p:nvPr/>
        </p:nvGraphicFramePr>
        <p:xfrm>
          <a:off x="4572000" y="3352800"/>
          <a:ext cx="1787525" cy="457200"/>
        </p:xfrm>
        <a:graphic>
          <a:graphicData uri="http://schemas.openxmlformats.org/presentationml/2006/ole">
            <mc:AlternateContent xmlns:mc="http://schemas.openxmlformats.org/markup-compatibility/2006">
              <mc:Choice xmlns:v="urn:schemas-microsoft-com:vml" Requires="v">
                <p:oleObj spid="_x0000_s47251" name="Equation" r:id="rId9" imgW="825480" imgH="203040" progId="Equation.DSMT4">
                  <p:embed/>
                </p:oleObj>
              </mc:Choice>
              <mc:Fallback>
                <p:oleObj name="Equation" r:id="rId9" imgW="825480" imgH="203040" progId="Equation.DSMT4">
                  <p:embed/>
                  <p:pic>
                    <p:nvPicPr>
                      <p:cNvPr id="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3352800"/>
                        <a:ext cx="17875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05" name="Object 1"/>
          <p:cNvGraphicFramePr>
            <a:graphicFrameLocks noChangeAspect="1"/>
          </p:cNvGraphicFramePr>
          <p:nvPr/>
        </p:nvGraphicFramePr>
        <p:xfrm>
          <a:off x="762000" y="5105400"/>
          <a:ext cx="1676400" cy="473075"/>
        </p:xfrm>
        <a:graphic>
          <a:graphicData uri="http://schemas.openxmlformats.org/presentationml/2006/ole">
            <mc:AlternateContent xmlns:mc="http://schemas.openxmlformats.org/markup-compatibility/2006">
              <mc:Choice xmlns:v="urn:schemas-microsoft-com:vml" Requires="v">
                <p:oleObj spid="_x0000_s47252" name="Equation" r:id="rId11" imgW="749160" imgH="203040" progId="Equation.DSMT4">
                  <p:embed/>
                </p:oleObj>
              </mc:Choice>
              <mc:Fallback>
                <p:oleObj name="Equation" r:id="rId11" imgW="749160" imgH="203040" progId="Equation.DSMT4">
                  <p:embed/>
                  <p:pic>
                    <p:nvPicPr>
                      <p:cNvPr id="0" name="Picture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 y="5105400"/>
                        <a:ext cx="1676400"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7115" name="Rectangle 11"/>
          <p:cNvSpPr>
            <a:spLocks noChangeArrowheads="1"/>
          </p:cNvSpPr>
          <p:nvPr/>
        </p:nvSpPr>
        <p:spPr bwMode="auto">
          <a:xfrm>
            <a:off x="0" y="2419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654175"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You Try!</a:t>
            </a:r>
            <a:endParaRPr lang="en-US" sz="4800" dirty="0"/>
          </a:p>
        </p:txBody>
      </p:sp>
      <p:sp>
        <p:nvSpPr>
          <p:cNvPr id="52232" name="Rectangle 8"/>
          <p:cNvSpPr>
            <a:spLocks noChangeArrowheads="1"/>
          </p:cNvSpPr>
          <p:nvPr/>
        </p:nvSpPr>
        <p:spPr bwMode="auto">
          <a:xfrm>
            <a:off x="228600" y="1183958"/>
            <a:ext cx="8305800"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sz="32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The area in square meters of a rectangular parking lot is			</a:t>
            </a:r>
            <a:r>
              <a:rPr lang="en-US" sz="3200" b="1" dirty="0" smtClean="0">
                <a:latin typeface="Comic Sans MS" pitchFamily="66" charset="0"/>
                <a:ea typeface="Calibri" pitchFamily="34" charset="0"/>
                <a:cs typeface="Times New Roman" pitchFamily="18" charset="0"/>
              </a:rPr>
              <a:t>  The width is x – 60. What is the length of the parking lot in meters?</a:t>
            </a:r>
            <a:r>
              <a:rPr lang="en-US" sz="3200" dirty="0" smtClean="0">
                <a:latin typeface="Arial" pitchFamily="34" charset="0"/>
              </a:rPr>
              <a:t> </a:t>
            </a:r>
          </a:p>
          <a:p>
            <a:endParaRPr lang="en-US" sz="3200" dirty="0" smtClean="0">
              <a:latin typeface="Arial" pitchFamily="34" charset="0"/>
            </a:endParaRPr>
          </a:p>
          <a:p>
            <a:endParaRPr lang="en-US" sz="3200" dirty="0" smtClean="0">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52231" name="Object 7"/>
          <p:cNvGraphicFramePr>
            <a:graphicFrameLocks noChangeAspect="1"/>
          </p:cNvGraphicFramePr>
          <p:nvPr/>
        </p:nvGraphicFramePr>
        <p:xfrm>
          <a:off x="5410200" y="1752600"/>
          <a:ext cx="2852529" cy="533400"/>
        </p:xfrm>
        <a:graphic>
          <a:graphicData uri="http://schemas.openxmlformats.org/presentationml/2006/ole">
            <mc:AlternateContent xmlns:mc="http://schemas.openxmlformats.org/markup-compatibility/2006">
              <mc:Choice xmlns:v="urn:schemas-microsoft-com:vml" Requires="v">
                <p:oleObj spid="_x0000_s52318" name="Equation" r:id="rId3" imgW="1168200" imgH="215640" progId="Equation.DSMT4">
                  <p:embed/>
                </p:oleObj>
              </mc:Choice>
              <mc:Fallback>
                <p:oleObj name="Equation" r:id="rId3" imgW="1168200" imgH="215640" progId="Equation.DSMT4">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752600"/>
                        <a:ext cx="2852529"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276600" y="1917700"/>
          <a:ext cx="914400" cy="198438"/>
        </p:xfrm>
        <a:graphic>
          <a:graphicData uri="http://schemas.openxmlformats.org/presentationml/2006/ole">
            <mc:AlternateContent xmlns:mc="http://schemas.openxmlformats.org/markup-compatibility/2006">
              <mc:Choice xmlns:v="urn:schemas-microsoft-com:vml" Requires="v">
                <p:oleObj spid="_x0000_s52319" name="Equation" r:id="rId5" imgW="914400" imgH="198720" progId="Equation.DSMT4">
                  <p:embed/>
                </p:oleObj>
              </mc:Choice>
              <mc:Fallback>
                <p:oleObj name="Equation" r:id="rId5" imgW="914400" imgH="198720" progId="Equation.DSMT4">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19177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33" name="Object 9"/>
          <p:cNvGraphicFramePr>
            <a:graphicFrameLocks noChangeAspect="1"/>
          </p:cNvGraphicFramePr>
          <p:nvPr/>
        </p:nvGraphicFramePr>
        <p:xfrm>
          <a:off x="533400" y="3505200"/>
          <a:ext cx="4707965" cy="869950"/>
        </p:xfrm>
        <a:graphic>
          <a:graphicData uri="http://schemas.openxmlformats.org/presentationml/2006/ole">
            <mc:AlternateContent xmlns:mc="http://schemas.openxmlformats.org/markup-compatibility/2006">
              <mc:Choice xmlns:v="urn:schemas-microsoft-com:vml" Requires="v">
                <p:oleObj spid="_x0000_s52320" name="Equation" r:id="rId7" imgW="1168200" imgH="215640" progId="Equation.DSMT4">
                  <p:embed/>
                </p:oleObj>
              </mc:Choice>
              <mc:Fallback>
                <p:oleObj name="Equation" r:id="rId7" imgW="1168200" imgH="21564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3505200"/>
                        <a:ext cx="4707965"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TextBox 7"/>
          <p:cNvSpPr txBox="1"/>
          <p:nvPr/>
        </p:nvSpPr>
        <p:spPr>
          <a:xfrm>
            <a:off x="914400" y="4495800"/>
            <a:ext cx="5257800" cy="461665"/>
          </a:xfrm>
          <a:prstGeom prst="rect">
            <a:avLst/>
          </a:prstGeom>
          <a:noFill/>
        </p:spPr>
        <p:txBody>
          <a:bodyPr wrap="square" rtlCol="0">
            <a:spAutoFit/>
          </a:bodyPr>
          <a:lstStyle/>
          <a:p>
            <a:r>
              <a:rPr lang="en-US" dirty="0" smtClean="0"/>
              <a:t>The length is (x – 35).</a:t>
            </a:r>
            <a:endParaRPr lang="en-US" dirty="0"/>
          </a:p>
        </p:txBody>
      </p:sp>
      <p:sp>
        <p:nvSpPr>
          <p:cNvPr id="3" name="TextBox 2"/>
          <p:cNvSpPr txBox="1"/>
          <p:nvPr/>
        </p:nvSpPr>
        <p:spPr>
          <a:xfrm>
            <a:off x="3048000" y="5101167"/>
            <a:ext cx="184666" cy="461665"/>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233"/>
                                        </p:tgtEl>
                                        <p:attrNameLst>
                                          <p:attrName>style.visibility</p:attrName>
                                        </p:attrNameLst>
                                      </p:cBhvr>
                                      <p:to>
                                        <p:strVal val="visible"/>
                                      </p:to>
                                    </p:set>
                                    <p:animEffect transition="in" filter="dissolve">
                                      <p:cBhvr>
                                        <p:cTn id="7" dur="500"/>
                                        <p:tgtEl>
                                          <p:spTgt spid="522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fontScale="90000"/>
          </a:bodyPr>
          <a:lstStyle/>
          <a:p>
            <a:r>
              <a:rPr lang="en-US" b="1" dirty="0" smtClean="0"/>
              <a:t>Concept Summary:  Polynomial Factoring Techniques</a:t>
            </a:r>
            <a:endParaRPr lang="en-US" dirty="0"/>
          </a:p>
        </p:txBody>
      </p:sp>
      <p:pic>
        <p:nvPicPr>
          <p:cNvPr id="50178" name="Picture 2"/>
          <p:cNvPicPr>
            <a:picLocks noChangeAspect="1" noChangeArrowheads="1"/>
          </p:cNvPicPr>
          <p:nvPr/>
        </p:nvPicPr>
        <p:blipFill>
          <a:blip r:embed="rId2" cstate="print"/>
          <a:srcRect/>
          <a:stretch>
            <a:fillRect/>
          </a:stretch>
        </p:blipFill>
        <p:spPr bwMode="auto">
          <a:xfrm>
            <a:off x="533400" y="990600"/>
            <a:ext cx="8043862" cy="54716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Whiteboard Practice</a:t>
            </a:r>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646788" y="1524000"/>
                <a:ext cx="2286000"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a:rPr>
                            <m:t>16</m:t>
                          </m:r>
                          <m:r>
                            <a:rPr lang="en-US" sz="3600" b="0" i="1" smtClean="0">
                              <a:latin typeface="Cambria Math"/>
                            </a:rPr>
                            <m:t>𝑥</m:t>
                          </m:r>
                        </m:e>
                        <m:sup>
                          <m:r>
                            <a:rPr lang="en-US" sz="3600" b="0" i="1" smtClean="0">
                              <a:latin typeface="Cambria Math"/>
                            </a:rPr>
                            <m:t>2</m:t>
                          </m:r>
                        </m:sup>
                      </m:sSup>
                      <m:r>
                        <a:rPr lang="en-US" sz="3600" b="0" i="1" smtClean="0">
                          <a:latin typeface="Cambria Math"/>
                        </a:rPr>
                        <m:t>−1</m:t>
                      </m:r>
                    </m:oMath>
                  </m:oMathPara>
                </a14:m>
                <a:endParaRPr lang="en-US" sz="3600" dirty="0"/>
              </a:p>
            </p:txBody>
          </p:sp>
        </mc:Choice>
        <mc:Fallback xmlns="">
          <p:sp>
            <p:nvSpPr>
              <p:cNvPr id="3" name="TextBox 2"/>
              <p:cNvSpPr txBox="1">
                <a:spLocks noRot="1" noChangeAspect="1" noMove="1" noResize="1" noEditPoints="1" noAdjustHandles="1" noChangeArrowheads="1" noChangeShapeType="1" noTextEdit="1"/>
              </p:cNvSpPr>
              <p:nvPr/>
            </p:nvSpPr>
            <p:spPr>
              <a:xfrm>
                <a:off x="646788" y="1524000"/>
                <a:ext cx="2286000" cy="646331"/>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191000" y="1616332"/>
                <a:ext cx="2929648"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a:rPr>
                            <m:t>𝑏</m:t>
                          </m:r>
                        </m:e>
                        <m:sup>
                          <m:r>
                            <a:rPr lang="en-US" sz="3600" i="1">
                              <a:latin typeface="Cambria Math"/>
                            </a:rPr>
                            <m:t>2</m:t>
                          </m:r>
                        </m:sup>
                      </m:sSup>
                      <m:r>
                        <a:rPr lang="en-US" sz="3600" b="0" i="1" smtClean="0">
                          <a:latin typeface="Cambria Math"/>
                        </a:rPr>
                        <m:t>+6</m:t>
                      </m:r>
                      <m:r>
                        <a:rPr lang="en-US" sz="3600" b="0" i="1" smtClean="0">
                          <a:latin typeface="Cambria Math"/>
                        </a:rPr>
                        <m:t>𝑏</m:t>
                      </m:r>
                      <m:r>
                        <a:rPr lang="en-US" sz="3600" i="1">
                          <a:latin typeface="Cambria Math"/>
                        </a:rPr>
                        <m:t>−2</m:t>
                      </m:r>
                      <m:r>
                        <a:rPr lang="en-US" sz="3600" b="0" i="1" smtClean="0">
                          <a:latin typeface="Cambria Math"/>
                        </a:rPr>
                        <m:t>7</m:t>
                      </m:r>
                    </m:oMath>
                  </m:oMathPara>
                </a14:m>
                <a:endParaRPr lang="en-US" sz="3600" dirty="0"/>
              </a:p>
            </p:txBody>
          </p:sp>
        </mc:Choice>
        <mc:Fallback xmlns="">
          <p:sp>
            <p:nvSpPr>
              <p:cNvPr id="4" name="Rectangle 3"/>
              <p:cNvSpPr>
                <a:spLocks noRot="1" noChangeAspect="1" noMove="1" noResize="1" noEditPoints="1" noAdjustHandles="1" noChangeArrowheads="1" noChangeShapeType="1" noTextEdit="1"/>
              </p:cNvSpPr>
              <p:nvPr/>
            </p:nvSpPr>
            <p:spPr>
              <a:xfrm>
                <a:off x="4191000" y="1616332"/>
                <a:ext cx="2929648" cy="64633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33400" y="2743200"/>
                <a:ext cx="2937727"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a:rPr>
                            <m:t>5</m:t>
                          </m:r>
                          <m:r>
                            <a:rPr lang="en-US" sz="3600" i="1">
                              <a:latin typeface="Cambria Math"/>
                            </a:rPr>
                            <m:t>𝑥</m:t>
                          </m:r>
                        </m:e>
                        <m:sup>
                          <m:r>
                            <a:rPr lang="en-US" sz="3600" i="1">
                              <a:latin typeface="Cambria Math"/>
                            </a:rPr>
                            <m:t>2</m:t>
                          </m:r>
                        </m:sup>
                      </m:sSup>
                      <m:r>
                        <a:rPr lang="en-US" sz="3600" b="0" i="1" smtClean="0">
                          <a:latin typeface="Cambria Math"/>
                        </a:rPr>
                        <m:t>−7</m:t>
                      </m:r>
                      <m:r>
                        <a:rPr lang="en-US" sz="3600" b="0" i="1" smtClean="0">
                          <a:latin typeface="Cambria Math"/>
                        </a:rPr>
                        <m:t>𝑥</m:t>
                      </m:r>
                      <m:r>
                        <a:rPr lang="en-US" sz="3600" b="0" i="1" smtClean="0">
                          <a:latin typeface="Cambria Math"/>
                        </a:rPr>
                        <m:t>+2</m:t>
                      </m:r>
                    </m:oMath>
                  </m:oMathPara>
                </a14:m>
                <a:endParaRPr lang="en-US" sz="3600" dirty="0"/>
              </a:p>
            </p:txBody>
          </p:sp>
        </mc:Choice>
        <mc:Fallback xmlns="">
          <p:sp>
            <p:nvSpPr>
              <p:cNvPr id="5" name="Rectangle 4"/>
              <p:cNvSpPr>
                <a:spLocks noRot="1" noChangeAspect="1" noMove="1" noResize="1" noEditPoints="1" noAdjustHandles="1" noChangeArrowheads="1" noChangeShapeType="1" noTextEdit="1"/>
              </p:cNvSpPr>
              <p:nvPr/>
            </p:nvSpPr>
            <p:spPr>
              <a:xfrm>
                <a:off x="533400" y="2743200"/>
                <a:ext cx="2937727" cy="646331"/>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191000" y="2743199"/>
                <a:ext cx="4701031"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i="1">
                              <a:latin typeface="Cambria Math"/>
                            </a:rPr>
                            <m:t>4</m:t>
                          </m:r>
                          <m:r>
                            <a:rPr lang="en-US" sz="3600" i="1">
                              <a:latin typeface="Cambria Math"/>
                            </a:rPr>
                            <m:t>𝑥</m:t>
                          </m:r>
                        </m:e>
                        <m:sup>
                          <m:r>
                            <a:rPr lang="en-US" sz="3600" b="0" i="1" smtClean="0">
                              <a:latin typeface="Cambria Math"/>
                            </a:rPr>
                            <m:t>3</m:t>
                          </m:r>
                        </m:sup>
                      </m:sSup>
                      <m:r>
                        <a:rPr lang="en-US" sz="3600" i="1">
                          <a:latin typeface="Cambria Math"/>
                        </a:rPr>
                        <m:t>−</m:t>
                      </m:r>
                      <m:r>
                        <a:rPr lang="en-US" sz="3600" b="0" i="1" smtClean="0">
                          <a:latin typeface="Cambria Math"/>
                        </a:rPr>
                        <m:t>16</m:t>
                      </m:r>
                      <m:sSup>
                        <m:sSupPr>
                          <m:ctrlPr>
                            <a:rPr lang="en-US" sz="3600" b="0" i="1" smtClean="0">
                              <a:latin typeface="Cambria Math" panose="02040503050406030204" pitchFamily="18" charset="0"/>
                            </a:rPr>
                          </m:ctrlPr>
                        </m:sSupPr>
                        <m:e>
                          <m:r>
                            <a:rPr lang="en-US" sz="3600" b="0" i="1" smtClean="0">
                              <a:latin typeface="Cambria Math"/>
                            </a:rPr>
                            <m:t>𝑥</m:t>
                          </m:r>
                        </m:e>
                        <m:sup>
                          <m:r>
                            <a:rPr lang="en-US" sz="3600" b="0" i="1" smtClean="0">
                              <a:latin typeface="Cambria Math"/>
                            </a:rPr>
                            <m:t>2</m:t>
                          </m:r>
                        </m:sup>
                      </m:sSup>
                      <m:r>
                        <a:rPr lang="en-US" sz="3600" b="0" i="0" smtClean="0">
                          <a:latin typeface="Cambria Math"/>
                        </a:rPr>
                        <m:t>+3</m:t>
                      </m:r>
                      <m:r>
                        <m:rPr>
                          <m:sty m:val="p"/>
                        </m:rPr>
                        <a:rPr lang="en-US" sz="3600" b="0" i="0" smtClean="0">
                          <a:latin typeface="Cambria Math"/>
                        </a:rPr>
                        <m:t>x</m:t>
                      </m:r>
                      <m:r>
                        <a:rPr lang="en-US" sz="3600" b="0" i="0" smtClean="0">
                          <a:latin typeface="Cambria Math"/>
                        </a:rPr>
                        <m:t>−12</m:t>
                      </m:r>
                    </m:oMath>
                  </m:oMathPara>
                </a14:m>
                <a:endParaRPr lang="en-US" sz="3600" dirty="0"/>
              </a:p>
            </p:txBody>
          </p:sp>
        </mc:Choice>
        <mc:Fallback xmlns="">
          <p:sp>
            <p:nvSpPr>
              <p:cNvPr id="6" name="Rectangle 5"/>
              <p:cNvSpPr>
                <a:spLocks noRot="1" noChangeAspect="1" noMove="1" noResize="1" noEditPoints="1" noAdjustHandles="1" noChangeArrowheads="1" noChangeShapeType="1" noTextEdit="1"/>
              </p:cNvSpPr>
              <p:nvPr/>
            </p:nvSpPr>
            <p:spPr>
              <a:xfrm>
                <a:off x="4191000" y="2743199"/>
                <a:ext cx="4701031" cy="646331"/>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33400" y="4038599"/>
                <a:ext cx="2937727"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i="1">
                              <a:latin typeface="Cambria Math"/>
                            </a:rPr>
                            <m:t>4</m:t>
                          </m:r>
                          <m:r>
                            <a:rPr lang="en-US" sz="3600" i="1">
                              <a:latin typeface="Cambria Math"/>
                            </a:rPr>
                            <m:t>𝑥</m:t>
                          </m:r>
                        </m:e>
                        <m:sup>
                          <m:r>
                            <a:rPr lang="en-US" sz="3600" i="1">
                              <a:latin typeface="Cambria Math"/>
                            </a:rPr>
                            <m:t>2</m:t>
                          </m:r>
                        </m:sup>
                      </m:sSup>
                      <m:r>
                        <a:rPr lang="en-US" sz="3600" b="0" i="1" smtClean="0">
                          <a:latin typeface="Cambria Math"/>
                        </a:rPr>
                        <m:t>−4</m:t>
                      </m:r>
                      <m:r>
                        <a:rPr lang="en-US" sz="3600" b="0" i="1" smtClean="0">
                          <a:latin typeface="Cambria Math"/>
                        </a:rPr>
                        <m:t>𝑥</m:t>
                      </m:r>
                      <m:r>
                        <a:rPr lang="en-US" sz="3600" b="0" i="1" smtClean="0">
                          <a:latin typeface="Cambria Math"/>
                        </a:rPr>
                        <m:t>+1</m:t>
                      </m:r>
                    </m:oMath>
                  </m:oMathPara>
                </a14:m>
                <a:endParaRPr lang="en-US" sz="3600" dirty="0"/>
              </a:p>
            </p:txBody>
          </p:sp>
        </mc:Choice>
        <mc:Fallback xmlns="">
          <p:sp>
            <p:nvSpPr>
              <p:cNvPr id="7" name="Rectangle 6"/>
              <p:cNvSpPr>
                <a:spLocks noRot="1" noChangeAspect="1" noMove="1" noResize="1" noEditPoints="1" noAdjustHandles="1" noChangeArrowheads="1" noChangeShapeType="1" noTextEdit="1"/>
              </p:cNvSpPr>
              <p:nvPr/>
            </p:nvSpPr>
            <p:spPr>
              <a:xfrm>
                <a:off x="533400" y="4038599"/>
                <a:ext cx="2937727" cy="646331"/>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343400" y="4038599"/>
                <a:ext cx="2937727"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a:rPr>
                            <m:t>2</m:t>
                          </m:r>
                          <m:r>
                            <a:rPr lang="en-US" sz="3600" i="1">
                              <a:latin typeface="Cambria Math"/>
                            </a:rPr>
                            <m:t>𝑥</m:t>
                          </m:r>
                        </m:e>
                        <m:sup>
                          <m:r>
                            <a:rPr lang="en-US" sz="3600" i="1">
                              <a:latin typeface="Cambria Math"/>
                            </a:rPr>
                            <m:t>2</m:t>
                          </m:r>
                        </m:sup>
                      </m:sSup>
                      <m:r>
                        <a:rPr lang="en-US" sz="3600" b="0" i="1" smtClean="0">
                          <a:latin typeface="Cambria Math"/>
                        </a:rPr>
                        <m:t>+7</m:t>
                      </m:r>
                      <m:r>
                        <a:rPr lang="en-US" sz="3600" b="0" i="1" smtClean="0">
                          <a:latin typeface="Cambria Math"/>
                        </a:rPr>
                        <m:t>𝑥</m:t>
                      </m:r>
                      <m:r>
                        <a:rPr lang="en-US" sz="3600" b="0" i="1" smtClean="0">
                          <a:latin typeface="Cambria Math"/>
                        </a:rPr>
                        <m:t>+3</m:t>
                      </m:r>
                    </m:oMath>
                  </m:oMathPara>
                </a14:m>
                <a:endParaRPr lang="en-US" sz="3600" dirty="0"/>
              </a:p>
            </p:txBody>
          </p:sp>
        </mc:Choice>
        <mc:Fallback xmlns="">
          <p:sp>
            <p:nvSpPr>
              <p:cNvPr id="8" name="Rectangle 7"/>
              <p:cNvSpPr>
                <a:spLocks noRot="1" noChangeAspect="1" noMove="1" noResize="1" noEditPoints="1" noAdjustHandles="1" noChangeArrowheads="1" noChangeShapeType="1" noTextEdit="1"/>
              </p:cNvSpPr>
              <p:nvPr/>
            </p:nvSpPr>
            <p:spPr>
              <a:xfrm>
                <a:off x="4343400" y="4038599"/>
                <a:ext cx="2937727" cy="646331"/>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614943" y="5333999"/>
                <a:ext cx="2878930"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i="1">
                              <a:latin typeface="Cambria Math"/>
                            </a:rPr>
                            <m:t>4</m:t>
                          </m:r>
                          <m:r>
                            <a:rPr lang="en-US" sz="3600" i="1">
                              <a:latin typeface="Cambria Math"/>
                            </a:rPr>
                            <m:t>𝑥</m:t>
                          </m:r>
                        </m:e>
                        <m:sup>
                          <m:r>
                            <a:rPr lang="en-US" sz="3600" b="0" i="1" smtClean="0">
                              <a:latin typeface="Cambria Math"/>
                            </a:rPr>
                            <m:t>4</m:t>
                          </m:r>
                        </m:sup>
                      </m:sSup>
                      <m:r>
                        <a:rPr lang="en-US" sz="3600" i="1">
                          <a:latin typeface="Cambria Math"/>
                        </a:rPr>
                        <m:t>−</m:t>
                      </m:r>
                      <m:r>
                        <a:rPr lang="en-US" sz="3600" b="0" i="1" smtClean="0">
                          <a:latin typeface="Cambria Math"/>
                        </a:rPr>
                        <m:t>400</m:t>
                      </m:r>
                      <m:sSup>
                        <m:sSupPr>
                          <m:ctrlPr>
                            <a:rPr lang="en-US" sz="3600" b="0" i="1" smtClean="0">
                              <a:latin typeface="Cambria Math" panose="02040503050406030204" pitchFamily="18" charset="0"/>
                            </a:rPr>
                          </m:ctrlPr>
                        </m:sSupPr>
                        <m:e>
                          <m:r>
                            <a:rPr lang="en-US" sz="3600" b="0" i="1" smtClean="0">
                              <a:latin typeface="Cambria Math"/>
                            </a:rPr>
                            <m:t>𝑦</m:t>
                          </m:r>
                        </m:e>
                        <m:sup>
                          <m:r>
                            <a:rPr lang="en-US" sz="3600" b="0" i="1" smtClean="0">
                              <a:latin typeface="Cambria Math"/>
                            </a:rPr>
                            <m:t>4</m:t>
                          </m:r>
                        </m:sup>
                      </m:sSup>
                    </m:oMath>
                  </m:oMathPara>
                </a14:m>
                <a:endParaRPr lang="en-US" sz="3600" dirty="0"/>
              </a:p>
            </p:txBody>
          </p:sp>
        </mc:Choice>
        <mc:Fallback xmlns="">
          <p:sp>
            <p:nvSpPr>
              <p:cNvPr id="9" name="Rectangle 8"/>
              <p:cNvSpPr>
                <a:spLocks noRot="1" noChangeAspect="1" noMove="1" noResize="1" noEditPoints="1" noAdjustHandles="1" noChangeArrowheads="1" noChangeShapeType="1" noTextEdit="1"/>
              </p:cNvSpPr>
              <p:nvPr/>
            </p:nvSpPr>
            <p:spPr>
              <a:xfrm>
                <a:off x="614943" y="5333999"/>
                <a:ext cx="2878930" cy="646331"/>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441288" y="5304428"/>
                <a:ext cx="3378169"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a:rPr>
                            <m:t>2</m:t>
                          </m:r>
                          <m:r>
                            <a:rPr lang="en-US" sz="3600" b="0" i="1" smtClean="0">
                              <a:latin typeface="Cambria Math"/>
                            </a:rPr>
                            <m:t>𝑐</m:t>
                          </m:r>
                        </m:e>
                        <m:sup>
                          <m:r>
                            <a:rPr lang="en-US" sz="3600" i="1">
                              <a:latin typeface="Cambria Math"/>
                            </a:rPr>
                            <m:t>2</m:t>
                          </m:r>
                        </m:sup>
                      </m:sSup>
                      <m:r>
                        <a:rPr lang="en-US" sz="3600" i="1">
                          <a:latin typeface="Cambria Math"/>
                        </a:rPr>
                        <m:t>−</m:t>
                      </m:r>
                      <m:r>
                        <a:rPr lang="en-US" sz="3600" b="0" i="1" smtClean="0">
                          <a:latin typeface="Cambria Math"/>
                        </a:rPr>
                        <m:t>33</m:t>
                      </m:r>
                      <m:r>
                        <a:rPr lang="en-US" sz="3600" b="0" i="1" smtClean="0">
                          <a:latin typeface="Cambria Math"/>
                        </a:rPr>
                        <m:t>𝑐</m:t>
                      </m:r>
                      <m:r>
                        <a:rPr lang="en-US" sz="3600" b="0" i="1" smtClean="0">
                          <a:latin typeface="Cambria Math"/>
                        </a:rPr>
                        <m:t>+45</m:t>
                      </m:r>
                    </m:oMath>
                  </m:oMathPara>
                </a14:m>
                <a:endParaRPr lang="en-US" sz="3600" dirty="0"/>
              </a:p>
            </p:txBody>
          </p:sp>
        </mc:Choice>
        <mc:Fallback xmlns="">
          <p:sp>
            <p:nvSpPr>
              <p:cNvPr id="10" name="Rectangle 9"/>
              <p:cNvSpPr>
                <a:spLocks noRot="1" noChangeAspect="1" noMove="1" noResize="1" noEditPoints="1" noAdjustHandles="1" noChangeArrowheads="1" noChangeShapeType="1" noTextEdit="1"/>
              </p:cNvSpPr>
              <p:nvPr/>
            </p:nvSpPr>
            <p:spPr>
              <a:xfrm>
                <a:off x="4441288" y="5304428"/>
                <a:ext cx="3378169" cy="646331"/>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00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758952"/>
          </a:xfrm>
        </p:spPr>
        <p:txBody>
          <a:bodyPr>
            <a:normAutofit fontScale="90000"/>
          </a:bodyPr>
          <a:lstStyle/>
          <a:p>
            <a:r>
              <a:rPr lang="en-US" b="1" dirty="0" smtClean="0"/>
              <a:t>Let’s Practice our Factoring (Exit Ticket)</a:t>
            </a:r>
            <a:br>
              <a:rPr lang="en-US" b="1" dirty="0" smtClean="0"/>
            </a:br>
            <a:r>
              <a:rPr lang="en-US" b="1" dirty="0" smtClean="0"/>
              <a:t>Complete on Index Card to turn in:</a:t>
            </a:r>
            <a:r>
              <a:rPr lang="en-US" dirty="0" smtClean="0"/>
              <a:t/>
            </a:r>
            <a:br>
              <a:rPr lang="en-US" dirty="0" smtClean="0"/>
            </a:br>
            <a:endParaRPr lang="en-US" dirty="0"/>
          </a:p>
        </p:txBody>
      </p:sp>
      <p:sp>
        <p:nvSpPr>
          <p:cNvPr id="51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1" name="Object 1"/>
          <p:cNvGraphicFramePr>
            <a:graphicFrameLocks noChangeAspect="1"/>
          </p:cNvGraphicFramePr>
          <p:nvPr/>
        </p:nvGraphicFramePr>
        <p:xfrm>
          <a:off x="263871" y="1447800"/>
          <a:ext cx="8270529" cy="4572000"/>
        </p:xfrm>
        <a:graphic>
          <a:graphicData uri="http://schemas.openxmlformats.org/presentationml/2006/ole">
            <mc:AlternateContent xmlns:mc="http://schemas.openxmlformats.org/markup-compatibility/2006">
              <mc:Choice xmlns:v="urn:schemas-microsoft-com:vml" Requires="v">
                <p:oleObj spid="_x0000_s51232" name="Equation" r:id="rId3" imgW="2628720" imgH="1447560" progId="Equation.DSMT4">
                  <p:embed/>
                </p:oleObj>
              </mc:Choice>
              <mc:Fallback>
                <p:oleObj name="Equation" r:id="rId3" imgW="2628720" imgH="144756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871" y="1447800"/>
                        <a:ext cx="8270529" cy="457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1524000"/>
            <a:ext cx="7924800" cy="1673225"/>
          </a:xfrm>
        </p:spPr>
        <p:txBody>
          <a:bodyPr>
            <a:noAutofit/>
          </a:bodyPr>
          <a:lstStyle/>
          <a:p>
            <a:r>
              <a:rPr lang="en-US" sz="3600" dirty="0" smtClean="0">
                <a:solidFill>
                  <a:srgbClr val="002060"/>
                </a:solidFill>
              </a:rPr>
              <a:t>Homework Packet 2-1</a:t>
            </a:r>
          </a:p>
          <a:p>
            <a:r>
              <a:rPr lang="en-US" sz="3600" dirty="0" smtClean="0">
                <a:solidFill>
                  <a:srgbClr val="002060"/>
                </a:solidFill>
              </a:rPr>
              <a:t>And forms </a:t>
            </a:r>
            <a:r>
              <a:rPr lang="en-US" sz="3600" dirty="0" smtClean="0">
                <a:solidFill>
                  <a:srgbClr val="002060"/>
                </a:solidFill>
                <a:sym typeface="Wingdings" panose="05000000000000000000" pitchFamily="2" charset="2"/>
              </a:rPr>
              <a:t></a:t>
            </a:r>
            <a:endParaRPr lang="en-US" sz="3600" dirty="0" smtClean="0">
              <a:solidFill>
                <a:srgbClr val="002060"/>
              </a:solidFill>
            </a:endParaRPr>
          </a:p>
          <a:p>
            <a:pPr algn="l"/>
            <a:r>
              <a:rPr lang="en-US" sz="3600" dirty="0" smtClean="0">
                <a:solidFill>
                  <a:srgbClr val="002060"/>
                </a:solidFill>
              </a:rPr>
              <a:t>******************************</a:t>
            </a:r>
          </a:p>
          <a:p>
            <a:pPr algn="l"/>
            <a:endParaRPr lang="en-US" sz="3600" dirty="0" smtClean="0">
              <a:solidFill>
                <a:srgbClr val="FF3399"/>
              </a:solidFill>
            </a:endParaRPr>
          </a:p>
          <a:p>
            <a:r>
              <a:rPr lang="en-US" sz="3600" dirty="0" smtClean="0">
                <a:solidFill>
                  <a:srgbClr val="0000CC"/>
                </a:solidFill>
              </a:rPr>
              <a:t>Quiz tomorrow!!</a:t>
            </a:r>
          </a:p>
          <a:p>
            <a:r>
              <a:rPr lang="en-US" sz="3600" dirty="0" smtClean="0">
                <a:solidFill>
                  <a:srgbClr val="0000CC"/>
                </a:solidFill>
              </a:rPr>
              <a:t>Study!!</a:t>
            </a:r>
            <a:endParaRPr lang="en-US" sz="2400" dirty="0">
              <a:solidFill>
                <a:srgbClr val="0000CC"/>
              </a:solidFill>
            </a:endParaRPr>
          </a:p>
        </p:txBody>
      </p:sp>
      <p:sp>
        <p:nvSpPr>
          <p:cNvPr id="3" name="Title 2"/>
          <p:cNvSpPr>
            <a:spLocks noGrp="1"/>
          </p:cNvSpPr>
          <p:nvPr>
            <p:ph type="title"/>
          </p:nvPr>
        </p:nvSpPr>
        <p:spPr>
          <a:xfrm>
            <a:off x="685800" y="0"/>
            <a:ext cx="7772400" cy="1524000"/>
          </a:xfrm>
        </p:spPr>
        <p:txBody>
          <a:bodyPr>
            <a:normAutofit/>
          </a:bodyPr>
          <a:lstStyle/>
          <a:p>
            <a:r>
              <a:rPr lang="en-US" sz="7200" dirty="0" smtClean="0">
                <a:solidFill>
                  <a:schemeClr val="tx1"/>
                </a:solidFill>
              </a:rPr>
              <a:t>Homework</a:t>
            </a:r>
            <a:endParaRPr lang="en-US" sz="7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dirty="0" smtClean="0"/>
              <a:t>Homework Packet 1-1</a:t>
            </a:r>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sz="quarter" idx="1"/>
              </p:nvPr>
            </p:nvSpPr>
            <p:spPr>
              <a:xfrm>
                <a:off x="304800" y="1447800"/>
                <a:ext cx="8613648" cy="5254752"/>
              </a:xfrm>
            </p:spPr>
            <p:txBody>
              <a:bodyPr>
                <a:normAutofit lnSpcReduction="10000"/>
              </a:bodyPr>
              <a:lstStyle/>
              <a:p>
                <a:pPr marL="0" indent="0">
                  <a:buNone/>
                </a:pPr>
                <a:r>
                  <a:rPr lang="en-US" dirty="0" smtClean="0"/>
                  <a:t>1)</a:t>
                </a:r>
                <a14:m>
                  <m:oMath xmlns:m="http://schemas.openxmlformats.org/officeDocument/2006/math">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𝑑</m:t>
                        </m:r>
                      </m:e>
                      <m:sup>
                        <m:r>
                          <a:rPr lang="en-US" b="0" i="1" smtClean="0">
                            <a:latin typeface="Cambria Math"/>
                          </a:rPr>
                          <m:t>4</m:t>
                        </m:r>
                      </m:sup>
                    </m:sSup>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𝑑</m:t>
                        </m:r>
                      </m:e>
                      <m:sup>
                        <m:r>
                          <a:rPr lang="en-US" b="0" i="1" smtClean="0">
                            <a:latin typeface="Cambria Math"/>
                          </a:rPr>
                          <m:t>6</m:t>
                        </m:r>
                      </m:sup>
                    </m:sSup>
                    <m:r>
                      <a:rPr lang="en-US" b="0" i="1" smtClean="0">
                        <a:latin typeface="Cambria Math"/>
                      </a:rPr>
                      <m:t>+6</m:t>
                    </m:r>
                    <m:r>
                      <a:rPr lang="en-US" b="0" i="1" smtClean="0">
                        <a:latin typeface="Cambria Math"/>
                      </a:rPr>
                      <m:t>𝑑</m:t>
                    </m:r>
                    <m:r>
                      <a:rPr lang="en-US" b="0" i="1" smtClean="0">
                        <a:latin typeface="Cambria Math"/>
                      </a:rPr>
                      <m:t>)</m:t>
                    </m:r>
                  </m:oMath>
                </a14:m>
                <a:r>
                  <a:rPr lang="en-US" dirty="0" smtClean="0"/>
                  <a:t>		2)</a:t>
                </a:r>
                <a14:m>
                  <m:oMath xmlns:m="http://schemas.openxmlformats.org/officeDocument/2006/math">
                    <m:r>
                      <a:rPr lang="en-US" i="1">
                        <a:latin typeface="Cambria Math"/>
                      </a:rPr>
                      <m:t>2</m:t>
                    </m:r>
                    <m:r>
                      <a:rPr lang="en-US" i="1" smtClean="0">
                        <a:latin typeface="Cambria Math"/>
                      </a:rPr>
                      <m:t> </m:t>
                    </m:r>
                    <m:d>
                      <m:dPr>
                        <m:ctrlPr>
                          <a:rPr lang="en-US" b="0" i="1" smtClean="0">
                            <a:latin typeface="Cambria Math" panose="02040503050406030204" pitchFamily="18" charset="0"/>
                          </a:rPr>
                        </m:ctrlPr>
                      </m:dPr>
                      <m:e>
                        <m:r>
                          <a:rPr lang="en-US" b="0" i="1" smtClean="0">
                            <a:latin typeface="Cambria Math"/>
                          </a:rPr>
                          <m:t>4</m:t>
                        </m:r>
                        <m:sSup>
                          <m:sSupPr>
                            <m:ctrlPr>
                              <a:rPr lang="en-US" i="1" dirty="0" smtClean="0">
                                <a:latin typeface="Cambria Math" panose="02040503050406030204" pitchFamily="18" charset="0"/>
                              </a:rPr>
                            </m:ctrlPr>
                          </m:sSupPr>
                          <m:e>
                            <m:r>
                              <a:rPr lang="en-US" b="0" i="1" dirty="0" smtClean="0">
                                <a:latin typeface="Cambria Math"/>
                              </a:rPr>
                              <m:t>𝑥</m:t>
                            </m:r>
                          </m:e>
                          <m:sup>
                            <m:r>
                              <a:rPr lang="en-US" b="0" i="1" dirty="0" smtClean="0">
                                <a:latin typeface="Cambria Math"/>
                              </a:rPr>
                              <m:t>6</m:t>
                            </m:r>
                          </m:sup>
                        </m:sSup>
                        <m:r>
                          <a:rPr lang="en-US" b="0" i="1" dirty="0" smtClean="0">
                            <a:latin typeface="Cambria Math"/>
                          </a:rPr>
                          <m:t>+</m:t>
                        </m:r>
                        <m:sSup>
                          <m:sSupPr>
                            <m:ctrlPr>
                              <a:rPr lang="en-US" i="1">
                                <a:latin typeface="Cambria Math" panose="02040503050406030204" pitchFamily="18" charset="0"/>
                              </a:rPr>
                            </m:ctrlPr>
                          </m:sSupPr>
                          <m:e>
                            <m:r>
                              <a:rPr lang="en-US" b="0" i="1" smtClean="0">
                                <a:latin typeface="Cambria Math"/>
                              </a:rPr>
                              <m:t>𝑣</m:t>
                            </m:r>
                          </m:e>
                          <m:sup>
                            <m:r>
                              <a:rPr lang="en-US" b="0" i="1" smtClean="0">
                                <a:latin typeface="Cambria Math"/>
                              </a:rPr>
                              <m:t>5</m:t>
                            </m:r>
                          </m:sup>
                        </m:sSup>
                        <m:r>
                          <a:rPr lang="en-US" b="0" i="1" smtClean="0">
                            <a:latin typeface="Cambria Math"/>
                          </a:rPr>
                          <m:t>−5</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9</m:t>
                            </m:r>
                          </m:sup>
                        </m:sSup>
                      </m:e>
                    </m:d>
                  </m:oMath>
                </a14:m>
                <a:endParaRPr lang="en-US" dirty="0" smtClean="0"/>
              </a:p>
              <a:p>
                <a:pPr marL="0" indent="0">
                  <a:buNone/>
                </a:pPr>
                <a:endParaRPr lang="en-US" dirty="0" smtClean="0"/>
              </a:p>
              <a:p>
                <a:pPr marL="0" indent="0">
                  <a:buNone/>
                </a:pPr>
                <a:r>
                  <a:rPr lang="en-US" dirty="0" smtClean="0"/>
                  <a:t>3)</a:t>
                </a:r>
                <a14:m>
                  <m:oMath xmlns:m="http://schemas.openxmlformats.org/officeDocument/2006/math">
                    <m:r>
                      <a:rPr lang="en-US" i="1">
                        <a:latin typeface="Cambria Math"/>
                      </a:rPr>
                      <m:t>2</m:t>
                    </m:r>
                    <m:r>
                      <a:rPr lang="en-US" b="0" i="1" smtClean="0">
                        <a:latin typeface="Cambria Math"/>
                      </a:rPr>
                      <m:t>4</m:t>
                    </m:r>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2</m:t>
                        </m:r>
                      </m:sup>
                    </m:sSup>
                    <m:sSup>
                      <m:sSupPr>
                        <m:ctrlPr>
                          <a:rPr lang="en-US" i="1">
                            <a:latin typeface="Cambria Math" panose="02040503050406030204" pitchFamily="18" charset="0"/>
                          </a:rPr>
                        </m:ctrlPr>
                      </m:sSupPr>
                      <m:e>
                        <m:r>
                          <a:rPr lang="en-US" i="1">
                            <a:latin typeface="Cambria Math"/>
                          </a:rPr>
                          <m:t>𝑑</m:t>
                        </m:r>
                      </m:e>
                      <m:sup>
                        <m:r>
                          <a:rPr lang="en-US" b="0" i="1" smtClean="0">
                            <a:latin typeface="Cambria Math"/>
                          </a:rPr>
                          <m:t>5</m:t>
                        </m:r>
                      </m:sup>
                    </m:sSup>
                    <m:r>
                      <a:rPr lang="en-US" i="1">
                        <a:latin typeface="Cambria Math"/>
                      </a:rPr>
                      <m:t>(</m:t>
                    </m:r>
                    <m:r>
                      <a:rPr lang="en-US" b="0" i="1" smtClean="0">
                        <a:latin typeface="Cambria Math"/>
                      </a:rPr>
                      <m:t>1</m:t>
                    </m:r>
                    <m:r>
                      <a:rPr lang="en-US" i="1">
                        <a:latin typeface="Cambria Math"/>
                      </a:rPr>
                      <m:t>−</m:t>
                    </m:r>
                    <m:r>
                      <a:rPr lang="en-US" b="0" i="1" smtClean="0">
                        <a:latin typeface="Cambria Math"/>
                      </a:rPr>
                      <m:t>2</m:t>
                    </m:r>
                    <m:r>
                      <a:rPr lang="en-US" b="0" i="1" smtClean="0">
                        <a:latin typeface="Cambria Math"/>
                      </a:rPr>
                      <m:t>𝑎</m:t>
                    </m:r>
                    <m:sSup>
                      <m:sSupPr>
                        <m:ctrlPr>
                          <a:rPr lang="en-US" b="0" i="1" smtClean="0">
                            <a:latin typeface="Cambria Math" panose="02040503050406030204" pitchFamily="18" charset="0"/>
                          </a:rPr>
                        </m:ctrlPr>
                      </m:sSupPr>
                      <m:e>
                        <m:r>
                          <a:rPr lang="en-US" b="0" i="1" smtClean="0">
                            <a:latin typeface="Cambria Math"/>
                          </a:rPr>
                          <m:t>𝑏</m:t>
                        </m:r>
                      </m:e>
                      <m:sup>
                        <m:r>
                          <a:rPr lang="en-US" b="0" i="1" smtClean="0">
                            <a:latin typeface="Cambria Math"/>
                          </a:rPr>
                          <m:t>2</m:t>
                        </m:r>
                      </m:sup>
                    </m:sSup>
                    <m:r>
                      <a:rPr lang="en-US" i="1">
                        <a:latin typeface="Cambria Math"/>
                      </a:rPr>
                      <m:t>)</m:t>
                    </m:r>
                  </m:oMath>
                </a14:m>
                <a:r>
                  <a:rPr lang="en-US" dirty="0" smtClean="0"/>
                  <a:t>  		4) 2(x – 3)(x + 2y)</a:t>
                </a:r>
              </a:p>
              <a:p>
                <a:pPr marL="0" indent="0">
                  <a:buNone/>
                </a:pPr>
                <a:endParaRPr lang="en-US" dirty="0"/>
              </a:p>
              <a:p>
                <a:pPr marL="0" indent="0">
                  <a:buNone/>
                </a:pPr>
                <a:r>
                  <a:rPr lang="en-US" dirty="0" smtClean="0"/>
                  <a:t>5) (2a + 1)(h + b)			6) (x – 5)(x + 5)</a:t>
                </a:r>
              </a:p>
              <a:p>
                <a:pPr marL="0" indent="0">
                  <a:buNone/>
                </a:pPr>
                <a:endParaRPr lang="en-US" dirty="0"/>
              </a:p>
              <a:p>
                <a:pPr marL="0" indent="0">
                  <a:buNone/>
                </a:pPr>
                <a:r>
                  <a:rPr lang="en-US" dirty="0" smtClean="0"/>
                  <a:t>7) (2a + 3b)(a + 2)		8) (5d + 1)(5d – 1)(d – 4)</a:t>
                </a:r>
              </a:p>
              <a:p>
                <a:pPr marL="0" indent="0">
                  <a:buNone/>
                </a:pPr>
                <a:endParaRPr lang="en-US" dirty="0"/>
              </a:p>
              <a:p>
                <a:pPr marL="0" indent="0">
                  <a:buNone/>
                </a:pPr>
                <a:r>
                  <a:rPr lang="en-US" dirty="0" smtClean="0"/>
                  <a:t>9)(</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𝑦</m:t>
                        </m:r>
                      </m:e>
                      <m:sup>
                        <m:r>
                          <a:rPr lang="en-US" b="0" i="1" smtClean="0">
                            <a:latin typeface="Cambria Math"/>
                          </a:rPr>
                          <m:t>2</m:t>
                        </m:r>
                      </m:sup>
                    </m:sSup>
                    <m:r>
                      <a:rPr lang="en-US" b="0" i="1" smtClean="0">
                        <a:latin typeface="Cambria Math"/>
                      </a:rPr>
                      <m:t>+4)(</m:t>
                    </m:r>
                    <m:r>
                      <a:rPr lang="en-US" b="0" i="1" smtClean="0">
                        <a:latin typeface="Cambria Math"/>
                      </a:rPr>
                      <m:t>𝑦</m:t>
                    </m:r>
                    <m:r>
                      <a:rPr lang="en-US" b="0" i="1" smtClean="0">
                        <a:latin typeface="Cambria Math"/>
                      </a:rPr>
                      <m:t>−7)</m:t>
                    </m:r>
                  </m:oMath>
                </a14:m>
                <a:r>
                  <a:rPr lang="en-US" dirty="0" smtClean="0"/>
                  <a:t> 			10) </a:t>
                </a:r>
                <a:r>
                  <a:rPr lang="en-US" dirty="0"/>
                  <a:t>(3g – 5)(3g + 5</a:t>
                </a:r>
                <a:r>
                  <a:rPr lang="en-US" dirty="0" smtClean="0"/>
                  <a:t>)</a:t>
                </a:r>
              </a:p>
              <a:p>
                <a:pPr marL="0" indent="0">
                  <a:buNone/>
                </a:pPr>
                <a:endParaRPr lang="en-US" dirty="0"/>
              </a:p>
              <a:p>
                <a:pPr marL="0" indent="0">
                  <a:buNone/>
                </a:pPr>
                <a:r>
                  <a:rPr lang="en-US" dirty="0" smtClean="0"/>
                  <a:t>11) (x + 2)(x – 2)(</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+4)</m:t>
                    </m:r>
                  </m:oMath>
                </a14:m>
                <a:r>
                  <a:rPr lang="en-US" dirty="0" smtClean="0"/>
                  <a:t>	12) 3(x + 5)(x – 5)</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sz="quarter" idx="1"/>
              </p:nvPr>
            </p:nvSpPr>
            <p:spPr>
              <a:xfrm>
                <a:off x="304800" y="1447800"/>
                <a:ext cx="8613648" cy="5254752"/>
              </a:xfrm>
              <a:blipFill rotWithShape="1">
                <a:blip r:embed="rId2"/>
                <a:stretch>
                  <a:fillRect l="-1274" t="-1624" r="-49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639762"/>
          </a:xfrm>
        </p:spPr>
        <p:txBody>
          <a:bodyPr/>
          <a:lstStyle/>
          <a:p>
            <a:r>
              <a:rPr lang="en-US" sz="3200" b="1">
                <a:solidFill>
                  <a:schemeClr val="tx1"/>
                </a:solidFill>
                <a:latin typeface="Arial" charset="0"/>
              </a:rPr>
              <a:t>Re-Test Policy (Heritage HS-wide policy)</a:t>
            </a:r>
            <a:r>
              <a:rPr lang="en-US" sz="3200">
                <a:solidFill>
                  <a:schemeClr val="tx1"/>
                </a:solidFill>
                <a:latin typeface="Arial" charset="0"/>
              </a:rPr>
              <a:t>:</a:t>
            </a:r>
            <a:endParaRPr lang="en-US" sz="3200">
              <a:latin typeface="Arial" charset="0"/>
            </a:endParaRPr>
          </a:p>
        </p:txBody>
      </p:sp>
      <p:sp>
        <p:nvSpPr>
          <p:cNvPr id="8195" name="Content Placeholder 2"/>
          <p:cNvSpPr>
            <a:spLocks noGrp="1"/>
          </p:cNvSpPr>
          <p:nvPr>
            <p:ph idx="1"/>
          </p:nvPr>
        </p:nvSpPr>
        <p:spPr>
          <a:xfrm>
            <a:off x="152400" y="1417637"/>
            <a:ext cx="8991600" cy="5211763"/>
          </a:xfrm>
        </p:spPr>
        <p:txBody>
          <a:bodyPr>
            <a:normAutofit/>
          </a:bodyPr>
          <a:lstStyle/>
          <a:p>
            <a:pPr>
              <a:buFontTx/>
              <a:buNone/>
            </a:pPr>
            <a:r>
              <a:rPr lang="en-US" sz="2400" dirty="0">
                <a:latin typeface="Arial" charset="0"/>
              </a:rPr>
              <a:t>Students may be re-assessed on any and all tests throughout an academic quarter. </a:t>
            </a:r>
            <a:endParaRPr lang="en-US" sz="2400" dirty="0" smtClean="0">
              <a:latin typeface="Arial" charset="0"/>
            </a:endParaRPr>
          </a:p>
          <a:p>
            <a:pPr>
              <a:buFontTx/>
              <a:buNone/>
            </a:pPr>
            <a:r>
              <a:rPr lang="en-US" sz="2400" dirty="0" smtClean="0">
                <a:latin typeface="Arial" charset="0"/>
              </a:rPr>
              <a:t> </a:t>
            </a:r>
            <a:r>
              <a:rPr lang="en-US" sz="2400" dirty="0">
                <a:latin typeface="Arial" charset="0"/>
              </a:rPr>
              <a:t>The re-assessment may not be in the same form as the original </a:t>
            </a:r>
            <a:r>
              <a:rPr lang="en-US" sz="2400" dirty="0" smtClean="0">
                <a:latin typeface="Arial" charset="0"/>
              </a:rPr>
              <a:t>test. </a:t>
            </a:r>
          </a:p>
          <a:p>
            <a:pPr>
              <a:buFontTx/>
              <a:buNone/>
            </a:pPr>
            <a:endParaRPr lang="en-US" sz="2400" dirty="0" smtClean="0">
              <a:latin typeface="Arial" charset="0"/>
            </a:endParaRPr>
          </a:p>
          <a:p>
            <a:pPr>
              <a:buFontTx/>
              <a:buNone/>
            </a:pPr>
            <a:r>
              <a:rPr lang="en-US" sz="2400" dirty="0" smtClean="0">
                <a:latin typeface="Arial" charset="0"/>
              </a:rPr>
              <a:t>In </a:t>
            </a:r>
            <a:r>
              <a:rPr lang="en-US" sz="2400" dirty="0">
                <a:latin typeface="Arial" charset="0"/>
              </a:rPr>
              <a:t>order to qualify for a re-assessment, each student must…</a:t>
            </a:r>
          </a:p>
          <a:p>
            <a:r>
              <a:rPr lang="en-US" sz="2400" dirty="0">
                <a:latin typeface="Arial" charset="0"/>
              </a:rPr>
              <a:t>Have every homework assignment for the given unit completed by the re-test date.</a:t>
            </a:r>
          </a:p>
          <a:p>
            <a:r>
              <a:rPr lang="en-US" sz="2400" dirty="0">
                <a:latin typeface="Arial" charset="0"/>
              </a:rPr>
              <a:t>Complete the re-test on the date </a:t>
            </a:r>
            <a:r>
              <a:rPr lang="en-US" sz="2400" u="sng" dirty="0">
                <a:latin typeface="Arial" charset="0"/>
              </a:rPr>
              <a:t>chosen by the teacher</a:t>
            </a:r>
            <a:r>
              <a:rPr lang="en-US" sz="2400" dirty="0">
                <a:latin typeface="Arial" charset="0"/>
              </a:rPr>
              <a:t> (within a week of having the test returned to the student).</a:t>
            </a:r>
          </a:p>
          <a:p>
            <a:r>
              <a:rPr lang="en-US" sz="2400" dirty="0">
                <a:latin typeface="Arial" charset="0"/>
              </a:rPr>
              <a:t>Remediate with the teacher on the material prior to the re-test.</a:t>
            </a:r>
          </a:p>
          <a:p>
            <a:pPr>
              <a:buFontTx/>
              <a:buNone/>
            </a:pPr>
            <a:endParaRPr lang="en-US" dirty="0">
              <a:latin typeface="Arial" charset="0"/>
            </a:endParaRPr>
          </a:p>
        </p:txBody>
      </p:sp>
    </p:spTree>
    <p:extLst>
      <p:ext uri="{BB962C8B-B14F-4D97-AF65-F5344CB8AC3E}">
        <p14:creationId xmlns:p14="http://schemas.microsoft.com/office/powerpoint/2010/main" val="3843100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792162"/>
          </a:xfrm>
        </p:spPr>
        <p:txBody>
          <a:bodyPr>
            <a:normAutofit fontScale="90000"/>
          </a:bodyPr>
          <a:lstStyle/>
          <a:p>
            <a:r>
              <a:rPr lang="en-US" sz="2800" b="1" dirty="0">
                <a:latin typeface="Arial" charset="0"/>
              </a:rPr>
              <a:t>Quiz Replacement Policy </a:t>
            </a:r>
            <a:br>
              <a:rPr lang="en-US" sz="2800" b="1" dirty="0">
                <a:latin typeface="Arial" charset="0"/>
              </a:rPr>
            </a:br>
            <a:r>
              <a:rPr lang="en-US" sz="2800" b="1" dirty="0">
                <a:latin typeface="Arial" charset="0"/>
              </a:rPr>
              <a:t>(Math Dept. policy):</a:t>
            </a:r>
            <a:endParaRPr lang="en-US" sz="2800" dirty="0">
              <a:latin typeface="Arial" charset="0"/>
            </a:endParaRPr>
          </a:p>
        </p:txBody>
      </p:sp>
      <p:sp>
        <p:nvSpPr>
          <p:cNvPr id="9219" name="Content Placeholder 2"/>
          <p:cNvSpPr>
            <a:spLocks noGrp="1"/>
          </p:cNvSpPr>
          <p:nvPr>
            <p:ph idx="1"/>
          </p:nvPr>
        </p:nvSpPr>
        <p:spPr>
          <a:xfrm>
            <a:off x="457200" y="1600200"/>
            <a:ext cx="8229600" cy="4525963"/>
          </a:xfrm>
        </p:spPr>
        <p:txBody>
          <a:bodyPr/>
          <a:lstStyle/>
          <a:p>
            <a:pPr>
              <a:buFontTx/>
              <a:buNone/>
            </a:pPr>
            <a:r>
              <a:rPr lang="en-US" dirty="0">
                <a:latin typeface="Arial" charset="0"/>
              </a:rPr>
              <a:t>It is the philosophy here at Heritage HS that assessments are given in an attempt to see where each student is at in their learning, and make adjustments to further their education.  Therefore, if a student performs better on a unit test than they did on a quiz within this unit, they may replace their </a:t>
            </a:r>
            <a:r>
              <a:rPr lang="en-US" dirty="0" smtClean="0">
                <a:latin typeface="Arial" charset="0"/>
              </a:rPr>
              <a:t>lowest </a:t>
            </a:r>
            <a:r>
              <a:rPr lang="en-US" dirty="0">
                <a:latin typeface="Arial" charset="0"/>
              </a:rPr>
              <a:t>quiz grade with the better unit test grade.  </a:t>
            </a:r>
            <a:endParaRPr lang="en-US" dirty="0" smtClean="0">
              <a:latin typeface="Arial" charset="0"/>
            </a:endParaRPr>
          </a:p>
          <a:p>
            <a:pPr>
              <a:buFontTx/>
              <a:buNone/>
            </a:pPr>
            <a:r>
              <a:rPr lang="en-US" dirty="0" smtClean="0">
                <a:latin typeface="Arial" charset="0"/>
              </a:rPr>
              <a:t>Only </a:t>
            </a:r>
            <a:r>
              <a:rPr lang="en-US" b="1" dirty="0">
                <a:latin typeface="Arial" charset="0"/>
              </a:rPr>
              <a:t>original</a:t>
            </a:r>
            <a:r>
              <a:rPr lang="en-US" dirty="0">
                <a:latin typeface="Arial" charset="0"/>
              </a:rPr>
              <a:t> test scores may replace quiz scores, not re-test scores.</a:t>
            </a:r>
          </a:p>
        </p:txBody>
      </p:sp>
    </p:spTree>
    <p:extLst>
      <p:ext uri="{BB962C8B-B14F-4D97-AF65-F5344CB8AC3E}">
        <p14:creationId xmlns:p14="http://schemas.microsoft.com/office/powerpoint/2010/main" val="52532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0"/>
            <a:ext cx="8229600" cy="1143000"/>
          </a:xfrm>
        </p:spPr>
        <p:txBody>
          <a:bodyPr/>
          <a:lstStyle/>
          <a:p>
            <a:r>
              <a:rPr lang="en-US">
                <a:latin typeface="Arial" charset="0"/>
              </a:rPr>
              <a:t>Husky Help 2.0</a:t>
            </a:r>
          </a:p>
        </p:txBody>
      </p:sp>
      <p:sp>
        <p:nvSpPr>
          <p:cNvPr id="10243" name="Content Placeholder 2"/>
          <p:cNvSpPr>
            <a:spLocks noGrp="1"/>
          </p:cNvSpPr>
          <p:nvPr>
            <p:ph idx="1"/>
          </p:nvPr>
        </p:nvSpPr>
        <p:spPr>
          <a:xfrm>
            <a:off x="0" y="1493837"/>
            <a:ext cx="9144000" cy="4983163"/>
          </a:xfrm>
        </p:spPr>
        <p:txBody>
          <a:bodyPr>
            <a:normAutofit lnSpcReduction="10000"/>
          </a:bodyPr>
          <a:lstStyle/>
          <a:p>
            <a:pPr>
              <a:buFontTx/>
              <a:buNone/>
            </a:pPr>
            <a:r>
              <a:rPr lang="en-US" sz="2400" dirty="0" smtClean="0">
                <a:latin typeface="Arial" charset="0"/>
              </a:rPr>
              <a:t>  </a:t>
            </a:r>
            <a:r>
              <a:rPr lang="en-US" sz="2400" dirty="0">
                <a:latin typeface="Arial" charset="0"/>
              </a:rPr>
              <a:t>Husky Help (version 2.0) will run Tuesday – </a:t>
            </a:r>
            <a:r>
              <a:rPr lang="en-US" sz="2400" dirty="0" smtClean="0">
                <a:latin typeface="Arial" charset="0"/>
              </a:rPr>
              <a:t>Friday. Each student in the </a:t>
            </a:r>
            <a:r>
              <a:rPr lang="en-US" altLang="ja-JP" sz="2400" dirty="0" smtClean="0">
                <a:latin typeface="Arial" charset="0"/>
              </a:rPr>
              <a:t>class </a:t>
            </a:r>
            <a:r>
              <a:rPr lang="en-US" altLang="ja-JP" sz="2400" dirty="0">
                <a:latin typeface="Arial" charset="0"/>
              </a:rPr>
              <a:t>that have </a:t>
            </a:r>
            <a:r>
              <a:rPr lang="en-US" altLang="ja-JP" sz="2400" b="1" dirty="0">
                <a:latin typeface="Arial" charset="0"/>
              </a:rPr>
              <a:t>a D or an F</a:t>
            </a:r>
            <a:r>
              <a:rPr lang="en-US" altLang="ja-JP" sz="2400" dirty="0">
                <a:latin typeface="Arial" charset="0"/>
              </a:rPr>
              <a:t> in the course on that given day (according to their weekly progress report), will be </a:t>
            </a:r>
            <a:r>
              <a:rPr lang="en-US" altLang="ja-JP" sz="2400" b="1" dirty="0">
                <a:latin typeface="Arial" charset="0"/>
              </a:rPr>
              <a:t>mandated to attend </a:t>
            </a:r>
            <a:r>
              <a:rPr lang="en-US" altLang="ja-JP" sz="2400" dirty="0">
                <a:latin typeface="Arial" charset="0"/>
              </a:rPr>
              <a:t>this remediation session (built in to the school day). </a:t>
            </a:r>
            <a:endParaRPr lang="en-US" altLang="ja-JP" sz="2400" dirty="0" smtClean="0">
              <a:latin typeface="Arial" charset="0"/>
            </a:endParaRPr>
          </a:p>
          <a:p>
            <a:pPr algn="ctr">
              <a:buFontTx/>
              <a:buNone/>
            </a:pPr>
            <a:r>
              <a:rPr lang="en-US" altLang="ja-JP" sz="2400" dirty="0" smtClean="0">
                <a:latin typeface="Arial" charset="0"/>
              </a:rPr>
              <a:t>Monday – 1</a:t>
            </a:r>
            <a:r>
              <a:rPr lang="en-US" altLang="ja-JP" sz="2400" baseline="30000" dirty="0" smtClean="0">
                <a:latin typeface="Arial" charset="0"/>
              </a:rPr>
              <a:t>st</a:t>
            </a:r>
            <a:r>
              <a:rPr lang="en-US" altLang="ja-JP" sz="2400" dirty="0" smtClean="0">
                <a:latin typeface="Arial" charset="0"/>
              </a:rPr>
              <a:t> Period		Tuesday – 2</a:t>
            </a:r>
            <a:r>
              <a:rPr lang="en-US" altLang="ja-JP" sz="2400" baseline="30000" dirty="0" smtClean="0">
                <a:latin typeface="Arial" charset="0"/>
              </a:rPr>
              <a:t>nd</a:t>
            </a:r>
            <a:r>
              <a:rPr lang="en-US" altLang="ja-JP" sz="2400" dirty="0" smtClean="0">
                <a:latin typeface="Arial" charset="0"/>
              </a:rPr>
              <a:t> period</a:t>
            </a:r>
          </a:p>
          <a:p>
            <a:pPr algn="ctr">
              <a:buFontTx/>
              <a:buNone/>
            </a:pPr>
            <a:r>
              <a:rPr lang="en-US" altLang="ja-JP" sz="2400" dirty="0" smtClean="0">
                <a:latin typeface="Arial" charset="0"/>
              </a:rPr>
              <a:t>Wednesday – 3</a:t>
            </a:r>
            <a:r>
              <a:rPr lang="en-US" altLang="ja-JP" sz="2400" baseline="30000" dirty="0" smtClean="0">
                <a:latin typeface="Arial" charset="0"/>
              </a:rPr>
              <a:t>rd</a:t>
            </a:r>
            <a:r>
              <a:rPr lang="en-US" altLang="ja-JP" sz="2400" dirty="0" smtClean="0">
                <a:latin typeface="Arial" charset="0"/>
              </a:rPr>
              <a:t> Period	Thursday – 4</a:t>
            </a:r>
            <a:r>
              <a:rPr lang="en-US" altLang="ja-JP" sz="2400" baseline="30000" dirty="0" smtClean="0">
                <a:latin typeface="Arial" charset="0"/>
              </a:rPr>
              <a:t>th</a:t>
            </a:r>
            <a:r>
              <a:rPr lang="en-US" altLang="ja-JP" sz="2400" dirty="0" smtClean="0">
                <a:latin typeface="Arial" charset="0"/>
              </a:rPr>
              <a:t> period</a:t>
            </a:r>
          </a:p>
          <a:p>
            <a:pPr>
              <a:buFontTx/>
              <a:buNone/>
            </a:pPr>
            <a:endParaRPr lang="en-US" altLang="ja-JP" sz="2400" dirty="0" smtClean="0">
              <a:latin typeface="Arial" charset="0"/>
            </a:endParaRPr>
          </a:p>
          <a:p>
            <a:pPr>
              <a:buFontTx/>
              <a:buNone/>
            </a:pPr>
            <a:r>
              <a:rPr lang="en-US" altLang="ja-JP" sz="2400" dirty="0" smtClean="0">
                <a:latin typeface="Arial" charset="0"/>
              </a:rPr>
              <a:t> </a:t>
            </a:r>
            <a:r>
              <a:rPr lang="en-US" altLang="ja-JP" sz="2400" dirty="0">
                <a:latin typeface="Arial" charset="0"/>
              </a:rPr>
              <a:t>All other students will have the opportunity to participate in intramural sports, attend career or college sessions, work individually or with groups on assignments in the Media Center or the Commons, or meet with Student Service counselors for academic </a:t>
            </a:r>
            <a:r>
              <a:rPr lang="en-US" altLang="ja-JP" sz="2400" dirty="0" smtClean="0">
                <a:latin typeface="Arial" charset="0"/>
              </a:rPr>
              <a:t>planning.</a:t>
            </a:r>
            <a:endParaRPr lang="en-US" dirty="0">
              <a:latin typeface="Arial" charset="0"/>
            </a:endParaRPr>
          </a:p>
        </p:txBody>
      </p:sp>
    </p:spTree>
    <p:extLst>
      <p:ext uri="{BB962C8B-B14F-4D97-AF65-F5344CB8AC3E}">
        <p14:creationId xmlns:p14="http://schemas.microsoft.com/office/powerpoint/2010/main" val="3736780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atin typeface="Arial" charset="0"/>
              </a:rPr>
              <a:t>Internet Safety</a:t>
            </a:r>
          </a:p>
        </p:txBody>
      </p:sp>
      <p:sp>
        <p:nvSpPr>
          <p:cNvPr id="11267" name="Content Placeholder 2"/>
          <p:cNvSpPr>
            <a:spLocks noGrp="1"/>
          </p:cNvSpPr>
          <p:nvPr>
            <p:ph idx="1"/>
          </p:nvPr>
        </p:nvSpPr>
        <p:spPr>
          <a:xfrm>
            <a:off x="457200" y="1447800"/>
            <a:ext cx="8229600" cy="4373563"/>
          </a:xfrm>
        </p:spPr>
        <p:txBody>
          <a:bodyPr/>
          <a:lstStyle/>
          <a:p>
            <a:pPr>
              <a:buFontTx/>
              <a:buNone/>
            </a:pPr>
            <a:r>
              <a:rPr lang="en-US" dirty="0">
                <a:latin typeface="Arial" charset="0"/>
              </a:rPr>
              <a:t>In accordance with </a:t>
            </a:r>
            <a:r>
              <a:rPr lang="en-US" dirty="0">
                <a:latin typeface="Arial" charset="0"/>
                <a:hlinkClick r:id="rId2"/>
              </a:rPr>
              <a:t>Board Policy 2313/3013/4013</a:t>
            </a:r>
            <a:r>
              <a:rPr lang="en-US" dirty="0">
                <a:latin typeface="Arial" charset="0"/>
              </a:rPr>
              <a:t> and the 21st Century Act (Public Law No: 110:385, Oct. 10, 2008) all students will be trained annually in Internet safety. School districts are required to educate students about:</a:t>
            </a:r>
          </a:p>
          <a:p>
            <a:r>
              <a:rPr lang="en-US" dirty="0">
                <a:latin typeface="Arial" charset="0"/>
              </a:rPr>
              <a:t>Appropriate online behavior, including interacting with other individuals on social networking websites and in chat rooms.</a:t>
            </a:r>
          </a:p>
          <a:p>
            <a:r>
              <a:rPr lang="en-US" dirty="0">
                <a:latin typeface="Arial" charset="0"/>
              </a:rPr>
              <a:t>Cyber bullying awareness and response. </a:t>
            </a:r>
          </a:p>
          <a:p>
            <a:endParaRPr lang="en-US" dirty="0">
              <a:latin typeface="Arial" charset="0"/>
            </a:endParaRPr>
          </a:p>
        </p:txBody>
      </p:sp>
    </p:spTree>
    <p:extLst>
      <p:ext uri="{BB962C8B-B14F-4D97-AF65-F5344CB8AC3E}">
        <p14:creationId xmlns:p14="http://schemas.microsoft.com/office/powerpoint/2010/main" val="104975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534400" cy="2514600"/>
          </a:xfrm>
        </p:spPr>
        <p:txBody>
          <a:bodyPr>
            <a:normAutofit/>
          </a:bodyPr>
          <a:lstStyle/>
          <a:p>
            <a:r>
              <a:rPr lang="en-US" dirty="0">
                <a:solidFill>
                  <a:srgbClr val="002060"/>
                </a:solidFill>
              </a:rPr>
              <a:t>F</a:t>
            </a:r>
            <a:r>
              <a:rPr lang="en-US" dirty="0" smtClean="0">
                <a:solidFill>
                  <a:srgbClr val="002060"/>
                </a:solidFill>
              </a:rPr>
              <a:t>actoring trinomials </a:t>
            </a:r>
            <a:br>
              <a:rPr lang="en-US" dirty="0" smtClean="0">
                <a:solidFill>
                  <a:srgbClr val="002060"/>
                </a:solidFill>
              </a:rPr>
            </a:br>
            <a:r>
              <a:rPr lang="en-US" dirty="0" smtClean="0">
                <a:solidFill>
                  <a:srgbClr val="002060"/>
                </a:solidFill>
              </a:rPr>
              <a:t/>
            </a:r>
            <a:br>
              <a:rPr lang="en-US" dirty="0" smtClean="0">
                <a:solidFill>
                  <a:srgbClr val="002060"/>
                </a:solidFill>
              </a:rPr>
            </a:br>
            <a:r>
              <a:rPr lang="en-US" dirty="0" smtClean="0">
                <a:solidFill>
                  <a:srgbClr val="002060"/>
                </a:solidFill>
              </a:rPr>
              <a:t> “</a:t>
            </a:r>
            <a:r>
              <a:rPr lang="en-US" dirty="0" err="1" smtClean="0">
                <a:solidFill>
                  <a:srgbClr val="002060"/>
                </a:solidFill>
              </a:rPr>
              <a:t>Bustin</a:t>
            </a:r>
            <a:r>
              <a:rPr lang="en-US" dirty="0" smtClean="0">
                <a:solidFill>
                  <a:srgbClr val="002060"/>
                </a:solidFill>
              </a:rPr>
              <a:t> up the B”</a:t>
            </a:r>
            <a:br>
              <a:rPr lang="en-US" dirty="0" smtClean="0">
                <a:solidFill>
                  <a:srgbClr val="002060"/>
                </a:solidFill>
              </a:rPr>
            </a:br>
            <a:endParaRPr lang="en-US"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026"/>
          <p:cNvSpPr>
            <a:spLocks noChangeArrowheads="1"/>
          </p:cNvSpPr>
          <p:nvPr/>
        </p:nvSpPr>
        <p:spPr bwMode="auto">
          <a:xfrm>
            <a:off x="609600" y="304800"/>
            <a:ext cx="7618413" cy="1311275"/>
          </a:xfrm>
          <a:prstGeom prst="rect">
            <a:avLst/>
          </a:prstGeom>
          <a:noFill/>
          <a:ln w="9525">
            <a:noFill/>
            <a:miter lim="800000"/>
            <a:headEnd/>
            <a:tailEnd/>
          </a:ln>
        </p:spPr>
        <p:txBody>
          <a:bodyPr wrap="none">
            <a:spAutoFit/>
          </a:bodyPr>
          <a:lstStyle/>
          <a:p>
            <a:pPr algn="ctr"/>
            <a:r>
              <a:rPr lang="en-US" sz="4000" dirty="0">
                <a:latin typeface="Comic Sans MS" pitchFamily="66" charset="0"/>
              </a:rPr>
              <a:t>Factor: ax</a:t>
            </a:r>
            <a:r>
              <a:rPr lang="en-US" sz="4000" baseline="30000" dirty="0">
                <a:latin typeface="Comic Sans MS" pitchFamily="66" charset="0"/>
              </a:rPr>
              <a:t>2</a:t>
            </a:r>
            <a:r>
              <a:rPr lang="en-US" sz="4000" dirty="0">
                <a:latin typeface="Comic Sans MS" pitchFamily="66" charset="0"/>
              </a:rPr>
              <a:t> + </a:t>
            </a:r>
            <a:r>
              <a:rPr lang="en-US" sz="4000" dirty="0" err="1">
                <a:latin typeface="Comic Sans MS" pitchFamily="66" charset="0"/>
              </a:rPr>
              <a:t>bx</a:t>
            </a:r>
            <a:r>
              <a:rPr lang="en-US" sz="4000" dirty="0">
                <a:latin typeface="Comic Sans MS" pitchFamily="66" charset="0"/>
              </a:rPr>
              <a:t> + c where a </a:t>
            </a:r>
            <a:r>
              <a:rPr lang="en-US" sz="4000" dirty="0" smtClean="0">
                <a:latin typeface="Comic Sans MS" pitchFamily="66" charset="0"/>
              </a:rPr>
              <a:t>≠ </a:t>
            </a:r>
            <a:r>
              <a:rPr lang="en-US" sz="4000" dirty="0">
                <a:latin typeface="Comic Sans MS" pitchFamily="66" charset="0"/>
              </a:rPr>
              <a:t>1</a:t>
            </a:r>
          </a:p>
          <a:p>
            <a:pPr algn="ctr"/>
            <a:r>
              <a:rPr lang="en-US" sz="4000" dirty="0" smtClean="0">
                <a:latin typeface="Comic Sans MS" pitchFamily="66" charset="0"/>
              </a:rPr>
              <a:t>(Busting </a:t>
            </a:r>
            <a:r>
              <a:rPr lang="en-US" sz="4000" dirty="0">
                <a:latin typeface="Comic Sans MS" pitchFamily="66" charset="0"/>
              </a:rPr>
              <a:t>the B!!)</a:t>
            </a:r>
          </a:p>
        </p:txBody>
      </p:sp>
      <p:sp>
        <p:nvSpPr>
          <p:cNvPr id="27650" name="Text Box 1027"/>
          <p:cNvSpPr txBox="1">
            <a:spLocks noChangeArrowheads="1"/>
          </p:cNvSpPr>
          <p:nvPr/>
        </p:nvSpPr>
        <p:spPr bwMode="auto">
          <a:xfrm>
            <a:off x="0" y="1981200"/>
            <a:ext cx="8458200" cy="4481513"/>
          </a:xfrm>
          <a:prstGeom prst="rect">
            <a:avLst/>
          </a:prstGeom>
          <a:noFill/>
          <a:ln w="9525">
            <a:noFill/>
            <a:miter lim="800000"/>
            <a:headEnd/>
            <a:tailEnd/>
          </a:ln>
        </p:spPr>
        <p:txBody>
          <a:bodyPr>
            <a:spAutoFit/>
          </a:bodyPr>
          <a:lstStyle/>
          <a:p>
            <a:pPr marL="457200" indent="-457200" algn="ctr">
              <a:spcBef>
                <a:spcPct val="50000"/>
              </a:spcBef>
            </a:pPr>
            <a:r>
              <a:rPr lang="en-US" sz="3200">
                <a:latin typeface="Comic Sans MS" pitchFamily="66" charset="0"/>
              </a:rPr>
              <a:t>4x</a:t>
            </a:r>
            <a:r>
              <a:rPr lang="en-US" sz="3200" baseline="30000">
                <a:latin typeface="Comic Sans MS" pitchFamily="66" charset="0"/>
              </a:rPr>
              <a:t>2</a:t>
            </a:r>
            <a:r>
              <a:rPr lang="en-US" sz="3200">
                <a:latin typeface="Comic Sans MS" pitchFamily="66" charset="0"/>
              </a:rPr>
              <a:t> + 7x + 3</a:t>
            </a:r>
          </a:p>
          <a:p>
            <a:pPr marL="457200" indent="-457200">
              <a:spcBef>
                <a:spcPct val="50000"/>
              </a:spcBef>
              <a:buFontTx/>
              <a:buAutoNum type="arabicPeriod"/>
            </a:pPr>
            <a:r>
              <a:rPr lang="en-US" sz="3200">
                <a:latin typeface="Comic Sans MS" pitchFamily="66" charset="0"/>
              </a:rPr>
              <a:t>Multiply </a:t>
            </a:r>
            <a:r>
              <a:rPr lang="en-US" sz="3200" b="1">
                <a:latin typeface="Comic Sans MS" pitchFamily="66" charset="0"/>
              </a:rPr>
              <a:t>a</a:t>
            </a:r>
            <a:r>
              <a:rPr lang="en-US" sz="3200">
                <a:latin typeface="Comic Sans MS" pitchFamily="66" charset="0"/>
              </a:rPr>
              <a:t> by </a:t>
            </a:r>
            <a:r>
              <a:rPr lang="en-US" sz="3200" b="1">
                <a:latin typeface="Comic Sans MS" pitchFamily="66" charset="0"/>
              </a:rPr>
              <a:t>c</a:t>
            </a:r>
            <a:r>
              <a:rPr lang="en-US" sz="3200">
                <a:latin typeface="Comic Sans MS" pitchFamily="66" charset="0"/>
              </a:rPr>
              <a:t> </a:t>
            </a:r>
            <a:r>
              <a:rPr lang="en-US" sz="3200">
                <a:solidFill>
                  <a:schemeClr val="hlink"/>
                </a:solidFill>
                <a:latin typeface="Comic Sans MS" pitchFamily="66" charset="0"/>
              </a:rPr>
              <a:t>(12).</a:t>
            </a:r>
          </a:p>
          <a:p>
            <a:pPr marL="457200" indent="-457200">
              <a:spcBef>
                <a:spcPct val="50000"/>
              </a:spcBef>
              <a:buFontTx/>
              <a:buAutoNum type="arabicPeriod"/>
            </a:pPr>
            <a:r>
              <a:rPr lang="en-US" sz="3200">
                <a:latin typeface="Comic Sans MS" pitchFamily="66" charset="0"/>
              </a:rPr>
              <a:t>What numbers have a product of 12 but a sum of b(+7)? </a:t>
            </a:r>
            <a:r>
              <a:rPr lang="en-US" sz="3200">
                <a:solidFill>
                  <a:schemeClr val="hlink"/>
                </a:solidFill>
                <a:latin typeface="Comic Sans MS" pitchFamily="66" charset="0"/>
              </a:rPr>
              <a:t>4 and 3</a:t>
            </a:r>
          </a:p>
          <a:p>
            <a:pPr marL="457200" indent="-457200">
              <a:spcBef>
                <a:spcPct val="50000"/>
              </a:spcBef>
              <a:buFontTx/>
              <a:buAutoNum type="arabicPeriod"/>
            </a:pPr>
            <a:r>
              <a:rPr lang="en-US" sz="3200">
                <a:latin typeface="Comic Sans MS" pitchFamily="66" charset="0"/>
              </a:rPr>
              <a:t>Substitute +7x with the above and use factor by grouping to factor.</a:t>
            </a:r>
          </a:p>
          <a:p>
            <a:pPr marL="457200" indent="-457200">
              <a:spcBef>
                <a:spcPct val="50000"/>
              </a:spcBef>
              <a:buFontTx/>
              <a:buAutoNum type="arabicPeriod"/>
            </a:pPr>
            <a:r>
              <a:rPr lang="en-US" sz="3200">
                <a:solidFill>
                  <a:schemeClr val="hlink"/>
                </a:solidFill>
                <a:latin typeface="Comic Sans MS" pitchFamily="66" charset="0"/>
              </a:rPr>
              <a:t>4x</a:t>
            </a:r>
            <a:r>
              <a:rPr lang="en-US" sz="3200" baseline="30000">
                <a:solidFill>
                  <a:schemeClr val="hlink"/>
                </a:solidFill>
                <a:latin typeface="Comic Sans MS" pitchFamily="66" charset="0"/>
              </a:rPr>
              <a:t>2 </a:t>
            </a:r>
            <a:r>
              <a:rPr lang="en-US" sz="3200">
                <a:solidFill>
                  <a:schemeClr val="hlink"/>
                </a:solidFill>
                <a:latin typeface="Comic Sans MS" pitchFamily="66" charset="0"/>
              </a:rPr>
              <a:t>+ 4x + 3x + 3                     </a:t>
            </a:r>
            <a:r>
              <a:rPr lang="en-US" sz="1600">
                <a:solidFill>
                  <a:schemeClr val="hlink"/>
                </a:solidFill>
                <a:latin typeface="Comic Sans MS" pitchFamily="66" charset="0"/>
              </a:rPr>
              <a:t>continued next slide</a:t>
            </a:r>
            <a:endParaRPr lang="en-US" sz="1600" baseline="30000">
              <a:solidFill>
                <a:schemeClr val="hlink"/>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26"/>
          <p:cNvSpPr>
            <a:spLocks noChangeArrowheads="1"/>
          </p:cNvSpPr>
          <p:nvPr/>
        </p:nvSpPr>
        <p:spPr bwMode="auto">
          <a:xfrm>
            <a:off x="228600" y="2057400"/>
            <a:ext cx="8839200" cy="4278094"/>
          </a:xfrm>
          <a:prstGeom prst="rect">
            <a:avLst/>
          </a:prstGeom>
          <a:noFill/>
          <a:ln w="9525">
            <a:noFill/>
            <a:miter lim="800000"/>
            <a:headEnd/>
            <a:tailEnd/>
          </a:ln>
        </p:spPr>
        <p:txBody>
          <a:bodyPr wrap="square">
            <a:spAutoFit/>
          </a:bodyPr>
          <a:lstStyle/>
          <a:p>
            <a:pPr marL="457200" indent="-457200">
              <a:spcBef>
                <a:spcPct val="50000"/>
              </a:spcBef>
            </a:pPr>
            <a:r>
              <a:rPr lang="en-US" sz="3200" dirty="0">
                <a:solidFill>
                  <a:schemeClr val="tx2"/>
                </a:solidFill>
                <a:latin typeface="Comic Sans MS" pitchFamily="66" charset="0"/>
              </a:rPr>
              <a:t>   4x</a:t>
            </a:r>
            <a:r>
              <a:rPr lang="en-US" sz="3200" baseline="30000" dirty="0">
                <a:solidFill>
                  <a:schemeClr val="tx2"/>
                </a:solidFill>
                <a:latin typeface="Comic Sans MS" pitchFamily="66" charset="0"/>
              </a:rPr>
              <a:t>2 </a:t>
            </a:r>
            <a:r>
              <a:rPr lang="en-US" sz="3200" dirty="0">
                <a:solidFill>
                  <a:schemeClr val="tx2"/>
                </a:solidFill>
                <a:latin typeface="Comic Sans MS" pitchFamily="66" charset="0"/>
              </a:rPr>
              <a:t>+ 4x</a:t>
            </a:r>
            <a:r>
              <a:rPr lang="en-US" sz="3200" dirty="0">
                <a:solidFill>
                  <a:schemeClr val="hlink"/>
                </a:solidFill>
                <a:latin typeface="Comic Sans MS" pitchFamily="66" charset="0"/>
              </a:rPr>
              <a:t> + 3x + 3      (factor by grouping)</a:t>
            </a:r>
          </a:p>
          <a:p>
            <a:pPr marL="457200" indent="-457200">
              <a:spcBef>
                <a:spcPct val="50000"/>
              </a:spcBef>
            </a:pPr>
            <a:r>
              <a:rPr lang="en-US" sz="3200" dirty="0">
                <a:solidFill>
                  <a:schemeClr val="tx2"/>
                </a:solidFill>
                <a:latin typeface="Comic Sans MS" pitchFamily="66" charset="0"/>
              </a:rPr>
              <a:t>   4x(x + 1) </a:t>
            </a:r>
            <a:r>
              <a:rPr lang="en-US" sz="3200" dirty="0">
                <a:solidFill>
                  <a:schemeClr val="hlink"/>
                </a:solidFill>
                <a:latin typeface="Comic Sans MS" pitchFamily="66" charset="0"/>
              </a:rPr>
              <a:t>+3(x + 1)</a:t>
            </a:r>
          </a:p>
          <a:p>
            <a:pPr marL="457200" indent="-457200">
              <a:spcBef>
                <a:spcPct val="50000"/>
              </a:spcBef>
            </a:pPr>
            <a:r>
              <a:rPr lang="en-US" sz="3200" dirty="0">
                <a:solidFill>
                  <a:schemeClr val="hlink"/>
                </a:solidFill>
                <a:latin typeface="Comic Sans MS" pitchFamily="66" charset="0"/>
              </a:rPr>
              <a:t>   </a:t>
            </a:r>
            <a:r>
              <a:rPr lang="en-US" sz="3200" dirty="0">
                <a:latin typeface="Comic Sans MS" pitchFamily="66" charset="0"/>
              </a:rPr>
              <a:t>(x + 1)(4x + 3)</a:t>
            </a:r>
          </a:p>
          <a:p>
            <a:pPr marL="457200" indent="-457200">
              <a:spcBef>
                <a:spcPct val="50000"/>
              </a:spcBef>
            </a:pPr>
            <a:endParaRPr lang="en-US" sz="3200" dirty="0">
              <a:latin typeface="Comic Sans MS" pitchFamily="66" charset="0"/>
            </a:endParaRPr>
          </a:p>
          <a:p>
            <a:pPr marL="457200" indent="-457200">
              <a:spcBef>
                <a:spcPct val="50000"/>
              </a:spcBef>
            </a:pPr>
            <a:r>
              <a:rPr lang="en-US" sz="3200" dirty="0">
                <a:latin typeface="Comic Sans MS" pitchFamily="66" charset="0"/>
              </a:rPr>
              <a:t>Check your answer by using </a:t>
            </a:r>
            <a:r>
              <a:rPr lang="en-US" sz="3200" dirty="0" smtClean="0">
                <a:latin typeface="Comic Sans MS" pitchFamily="66" charset="0"/>
              </a:rPr>
              <a:t>FOIL/distribute.</a:t>
            </a:r>
            <a:endParaRPr lang="en-US" sz="3200" dirty="0">
              <a:latin typeface="Comic Sans MS" pitchFamily="66" charset="0"/>
            </a:endParaRPr>
          </a:p>
          <a:p>
            <a:pPr marL="457200" indent="-457200">
              <a:spcBef>
                <a:spcPct val="50000"/>
              </a:spcBef>
            </a:pPr>
            <a:endParaRPr lang="en-US" sz="3200"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2214</TotalTime>
  <Words>539</Words>
  <Application>Microsoft Office PowerPoint</Application>
  <PresentationFormat>On-screen Show (4:3)</PresentationFormat>
  <Paragraphs>101</Paragraphs>
  <Slides>16</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9" baseType="lpstr">
      <vt:lpstr>ＭＳ Ｐ明朝</vt:lpstr>
      <vt:lpstr>Arial</vt:lpstr>
      <vt:lpstr>Calibri</vt:lpstr>
      <vt:lpstr>Cambria Math</vt:lpstr>
      <vt:lpstr>Comic Sans MS</vt:lpstr>
      <vt:lpstr>Curlz MT</vt:lpstr>
      <vt:lpstr>Georgia</vt:lpstr>
      <vt:lpstr>Tahoma</vt:lpstr>
      <vt:lpstr>Times New Roman</vt:lpstr>
      <vt:lpstr>Wingdings</vt:lpstr>
      <vt:lpstr>Wingdings 2</vt:lpstr>
      <vt:lpstr>Civic</vt:lpstr>
      <vt:lpstr>Equation</vt:lpstr>
      <vt:lpstr>Honors Math 2~ Unit 1~Day 2~Warm Up: </vt:lpstr>
      <vt:lpstr>Homework Packet 1-1</vt:lpstr>
      <vt:lpstr>Re-Test Policy (Heritage HS-wide policy):</vt:lpstr>
      <vt:lpstr>Quiz Replacement Policy  (Math Dept. policy):</vt:lpstr>
      <vt:lpstr>Husky Help 2.0</vt:lpstr>
      <vt:lpstr>Internet Safety</vt:lpstr>
      <vt:lpstr>Factoring trinomials    “Bustin up the B” </vt:lpstr>
      <vt:lpstr>PowerPoint Presentation</vt:lpstr>
      <vt:lpstr>PowerPoint Presentation</vt:lpstr>
      <vt:lpstr> When leading coefficient is not one “Bustin up the B” </vt:lpstr>
      <vt:lpstr>Factoring trinomials into the product of two binomials when leading coefficient is one. </vt:lpstr>
      <vt:lpstr>You Try!</vt:lpstr>
      <vt:lpstr>Concept Summary:  Polynomial Factoring Techniques</vt:lpstr>
      <vt:lpstr>Whiteboard Practice</vt:lpstr>
      <vt:lpstr>Let’s Practice our Factoring (Exit Ticket) Complete on Index Card to turn in: </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WCPSS</dc:creator>
  <cp:lastModifiedBy>rwalters</cp:lastModifiedBy>
  <cp:revision>149</cp:revision>
  <dcterms:created xsi:type="dcterms:W3CDTF">2005-01-30T02:45:09Z</dcterms:created>
  <dcterms:modified xsi:type="dcterms:W3CDTF">2016-01-20T20:01:44Z</dcterms:modified>
</cp:coreProperties>
</file>