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notesMasterIdLst>
    <p:notesMasterId r:id="rId17"/>
  </p:notesMasterIdLst>
  <p:sldIdLst>
    <p:sldId id="279" r:id="rId5"/>
    <p:sldId id="290" r:id="rId6"/>
    <p:sldId id="267" r:id="rId7"/>
    <p:sldId id="289" r:id="rId8"/>
    <p:sldId id="260" r:id="rId9"/>
    <p:sldId id="272" r:id="rId10"/>
    <p:sldId id="291" r:id="rId11"/>
    <p:sldId id="285" r:id="rId12"/>
    <p:sldId id="277" r:id="rId13"/>
    <p:sldId id="292" r:id="rId14"/>
    <p:sldId id="293" r:id="rId15"/>
    <p:sldId id="28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99FF"/>
    <a:srgbClr val="0099CC"/>
    <a:srgbClr val="9966FF"/>
    <a:srgbClr val="FF66FF"/>
    <a:srgbClr val="00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E50A3-1D7E-48E9-BD7D-7C46924C251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29B5F-434A-453C-83F9-5839963D7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B25BB-B19E-4C1B-953C-E8255440C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35B0-2287-4A19-BDEA-880081A4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6F2E-A795-42BD-BDAB-F788FA639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599E6-9B5E-410F-A4F8-35B2F7EA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1516-B940-4D75-825D-31D0B0B11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487B-E4F7-494A-A347-ECBBCE8A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89D1-C275-4BA7-BA11-33B62FB10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4DFA-F5CB-4DCF-92D7-47EEF48E1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4B6E-AEB3-43BA-81A5-8C6B5859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A70A-322F-4990-82FD-2D14D3C9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8FA0-FC88-48A6-B806-387F3153D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1235-A0DA-476C-AAB4-03BAE5D85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4AD4-580A-4C8C-8BC8-B9959A512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72DE-E156-4B1C-B279-810C91BC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5588-E478-4C8A-8521-4CA1C4C06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B14F-2F26-49A7-B6A8-103FD926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06973-D045-46E7-A2EA-5D30F9FF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9" y="230"/>
              <a:ext cx="1859" cy="3630"/>
              <a:chOff x="3007" y="773"/>
              <a:chExt cx="1859" cy="3630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8" y="119"/>
              <a:ext cx="356" cy="608"/>
              <a:chOff x="173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3"/>
              <a:ext cx="500" cy="500"/>
              <a:chOff x="1727" y="87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5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A30C-C4E3-49C2-8B93-946D415F8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58E3-054F-451D-9036-444C7830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EDA6-5214-4677-B84F-E1AE278E8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4213-1152-4F69-9D5B-997D8D295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156F-E242-40D6-88DF-5B6044864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2E2E-EB1A-42CB-B6D5-8003B3966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E25F-466B-4912-980B-734A015A1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0666-52D4-4262-830E-954F56CD5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6C4D-C015-4ACA-854F-B97FEC2ED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AB33-999E-4342-9407-AFFC911EC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A10D-407A-48E1-91CE-FB7BE1C65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B4BE-F0E1-4A9A-86D2-B428B61FE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922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EA2E-B389-48EF-B2DB-A46BBCB6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817B8-BC69-4465-ACE7-578EA67BC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FDE1-AF67-4922-9CCD-AA288CFF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E122-BEC1-4EE0-AF4B-7CB36903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DB38C-7BB1-4FC5-BE52-6976EE44D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F96C-EDF0-4302-B67E-6C9129DF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B4DDD-9B63-486E-B304-7D806081C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2C71-C518-4C52-9281-60843BEB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3690-E1D3-4891-AF96-111E9F353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3AA43-6F6F-474E-9639-153EF2D8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6378-B40F-4A39-B936-297B1C917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7902-EC19-48DA-A370-BD62518AD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5D31-B5DC-4B86-B5CF-161524D9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D543F-8273-466A-8C42-A772672AE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6EAE-6A35-4E84-A25D-1BD17892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14C8-95B2-4F8D-9B64-6881A0BFA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E4CA-8FF2-4923-95DB-510E0D9B9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667F7AB-8288-418E-B3B5-0A3331459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32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232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32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229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30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230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30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904C89D0-C786-4A0C-8CFF-9A55A05E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434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14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434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14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437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14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4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4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434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146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34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14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35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14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4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38CD672-B88C-4A1B-9004-E5EE1A36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37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11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11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11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1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538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1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91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2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2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9D82804-9112-4F50-9C5F-3F798482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8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Without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calculator, identify the following given y = (2x + 3)(x – 2)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a) X – Intercept(s)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b) Direction of opening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c) Y- Intercept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 Draw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 a graph that…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has two real solutions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has one real solution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c) has no real solutions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4400" b="1" kern="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Warm Up ~ Unit 2</a:t>
            </a:r>
            <a:r>
              <a:rPr lang="en-US" sz="4400" b="1" kern="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 </a:t>
            </a:r>
            <a:r>
              <a:rPr lang="en-US" sz="4400" b="1" kern="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Day </a:t>
            </a:r>
            <a:r>
              <a:rPr lang="en-US" sz="4400" b="1" kern="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2</a:t>
            </a:r>
            <a:endParaRPr lang="en-US" sz="4400" b="1" kern="0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upca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this look like on a Final Exam??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Which equation has exactly one real solution?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12x – 9 = 0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+ 12x + 9 = 0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6x – 9 = 0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+ 6x + 9 = 0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1447800" y="3962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about this??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 is an unknown constant, which binomial must be a factor of               7m</a:t>
            </a:r>
            <a:r>
              <a:rPr lang="en-US" baseline="30000" dirty="0" smtClean="0"/>
              <a:t>2</a:t>
            </a:r>
            <a:r>
              <a:rPr lang="en-US" dirty="0" smtClean="0"/>
              <a:t> + 14m – tm – 2t?</a:t>
            </a:r>
          </a:p>
          <a:p>
            <a:pPr marL="514350" indent="-514350">
              <a:buAutoNum type="alphaLcParenR"/>
            </a:pPr>
            <a:r>
              <a:rPr lang="en-US" dirty="0" smtClean="0"/>
              <a:t>7m + t</a:t>
            </a:r>
          </a:p>
          <a:p>
            <a:pPr marL="514350" indent="-514350">
              <a:buAutoNum type="alphaLcParenR"/>
            </a:pPr>
            <a:r>
              <a:rPr lang="en-US" dirty="0" smtClean="0"/>
              <a:t>m – t</a:t>
            </a:r>
          </a:p>
          <a:p>
            <a:pPr marL="514350" indent="-514350">
              <a:buAutoNum type="alphaLcParenR"/>
            </a:pPr>
            <a:r>
              <a:rPr lang="en-US" dirty="0" smtClean="0"/>
              <a:t>m + 2</a:t>
            </a:r>
          </a:p>
          <a:p>
            <a:pPr marL="514350" indent="-514350">
              <a:buAutoNum type="alphaLcParenR"/>
            </a:pPr>
            <a:r>
              <a:rPr lang="en-US" dirty="0" smtClean="0"/>
              <a:t>m - 2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4572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Pupcat" pitchFamily="2" charset="0"/>
              </a:rPr>
              <a:t>Homework!!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1905000"/>
            <a:ext cx="6870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5400" kern="0" dirty="0" smtClean="0">
                <a:solidFill>
                  <a:srgbClr val="0000FF"/>
                </a:solidFill>
                <a:latin typeface="Pupcat" pitchFamily="2" charset="0"/>
                <a:ea typeface="+mj-ea"/>
                <a:cs typeface="+mj-cs"/>
              </a:rPr>
              <a:t>Finish</a:t>
            </a:r>
          </a:p>
          <a:p>
            <a:pPr algn="ctr">
              <a:defRPr/>
            </a:pPr>
            <a:r>
              <a:rPr lang="en-US" sz="5400" kern="0" dirty="0" smtClean="0">
                <a:solidFill>
                  <a:srgbClr val="0000FF"/>
                </a:solidFill>
                <a:latin typeface="Pupcat" pitchFamily="2" charset="0"/>
                <a:ea typeface="+mj-ea"/>
                <a:cs typeface="+mj-cs"/>
              </a:rPr>
              <a:t>HW 2-1</a:t>
            </a:r>
            <a:endParaRPr lang="en-US" sz="5400" kern="0" dirty="0">
              <a:solidFill>
                <a:srgbClr val="0000FF"/>
              </a:solidFill>
              <a:latin typeface="Pupcat" pitchFamily="2" charset="0"/>
              <a:ea typeface="+mj-ea"/>
              <a:cs typeface="+mj-cs"/>
            </a:endParaRPr>
          </a:p>
          <a:p>
            <a:pPr algn="ctr">
              <a:defRPr/>
            </a:pPr>
            <a:endParaRPr lang="en-US" sz="5400" kern="0" dirty="0">
              <a:solidFill>
                <a:srgbClr val="FF0000"/>
              </a:solidFill>
              <a:latin typeface="Pupca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39812"/>
          </a:xfrm>
        </p:spPr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dirty="0" smtClean="0"/>
                  <a:t>x= -4 x = 5/4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3)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3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48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/>
                                <a:ea typeface="Cambria Math"/>
                              </a:rPr>
                              <m:t>21</m:t>
                            </m:r>
                          </m:e>
                        </m:rad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4800" dirty="0" smtClean="0"/>
              </a:p>
              <a:p>
                <a:pPr marL="0" indent="0">
                  <a:buNone/>
                </a:pPr>
                <a:endParaRPr lang="en-US" sz="4800" dirty="0"/>
              </a:p>
              <a:p>
                <a:pPr marL="0" indent="0">
                  <a:buNone/>
                </a:pPr>
                <a:r>
                  <a:rPr lang="en-US" dirty="0"/>
                  <a:t>5) </a:t>
                </a:r>
                <a:r>
                  <a:rPr lang="en-US" sz="4400" dirty="0"/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−8</m:t>
                        </m:r>
                        <m:r>
                          <a:rPr lang="en-US" sz="4400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80</m:t>
                            </m:r>
                          </m:e>
                        </m:rad>
                      </m:num>
                      <m:den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918" b="-8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8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23463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latin typeface="Pupcat" pitchFamily="2" charset="0"/>
              </a:rPr>
              <a:t>Quadratic Formula and the </a:t>
            </a:r>
            <a:r>
              <a:rPr lang="en-US" sz="6600" b="1" dirty="0" err="1" smtClean="0">
                <a:latin typeface="Pupcat" pitchFamily="2" charset="0"/>
              </a:rPr>
              <a:t>Discriminant</a:t>
            </a:r>
            <a:endParaRPr lang="en-US" sz="6600" b="1" dirty="0" smtClean="0">
              <a:latin typeface="Pupcat" pitchFamily="2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latin typeface="Pupcat" pitchFamily="2" charset="0"/>
              </a:rPr>
              <a:t>Monday, Sept. 8,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4" name="Picture 16" descr="http://www.s-cool.co.uk/gcse/assets/learn_its/gcse/maths/graphs/algebraic-graphs/g-mat-graph-dia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066800"/>
            <a:ext cx="28575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http://completecenter.gmu.edu/images/Quadraticfunc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45" y="1046018"/>
            <a:ext cx="31432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Picture 20" descr="http://cnx.org/resources/7a5e81b772f4ad11c6de22a678eab9d1/C09_S9-7_P51_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927" y="4038599"/>
            <a:ext cx="2590800" cy="25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" y="7937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Recall from Friday: Types of Roots of a Quadratic Function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69975" y="3507343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Two-Real Solutions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42094" y="3426175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One-Real Solution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81651" y="6488668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Real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251700" cy="8382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00FF"/>
                </a:solidFill>
                <a:latin typeface="Pupcat" pitchFamily="2" charset="0"/>
              </a:rPr>
              <a:t>Quadratic Formula:</a:t>
            </a:r>
            <a:endParaRPr lang="en-US" sz="5400" smtClean="0">
              <a:solidFill>
                <a:srgbClr val="0000FF"/>
              </a:solidFill>
              <a:latin typeface="Pupcat" pitchFamily="2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676400" y="30480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219200" y="1989138"/>
          <a:ext cx="594360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1409088" imgH="533169" progId="Equation.DSMT4">
                  <p:embed/>
                </p:oleObj>
              </mc:Choice>
              <mc:Fallback>
                <p:oleObj name="Equation" r:id="rId4" imgW="1409088" imgH="53316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9138"/>
                        <a:ext cx="5943600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>
                <a:latin typeface="Pupcat" pitchFamily="2" charset="0"/>
              </a:rPr>
              <a:t>	Discriminant: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number under the radical in the quadratic formula:  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- 4ac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rgbClr val="0099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discriminant tells us how many real solutions there are to a problem.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…Remember we said there are always solutions, they just aren’t always real!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pattern…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65222"/>
              </p:ext>
            </p:extLst>
          </p:nvPr>
        </p:nvGraphicFramePr>
        <p:xfrm>
          <a:off x="0" y="1905000"/>
          <a:ext cx="9144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932317"/>
                <a:gridCol w="1725283"/>
              </a:tblGrid>
              <a:tr h="11359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y=x</a:t>
                      </a:r>
                      <a:r>
                        <a:rPr lang="en-US" sz="3200" baseline="30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-4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y=x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y=x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-2x+1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y=x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+5x+6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y=x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+2x+9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274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Discriminant: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Discriminant: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Discriminant: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Discriminant: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Discriminant: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74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 and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 of Zeroes: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 and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 of Zeroes: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 and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 of Zeroes: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 and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 of Zeroes: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 and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 of Zeroes: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274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6705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If the discriminant &gt; 0 then there are </a:t>
            </a:r>
            <a:r>
              <a:rPr lang="en-US" b="1" dirty="0" smtClean="0"/>
              <a:t>2 real solutions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dirty="0" smtClean="0"/>
              <a:t>If the discriminant = 0 then there is  </a:t>
            </a:r>
            <a:r>
              <a:rPr lang="en-US" b="1" dirty="0" smtClean="0"/>
              <a:t>1 real solution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dirty="0" smtClean="0"/>
              <a:t>If the discriminant &lt; 0 then there are 0 real solutions and </a:t>
            </a:r>
            <a:r>
              <a:rPr lang="en-US" b="1" dirty="0" smtClean="0"/>
              <a:t>2 non-real solutions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Pupcat" pitchFamily="2" charset="0"/>
              </a:rPr>
              <a:t>Using the Discriminant: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343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None/>
            </a:pPr>
            <a:r>
              <a:rPr lang="en-US" sz="2600" smtClean="0"/>
              <a:t>Find the discriminant of the quadratic equation and use it to find the number and type of solutions.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/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1752600" y="2590800"/>
          <a:ext cx="28654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4" imgW="990600" imgH="1422400" progId="Equation.3">
                  <p:embed/>
                </p:oleObj>
              </mc:Choice>
              <mc:Fallback>
                <p:oleObj name="Equation" r:id="rId4" imgW="990600" imgH="1422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286543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2150</TotalTime>
  <Words>369</Words>
  <Application>Microsoft Office PowerPoint</Application>
  <PresentationFormat>On-screen Show (4:3)</PresentationFormat>
  <Paragraphs>83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Crayons</vt:lpstr>
      <vt:lpstr>Echo</vt:lpstr>
      <vt:lpstr>Balloons</vt:lpstr>
      <vt:lpstr>Ripple</vt:lpstr>
      <vt:lpstr>Equation</vt:lpstr>
      <vt:lpstr>PowerPoint Presentation</vt:lpstr>
      <vt:lpstr>Homework Answers</vt:lpstr>
      <vt:lpstr>Quadratic Formula and the Discriminant</vt:lpstr>
      <vt:lpstr>PowerPoint Presentation</vt:lpstr>
      <vt:lpstr>Quadratic Formula:</vt:lpstr>
      <vt:lpstr> Discriminant:</vt:lpstr>
      <vt:lpstr>Find the pattern…</vt:lpstr>
      <vt:lpstr>PowerPoint Presentation</vt:lpstr>
      <vt:lpstr>Using the Discriminant:</vt:lpstr>
      <vt:lpstr>What will this look like on a Final Exam??</vt:lpstr>
      <vt:lpstr>What do you think about this??</vt:lpstr>
      <vt:lpstr>Homework!!</vt:lpstr>
    </vt:vector>
  </TitlesOfParts>
  <Company>Green Hope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csharpe2</cp:lastModifiedBy>
  <cp:revision>155</cp:revision>
  <dcterms:created xsi:type="dcterms:W3CDTF">2004-11-28T02:14:58Z</dcterms:created>
  <dcterms:modified xsi:type="dcterms:W3CDTF">2014-09-08T14:16:53Z</dcterms:modified>
</cp:coreProperties>
</file>