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</p:sldMasterIdLst>
  <p:sldIdLst>
    <p:sldId id="276" r:id="rId3"/>
    <p:sldId id="277" r:id="rId4"/>
    <p:sldId id="265" r:id="rId5"/>
    <p:sldId id="266" r:id="rId6"/>
    <p:sldId id="275" r:id="rId7"/>
    <p:sldId id="267" r:id="rId8"/>
    <p:sldId id="268" r:id="rId9"/>
    <p:sldId id="269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075256-3AB0-41A1-A7EB-D8649661C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33996-2F6A-4769-BAA4-6AF24D5FA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618E1-ADDA-4D34-AE4E-BEB56756B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782FAC-C86F-4960-A2DB-FDF2074F7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8B070B-C764-4C4A-B93E-50C776CC0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3A5D13-2584-4D1C-9479-64B8A4341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192993-034A-49D0-B48B-27139F461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862E3A-78A6-4A7A-AA97-3D2524BC9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F1AA03-9CE0-455B-818B-0A03603E7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764638-DF70-425E-A8F8-8A1E113C1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A1E333-8B46-491E-8246-5EAE14D44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983FC-84EB-4E94-957E-EF47BAFE7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BEEDC4-3C7B-417A-AE4A-3C87325E1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4FF3CC-30FE-47C8-9DB9-9196D6E47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3A214-0D2D-4798-96DB-2AA45DC4F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E1839-481D-422C-B52F-C276CA1FD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FA3D1-05EE-4009-908A-23FD25950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032AB-B8E4-4A32-BC49-4DFB7AE32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B5CC3-A94E-4E5B-B0A3-7F06880F8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9AB62-81E2-43F6-B1CB-217A3121B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5B37A-36D0-4161-96A0-8726EF71E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A764DD68-3DFB-43B5-9051-63963E0CB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5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8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/>
              <a:t>iRespond Graph</a:t>
            </a:r>
          </a:p>
        </p:txBody>
      </p:sp>
      <p:grpSp>
        <p:nvGrpSpPr>
          <p:cNvPr id="3079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3108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0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103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3104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3105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3106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3107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81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3100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2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3095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3096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3097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3098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3099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3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89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3090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3091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3092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3093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</p:cxnSp>
        <p:cxnSp>
          <p:nvCxnSpPr>
            <p:cNvPr id="3094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</p:cxnSp>
      </p:grpSp>
      <p:grpSp>
        <p:nvGrpSpPr>
          <p:cNvPr id="3084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85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086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87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088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Without a calculator, state all of the following:</a:t>
            </a:r>
          </a:p>
          <a:p>
            <a:pPr marL="0" indent="0">
              <a:buNone/>
            </a:pPr>
            <a:r>
              <a:rPr lang="en-US" dirty="0" smtClean="0"/>
              <a:t>1) y=-3(x + 4)</a:t>
            </a:r>
            <a:r>
              <a:rPr lang="en-US" baseline="30000" dirty="0" smtClean="0"/>
              <a:t>2</a:t>
            </a:r>
            <a:r>
              <a:rPr lang="en-US" dirty="0" smtClean="0"/>
              <a:t> - 5</a:t>
            </a:r>
          </a:p>
          <a:p>
            <a:pPr marL="0" indent="0">
              <a:buNone/>
            </a:pPr>
            <a:r>
              <a:rPr lang="en-US" dirty="0" smtClean="0"/>
              <a:t>	a) Transformations	b) Domain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 smtClean="0"/>
              <a:t>c) 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131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Transformed Domain and Range: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domain and range for the following:</a:t>
            </a:r>
          </a:p>
          <a:p>
            <a:r>
              <a:rPr lang="en-US" i="1" dirty="0" smtClean="0"/>
              <a:t>a.  log (x + 4)		b.  log (x – 5)  </a:t>
            </a:r>
          </a:p>
          <a:p>
            <a:pPr>
              <a:buNone/>
            </a:pPr>
            <a:r>
              <a:rPr lang="en-US" i="1" dirty="0" smtClean="0"/>
              <a:t> </a:t>
            </a:r>
            <a:r>
              <a:rPr lang="en-US" sz="1800" i="1" dirty="0" smtClean="0">
                <a:solidFill>
                  <a:srgbClr val="FF0000"/>
                </a:solidFill>
              </a:rPr>
              <a:t>D: {x &gt; -4), R: {all real}</a:t>
            </a:r>
          </a:p>
          <a:p>
            <a:pPr>
              <a:buNone/>
            </a:pPr>
            <a:endParaRPr lang="en-US" sz="1800" i="1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c.  log (x) – 6		d.  log (x) + 1</a:t>
            </a:r>
          </a:p>
          <a:p>
            <a:pPr>
              <a:buNone/>
            </a:pPr>
            <a:r>
              <a:rPr lang="en-US" sz="1800" i="1" dirty="0" smtClean="0">
                <a:solidFill>
                  <a:srgbClr val="FF0000"/>
                </a:solidFill>
              </a:rPr>
              <a:t>D: {x &gt; 0), R: {all real}</a:t>
            </a:r>
          </a:p>
          <a:p>
            <a:pPr>
              <a:buNone/>
            </a:pPr>
            <a:endParaRPr lang="en-US" sz="1800" i="1" dirty="0" smtClean="0"/>
          </a:p>
          <a:p>
            <a:r>
              <a:rPr lang="en-US" i="1" dirty="0" smtClean="0"/>
              <a:t>e. log (x + 3) – 2	        f.  log (x - 7) + 5</a:t>
            </a:r>
          </a:p>
          <a:p>
            <a:pPr>
              <a:buNone/>
            </a:pPr>
            <a:r>
              <a:rPr lang="en-US" sz="1800" i="1" dirty="0" smtClean="0">
                <a:solidFill>
                  <a:srgbClr val="FF0000"/>
                </a:solidFill>
              </a:rPr>
              <a:t>D: {x &gt; -3), R: {all real}		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3200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rgbClr val="FF0000"/>
                </a:solidFill>
              </a:rPr>
              <a:t>D: {x &gt; 5), R: {all real}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4419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rgbClr val="FF0000"/>
                </a:solidFill>
              </a:rPr>
              <a:t>D: {x &gt; 0), R: {all real}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5562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rgbClr val="FF0000"/>
                </a:solidFill>
              </a:rPr>
              <a:t>D: {x &gt; 7), R: {all real}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and Range of Exponentials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 smtClean="0"/>
              <a:t>Find the domain and range for the following exponential equations.</a:t>
            </a:r>
          </a:p>
          <a:p>
            <a:endParaRPr lang="en-US" sz="2000" i="1" dirty="0" smtClean="0"/>
          </a:p>
          <a:p>
            <a:r>
              <a:rPr lang="en-US" sz="2000" dirty="0" smtClean="0"/>
              <a:t>y = 3(2)</a:t>
            </a:r>
            <a:r>
              <a:rPr lang="en-US" sz="2000" baseline="30000" dirty="0" smtClean="0"/>
              <a:t>x</a:t>
            </a:r>
            <a:r>
              <a:rPr lang="en-US" sz="2000" dirty="0" smtClean="0"/>
              <a:t>                             y = 1(4)</a:t>
            </a:r>
            <a:r>
              <a:rPr lang="en-US" sz="2000" baseline="30000" dirty="0" smtClean="0"/>
              <a:t>x +3 </a:t>
            </a:r>
            <a:r>
              <a:rPr lang="en-US" sz="2000" dirty="0" smtClean="0"/>
              <a:t>-5</a:t>
            </a:r>
            <a:endParaRPr lang="en-US" sz="2000" baseline="30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y = 2(3)</a:t>
            </a:r>
            <a:r>
              <a:rPr lang="en-US" sz="2000" baseline="30000" dirty="0" smtClean="0"/>
              <a:t>x </a:t>
            </a:r>
            <a:r>
              <a:rPr lang="en-US" sz="2000" dirty="0" smtClean="0"/>
              <a:t>+ 4		     y = 4(2)</a:t>
            </a:r>
            <a:r>
              <a:rPr lang="en-US" sz="2000" baseline="30000" dirty="0" smtClean="0"/>
              <a:t>x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y = -2(½)</a:t>
            </a:r>
            <a:r>
              <a:rPr lang="en-US" sz="2000" baseline="30000" dirty="0" smtClean="0"/>
              <a:t>x</a:t>
            </a:r>
            <a:r>
              <a:rPr lang="en-US" sz="2000" dirty="0" smtClean="0"/>
              <a:t>	- 2		       y = 1(.75)</a:t>
            </a:r>
            <a:r>
              <a:rPr lang="en-US" sz="2000" baseline="30000" dirty="0" smtClean="0"/>
              <a:t>x-4</a:t>
            </a:r>
            <a:r>
              <a:rPr lang="en-US" sz="2000" dirty="0" smtClean="0"/>
              <a:t> +3</a:t>
            </a:r>
            <a:endParaRPr lang="en-US" sz="2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8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 smtClean="0"/>
              <a:t>Logarithms and Exponential Transformations and  Inequalities</a:t>
            </a:r>
            <a:endParaRPr lang="en-US" sz="48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Describe the transformation for the following quadratic equations with parent function y = x</a:t>
            </a:r>
            <a:r>
              <a:rPr lang="en-US" sz="2400" i="1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 = (x + 4)</a:t>
            </a:r>
            <a:r>
              <a:rPr lang="en-US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+ 1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 = –x</a:t>
            </a:r>
            <a:r>
              <a:rPr lang="en-US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4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 = 2(x – 1)</a:t>
            </a:r>
            <a:r>
              <a:rPr lang="en-US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+ 5</a:t>
            </a:r>
          </a:p>
          <a:p>
            <a:endParaRPr lang="en-US" dirty="0" smtClean="0"/>
          </a:p>
          <a:p>
            <a:r>
              <a:rPr lang="en-US" dirty="0" smtClean="0"/>
              <a:t>y = -3(x – 5)</a:t>
            </a:r>
            <a:r>
              <a:rPr lang="en-US" baseline="30000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530725"/>
          </a:xfrm>
        </p:spPr>
        <p:txBody>
          <a:bodyPr/>
          <a:lstStyle/>
          <a:p>
            <a:r>
              <a:rPr lang="en-US" sz="2000" i="1" dirty="0" smtClean="0"/>
              <a:t>Use what you know about transformation to make conjectures about the following equations with parent function y = 3(2)</a:t>
            </a:r>
            <a:r>
              <a:rPr lang="en-US" sz="2000" i="1" baseline="30000" dirty="0" smtClean="0"/>
              <a:t>x</a:t>
            </a:r>
            <a:r>
              <a:rPr lang="en-US" sz="2000" i="1" dirty="0" smtClean="0"/>
              <a:t>.  Check your conjectures with your groups and your calculator.</a:t>
            </a:r>
          </a:p>
          <a:p>
            <a:r>
              <a:rPr lang="en-US" sz="2400" dirty="0" smtClean="0"/>
              <a:t>y = 3(2)</a:t>
            </a:r>
            <a:r>
              <a:rPr lang="en-US" sz="2400" baseline="30000" dirty="0" smtClean="0"/>
              <a:t>x-5</a:t>
            </a:r>
            <a:r>
              <a:rPr lang="en-US" sz="2400" dirty="0" smtClean="0"/>
              <a:t>                         y = 3(2)</a:t>
            </a:r>
            <a:r>
              <a:rPr lang="en-US" sz="2400" baseline="30000" dirty="0" smtClean="0"/>
              <a:t>x + 5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y = 3(2)</a:t>
            </a:r>
            <a:r>
              <a:rPr lang="en-US" sz="2400" baseline="30000" dirty="0" smtClean="0"/>
              <a:t>x</a:t>
            </a:r>
            <a:r>
              <a:rPr lang="en-US" sz="2400" dirty="0" smtClean="0"/>
              <a:t>	+6		          y = 3(2)</a:t>
            </a:r>
            <a:r>
              <a:rPr lang="en-US" sz="2400" baseline="30000" dirty="0" smtClean="0"/>
              <a:t>x </a:t>
            </a:r>
            <a:r>
              <a:rPr lang="en-US" sz="2400" dirty="0" smtClean="0"/>
              <a:t>- 5</a:t>
            </a:r>
            <a:endParaRPr lang="en-US" sz="2400" baseline="30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y = 3(2)</a:t>
            </a:r>
            <a:r>
              <a:rPr lang="en-US" sz="2400" baseline="30000" dirty="0" smtClean="0"/>
              <a:t>x – 8 </a:t>
            </a:r>
            <a:r>
              <a:rPr lang="en-US" sz="2400" dirty="0" smtClean="0"/>
              <a:t>- 4			 y = 3(2)</a:t>
            </a:r>
            <a:r>
              <a:rPr lang="en-US" sz="2400" baseline="30000" dirty="0" smtClean="0"/>
              <a:t>x + 3</a:t>
            </a:r>
            <a:r>
              <a:rPr lang="en-US" sz="2400" dirty="0" smtClean="0"/>
              <a:t> + 3</a:t>
            </a:r>
            <a:endParaRPr lang="en-US" sz="2400" baseline="30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to Logarithms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z="2400" i="1" dirty="0" smtClean="0"/>
              <a:t>Use what you know about transformation to make conjectures about the following equations with parent function y = log(x).  Check your conjectures with your groups and your calculator.</a:t>
            </a:r>
          </a:p>
          <a:p>
            <a:endParaRPr lang="en-US" sz="2400" i="1" dirty="0" smtClean="0"/>
          </a:p>
          <a:p>
            <a:r>
              <a:rPr lang="en-US" sz="2400" i="1" dirty="0" smtClean="0"/>
              <a:t>a.  log (x + 4)		b.  log (x – 5)  </a:t>
            </a:r>
          </a:p>
          <a:p>
            <a:endParaRPr lang="en-US" sz="2400" i="1" dirty="0" smtClean="0"/>
          </a:p>
          <a:p>
            <a:r>
              <a:rPr lang="en-US" sz="2400" i="1" dirty="0" smtClean="0"/>
              <a:t>c.  log (x) – 6		d.  log (x) + 1</a:t>
            </a:r>
          </a:p>
          <a:p>
            <a:endParaRPr lang="en-US" sz="2400" i="1" dirty="0" smtClean="0"/>
          </a:p>
          <a:p>
            <a:r>
              <a:rPr lang="en-US" sz="2400" i="1" dirty="0" smtClean="0"/>
              <a:t>e. log (x + 3) – 2	f.  log (x - 7) + 5</a:t>
            </a:r>
          </a:p>
          <a:p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more…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400" i="1" dirty="0" smtClean="0"/>
              <a:t>Make conjectures about the following transformations with parent function y = log(x).  Check your conjectures with your groups and your calculator.</a:t>
            </a:r>
          </a:p>
          <a:p>
            <a:endParaRPr lang="en-US" dirty="0" smtClean="0"/>
          </a:p>
          <a:p>
            <a:r>
              <a:rPr lang="en-US" dirty="0" smtClean="0"/>
              <a:t>a. y = 3 log(x)              b.  y = ½ log (x)</a:t>
            </a:r>
          </a:p>
          <a:p>
            <a:endParaRPr lang="en-US" dirty="0" smtClean="0"/>
          </a:p>
          <a:p>
            <a:r>
              <a:rPr lang="en-US" dirty="0" smtClean="0"/>
              <a:t>c.  y = ¼ log(x - 5)	 d.  y = 2log(x) -4</a:t>
            </a:r>
          </a:p>
          <a:p>
            <a:endParaRPr lang="en-US" dirty="0" smtClean="0"/>
          </a:p>
          <a:p>
            <a:r>
              <a:rPr lang="en-US" sz="2400" dirty="0" smtClean="0"/>
              <a:t>Do the graphs look like you expected?  Explain why or why not.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Domain and Range Review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and Range of Logarithms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the function y = log x in your calculator.  Using the graph and your knowledge of asymptotes, find the following:</a:t>
            </a:r>
          </a:p>
          <a:p>
            <a:endParaRPr lang="en-US" dirty="0" smtClean="0"/>
          </a:p>
          <a:p>
            <a:r>
              <a:rPr lang="en-US" dirty="0" smtClean="0"/>
              <a:t>Domain:</a:t>
            </a:r>
          </a:p>
          <a:p>
            <a:pPr lvl="1"/>
            <a:r>
              <a:rPr lang="en-US" dirty="0" smtClean="0"/>
              <a:t>x &gt; 0</a:t>
            </a:r>
          </a:p>
          <a:p>
            <a:r>
              <a:rPr lang="en-US" dirty="0" smtClean="0"/>
              <a:t>Range:</a:t>
            </a:r>
          </a:p>
          <a:p>
            <a:pPr lvl="1"/>
            <a:r>
              <a:rPr lang="en-US" dirty="0" smtClean="0"/>
              <a:t>All real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637</TotalTime>
  <Words>342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Garamond</vt:lpstr>
      <vt:lpstr>Times New Roman</vt:lpstr>
      <vt:lpstr>Verdana</vt:lpstr>
      <vt:lpstr>Wingdings</vt:lpstr>
      <vt:lpstr>Level</vt:lpstr>
      <vt:lpstr>iRespondGraphMaster</vt:lpstr>
      <vt:lpstr>Warm-up</vt:lpstr>
      <vt:lpstr>PowerPoint Presentation</vt:lpstr>
      <vt:lpstr>Logarithms and Exponential Transformations and  Inequalities</vt:lpstr>
      <vt:lpstr>Transformation Review</vt:lpstr>
      <vt:lpstr>Exponential Transformations</vt:lpstr>
      <vt:lpstr>Apply to Logarithms</vt:lpstr>
      <vt:lpstr>A few more…</vt:lpstr>
      <vt:lpstr>Some Domain and Range Review</vt:lpstr>
      <vt:lpstr>Domain and Range of Logarithms</vt:lpstr>
      <vt:lpstr>Transformed Domain and Range:</vt:lpstr>
      <vt:lpstr>Domain and Range of Exponentials</vt:lpstr>
    </vt:vector>
  </TitlesOfParts>
  <Company>GCPS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4.8 Solve Exponential and Logarithmic Inequalities</dc:title>
  <dc:creator>e200700367</dc:creator>
  <cp:lastModifiedBy>rwalters</cp:lastModifiedBy>
  <cp:revision>29</cp:revision>
  <dcterms:created xsi:type="dcterms:W3CDTF">2010-02-12T13:48:52Z</dcterms:created>
  <dcterms:modified xsi:type="dcterms:W3CDTF">2015-10-02T10:09:55Z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