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3" r:id="rId2"/>
    <p:sldId id="275" r:id="rId3"/>
    <p:sldId id="27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D1"/>
    <a:srgbClr val="D3FDDD"/>
    <a:srgbClr val="A3FBB8"/>
    <a:srgbClr val="F5A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4939C-5241-4766-9358-034F524986F0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B9733-132C-40BD-A4BB-D9A99F37B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25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82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 that intersection</a:t>
            </a:r>
            <a:r>
              <a:rPr lang="en-US" baseline="0" dirty="0" smtClean="0"/>
              <a:t> means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that union means 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41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to</a:t>
            </a:r>
            <a:r>
              <a:rPr lang="en-US" baseline="0" dirty="0" smtClean="0"/>
              <a:t> students that the intersection is the overlap of the circles and the union is everything in both circles.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5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</a:t>
            </a:r>
            <a:r>
              <a:rPr lang="en-US" baseline="0" dirty="0" smtClean="0"/>
              <a:t> that compliment means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8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with students that the</a:t>
            </a:r>
            <a:r>
              <a:rPr lang="en-US" baseline="0" dirty="0" smtClean="0"/>
              <a:t> probabilities of all possible outcomes must add to 1, so the probability of something not happening would be 1 minus the probability of the event </a:t>
            </a:r>
            <a:r>
              <a:rPr lang="en-US" baseline="0" dirty="0" err="1" smtClean="0"/>
              <a:t>occuring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7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E05B0E-B75C-49CB-BABA-38391DA56616}" type="datetimeFigureOut">
              <a:rPr lang="en-US" smtClean="0"/>
              <a:pPr/>
              <a:t>12/8/2015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038"/>
            <a:ext cx="7620000" cy="639762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685800"/>
            <a:ext cx="8977746" cy="2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3450476"/>
            <a:ext cx="9144000" cy="309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1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In a class of 60 students, 21 sign up for chorus, 29 sign up for band, and 5 take both. 15 students in the class are not enrolled in either band or chorus.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6. Put this information into a Venn Diagram. If the sample space, S, is the set of all students in the class, let students in chorus be set A and students in band be set B.</a:t>
            </a:r>
          </a:p>
          <a:p>
            <a:pPr>
              <a:buNone/>
            </a:pPr>
            <a:r>
              <a:rPr lang="en-US" sz="3200" dirty="0" smtClean="0"/>
              <a:t>7. What is A </a:t>
            </a:r>
            <a:r>
              <a:rPr lang="en-US" sz="3200" dirty="0" smtClean="0">
                <a:sym typeface="Symbol"/>
              </a:rPr>
              <a:t>and B?</a:t>
            </a:r>
          </a:p>
          <a:p>
            <a:pPr>
              <a:buNone/>
            </a:pPr>
            <a:r>
              <a:rPr lang="en-US" sz="3200" dirty="0" smtClean="0">
                <a:sym typeface="Symbol"/>
              </a:rPr>
              <a:t>8. What is A or B?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85800"/>
            <a:ext cx="7848600" cy="381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S. Students in the class					</a:t>
            </a:r>
            <a:r>
              <a:rPr lang="en-US" sz="3600" dirty="0" smtClean="0">
                <a:solidFill>
                  <a:schemeClr val="tx1"/>
                </a:solidFill>
              </a:rPr>
              <a:t>15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1066800"/>
            <a:ext cx="3657600" cy="2971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A. Students in Chorus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		  5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62400" y="990600"/>
            <a:ext cx="3657600" cy="2971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           B. Students in Band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3600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7244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>
                <a:sym typeface="Symbol"/>
              </a:rPr>
              <a:t>or B = {45}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 smtClean="0"/>
              <a:t>A </a:t>
            </a:r>
            <a:r>
              <a:rPr lang="en-US" sz="3200" dirty="0" smtClean="0">
                <a:sym typeface="Symbol"/>
              </a:rPr>
              <a:t>and B = {5}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 </a:t>
            </a:r>
            <a:r>
              <a:rPr lang="en-US" dirty="0" smtClean="0"/>
              <a:t>of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05800" cy="4525963"/>
          </a:xfrm>
        </p:spPr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b="1" dirty="0" smtClean="0"/>
              <a:t>complement</a:t>
            </a:r>
            <a:r>
              <a:rPr lang="en-US" sz="3200" dirty="0" smtClean="0"/>
              <a:t> of a set is the set of all elements </a:t>
            </a:r>
            <a:r>
              <a:rPr lang="en-US" sz="3200" b="1" dirty="0" smtClean="0"/>
              <a:t>NOT</a:t>
            </a:r>
            <a:r>
              <a:rPr lang="en-US" sz="3200" dirty="0" smtClean="0"/>
              <a:t> in the set.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 smtClean="0"/>
              <a:t>complement </a:t>
            </a:r>
            <a:r>
              <a:rPr lang="en-US" sz="3200" dirty="0" smtClean="0"/>
              <a:t>of a set, A, is denoted as A</a:t>
            </a:r>
            <a:r>
              <a:rPr lang="en-US" sz="3200" baseline="30000" dirty="0" smtClean="0"/>
              <a:t>C </a:t>
            </a:r>
            <a:r>
              <a:rPr lang="en-US" sz="3200" dirty="0" smtClean="0"/>
              <a:t>or A’</a:t>
            </a:r>
            <a:r>
              <a:rPr lang="en-US" sz="3200" baseline="30000" dirty="0" smtClean="0"/>
              <a:t> </a:t>
            </a:r>
          </a:p>
          <a:p>
            <a:r>
              <a:rPr lang="en-US" sz="3200" dirty="0" smtClean="0"/>
              <a:t>Ex:  	S = {…-3,-2,-1,0,1,2,3,4,…}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	A = {…-2,0,2,4,…}</a:t>
            </a:r>
          </a:p>
          <a:p>
            <a:pPr>
              <a:buNone/>
            </a:pPr>
            <a:r>
              <a:rPr lang="en-US" sz="3200" dirty="0" smtClean="0"/>
              <a:t>If A is a subset of S, what is A</a:t>
            </a:r>
            <a:r>
              <a:rPr lang="en-US" sz="3200" baseline="30000" dirty="0" smtClean="0"/>
              <a:t>C</a:t>
            </a:r>
            <a:r>
              <a:rPr lang="en-US" sz="3200" dirty="0" smtClean="0"/>
              <a:t>?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A</a:t>
            </a:r>
            <a:r>
              <a:rPr lang="en-US" sz="3200" baseline="30000" dirty="0" smtClean="0"/>
              <a:t>C</a:t>
            </a:r>
            <a:r>
              <a:rPr lang="en-US" sz="3200" dirty="0" smtClean="0"/>
              <a:t> = {-3,-1,1,3,…}</a:t>
            </a:r>
          </a:p>
          <a:p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667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2400" dirty="0" smtClean="0"/>
              <a:t>What is A</a:t>
            </a:r>
            <a:r>
              <a:rPr lang="en-US" sz="2400" baseline="30000" dirty="0" smtClean="0"/>
              <a:t>’</a:t>
            </a:r>
            <a:r>
              <a:rPr lang="en-US" sz="2400" dirty="0" smtClean="0"/>
              <a:t>?	B</a:t>
            </a:r>
            <a:r>
              <a:rPr lang="en-US" sz="2400" baseline="30000" dirty="0" smtClean="0"/>
              <a:t>C</a:t>
            </a:r>
            <a:r>
              <a:rPr lang="en-US" sz="2400" dirty="0" smtClean="0"/>
              <a:t>?</a:t>
            </a:r>
          </a:p>
          <a:p>
            <a:pPr marL="514350" indent="-514350">
              <a:buNone/>
            </a:pPr>
            <a:r>
              <a:rPr lang="en-US" sz="2400" dirty="0" smtClean="0"/>
              <a:t>	{39}		{31}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400" dirty="0" smtClean="0"/>
              <a:t>What is (A </a:t>
            </a:r>
            <a:r>
              <a:rPr lang="en-US" sz="2400" dirty="0" smtClean="0">
                <a:sym typeface="Symbol"/>
              </a:rPr>
              <a:t>and B)</a:t>
            </a:r>
            <a:r>
              <a:rPr lang="en-US" sz="2400" baseline="30000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?</a:t>
            </a:r>
          </a:p>
          <a:p>
            <a:pPr marL="514350" indent="-514350">
              <a:buNone/>
            </a:pPr>
            <a:r>
              <a:rPr lang="en-US" sz="2400" dirty="0" smtClean="0">
                <a:sym typeface="Symbol"/>
              </a:rPr>
              <a:t>	{55}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400" dirty="0" smtClean="0">
                <a:sym typeface="Symbol"/>
              </a:rPr>
              <a:t>What is (A or B)</a:t>
            </a:r>
            <a:r>
              <a:rPr lang="en-US" sz="2400" baseline="30000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?</a:t>
            </a:r>
          </a:p>
          <a:p>
            <a:pPr marL="514350" indent="-514350"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{15}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85800" y="304800"/>
            <a:ext cx="7848600" cy="3505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S. Students in the class					</a:t>
            </a:r>
            <a:r>
              <a:rPr lang="en-US" sz="3600" dirty="0" smtClean="0">
                <a:solidFill>
                  <a:schemeClr val="tx1"/>
                </a:solidFill>
              </a:rPr>
              <a:t>15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00200" y="685800"/>
            <a:ext cx="3657600" cy="273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A. Students in Chorus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      </a:t>
            </a:r>
            <a:r>
              <a:rPr lang="en-US" sz="3600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38600" y="609600"/>
            <a:ext cx="3657600" cy="273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           B. Students in Band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3600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3820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Probability of an event occurring is: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P(E) = </a:t>
            </a:r>
            <a:r>
              <a:rPr lang="en-US" sz="2800" u="sng" dirty="0" smtClean="0"/>
              <a:t>Number of Favorable Outcomes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   Total Number of Outcomes</a:t>
            </a:r>
          </a:p>
          <a:p>
            <a:pPr>
              <a:buNone/>
            </a:pPr>
            <a:r>
              <a:rPr lang="en-US" sz="2800" dirty="0" smtClean="0"/>
              <a:t>Your answer can be written as a</a:t>
            </a:r>
            <a:r>
              <a:rPr lang="en-US" sz="2800" u="sng" dirty="0" smtClean="0"/>
              <a:t> fraction </a:t>
            </a:r>
            <a:r>
              <a:rPr lang="en-US" sz="2800" dirty="0" smtClean="0"/>
              <a:t>or a </a:t>
            </a:r>
            <a:r>
              <a:rPr lang="en-US" sz="2800" u="sng" dirty="0" smtClean="0"/>
              <a:t>%</a:t>
            </a:r>
            <a:r>
              <a:rPr lang="en-US" sz="2800" dirty="0" smtClean="0"/>
              <a:t>.  (Remember to write it as a %, you need to multiply the decimal by 100)</a:t>
            </a:r>
          </a:p>
          <a:p>
            <a:r>
              <a:rPr lang="en-US" sz="2800" dirty="0" smtClean="0"/>
              <a:t>We can use sample spaces, intersections, unions, and complements of sets to help us find probabilities of events.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Note that </a:t>
            </a:r>
            <a:r>
              <a:rPr lang="en-US" sz="2800" b="1" dirty="0" smtClean="0"/>
              <a:t>P(A</a:t>
            </a:r>
            <a:r>
              <a:rPr lang="en-US" sz="2800" b="1" baseline="30000" dirty="0" smtClean="0"/>
              <a:t>C</a:t>
            </a:r>
            <a:r>
              <a:rPr lang="en-US" sz="2800" b="1" dirty="0" smtClean="0"/>
              <a:t>)</a:t>
            </a:r>
            <a:r>
              <a:rPr lang="en-US" sz="2800" dirty="0" smtClean="0"/>
              <a:t> is every outcome </a:t>
            </a:r>
            <a:r>
              <a:rPr lang="en-US" sz="2800" b="1" dirty="0" smtClean="0"/>
              <a:t>except (or not)</a:t>
            </a:r>
            <a:r>
              <a:rPr lang="en-US" sz="2800" dirty="0" smtClean="0"/>
              <a:t> A, so we can find P(A</a:t>
            </a:r>
            <a:r>
              <a:rPr lang="en-US" sz="2800" baseline="30000" dirty="0" smtClean="0"/>
              <a:t>C</a:t>
            </a:r>
            <a:r>
              <a:rPr lang="en-US" sz="2800" dirty="0" smtClean="0"/>
              <a:t>) by finding 1 – P(A)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229600" cy="5745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An experiment consists of tossing three coins.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sz="2400" dirty="0" smtClean="0"/>
              <a:t>List the sample space for the outcomes of the experiment.</a:t>
            </a:r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{HHH, HHT, HTH, HTT, THH, THT, TTH, TTT}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sz="2400" dirty="0" smtClean="0"/>
              <a:t>Find the following probabilities:</a:t>
            </a:r>
          </a:p>
          <a:p>
            <a:pPr marL="914400" lvl="1" indent="-514350">
              <a:buAutoNum type="alphaLcPeriod"/>
            </a:pPr>
            <a:r>
              <a:rPr lang="en-US" sz="2400" dirty="0" smtClean="0"/>
              <a:t>P(all heads)	</a:t>
            </a:r>
          </a:p>
          <a:p>
            <a:pPr marL="914400" lvl="1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1/8 or 12.5%</a:t>
            </a:r>
          </a:p>
          <a:p>
            <a:pPr marL="914400" lvl="1" indent="-514350">
              <a:buNone/>
            </a:pPr>
            <a:r>
              <a:rPr lang="en-US" sz="2400" dirty="0" smtClean="0"/>
              <a:t>b. 	P(two tails)</a:t>
            </a:r>
          </a:p>
          <a:p>
            <a:pPr marL="914400" lvl="1" indent="-514350">
              <a:buNone/>
            </a:pPr>
            <a:r>
              <a:rPr lang="en-US" sz="2400" dirty="0" smtClean="0"/>
              <a:t>	3/8</a:t>
            </a:r>
            <a:r>
              <a:rPr lang="en-US" sz="2400" dirty="0"/>
              <a:t> </a:t>
            </a:r>
            <a:r>
              <a:rPr lang="en-US" sz="2400" dirty="0" smtClean="0"/>
              <a:t> or 37.5%</a:t>
            </a:r>
          </a:p>
          <a:p>
            <a:pPr marL="914400" lvl="1" indent="-514350">
              <a:buAutoNum type="alphaLcPeriod" startAt="3"/>
            </a:pPr>
            <a:r>
              <a:rPr lang="en-US" sz="2400" dirty="0" smtClean="0"/>
              <a:t>P(no heads)</a:t>
            </a:r>
          </a:p>
          <a:p>
            <a:pPr marL="914400" lvl="1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1/8  or 12.5%</a:t>
            </a:r>
          </a:p>
          <a:p>
            <a:pPr marL="914400" lvl="1" indent="-514350">
              <a:buAutoNum type="alphaLcPeriod" startAt="4"/>
            </a:pPr>
            <a:r>
              <a:rPr lang="en-US" sz="2400" dirty="0" smtClean="0"/>
              <a:t>P(at least one tail)</a:t>
            </a:r>
          </a:p>
          <a:p>
            <a:pPr marL="914400" lvl="1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7/8  or 87.5%</a:t>
            </a:r>
          </a:p>
          <a:p>
            <a:pPr marL="914400" lvl="1" indent="-514350">
              <a:buAutoNum type="alphaLcPeriod" startAt="5"/>
            </a:pPr>
            <a:r>
              <a:rPr lang="en-US" sz="2400" dirty="0" smtClean="0"/>
              <a:t>How could you use complements to find d?</a:t>
            </a:r>
          </a:p>
          <a:p>
            <a:pPr marL="914400" lvl="1" indent="-514350">
              <a:buNone/>
            </a:pPr>
            <a:r>
              <a:rPr lang="en-US" sz="2400" dirty="0"/>
              <a:t>	</a:t>
            </a:r>
            <a:r>
              <a:rPr lang="en-US" sz="2400" dirty="0" smtClean="0"/>
              <a:t>The complement of at least one tail is no tails, so you could do 1 – P(no tails) = 1 – 1/8 = 7/8  or 87.5%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	A bag contains six red marbles, four blue marbles, two yellow marbles and 3 white marbles. One marble is drawn at random.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US" sz="2800" dirty="0" smtClean="0"/>
              <a:t>List the sample space for this experiment.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800" dirty="0" smtClean="0"/>
              <a:t>{r, r, r, r, r, r, b, b, b, b, y, y, w, w, w}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sz="2800" dirty="0" smtClean="0"/>
              <a:t>Find the following probabilities: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P(red)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800" dirty="0" smtClean="0"/>
              <a:t>	2/5  or 40%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P(blue or white)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800" dirty="0" smtClean="0"/>
              <a:t>	7/15  or 47%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	P(not yellow)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800" dirty="0" smtClean="0"/>
              <a:t>	13/15  or 87%</a:t>
            </a:r>
          </a:p>
          <a:p>
            <a:pPr marL="514350" indent="-51435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Given the Venn Diagram below, find the probability of the following if a student was selected at random:</a:t>
            </a:r>
          </a:p>
          <a:p>
            <a:pPr lv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sz="2800" dirty="0" smtClean="0"/>
              <a:t>16.)  P( blonde hair) </a:t>
            </a:r>
          </a:p>
          <a:p>
            <a:pPr lvl="0">
              <a:buNone/>
            </a:pPr>
            <a:r>
              <a:rPr lang="en-US" sz="2800" dirty="0" smtClean="0"/>
              <a:t>	       13/26 or ½ or 0.5 or 50%</a:t>
            </a:r>
          </a:p>
          <a:p>
            <a:pPr lvl="0">
              <a:buNone/>
            </a:pPr>
            <a:r>
              <a:rPr lang="en-US" sz="2800" dirty="0" smtClean="0"/>
              <a:t>17.)  P(blonde hair and blue eyes) </a:t>
            </a:r>
          </a:p>
          <a:p>
            <a:pPr lvl="0">
              <a:buNone/>
            </a:pPr>
            <a:r>
              <a:rPr lang="en-US" sz="2800" dirty="0" smtClean="0"/>
              <a:t>		8/26 or 4/13 or 0.308 or 30.8%</a:t>
            </a:r>
          </a:p>
          <a:p>
            <a:pPr lvl="0">
              <a:buNone/>
            </a:pPr>
            <a:r>
              <a:rPr lang="en-US" sz="2800" dirty="0" smtClean="0"/>
              <a:t>18.)  P(blonde hair or blue eyes)</a:t>
            </a:r>
          </a:p>
          <a:p>
            <a:pPr lvl="0">
              <a:buNone/>
            </a:pPr>
            <a:r>
              <a:rPr lang="en-US" sz="2800" dirty="0" smtClean="0"/>
              <a:t>		15/26 or 0.577 or 57.7%</a:t>
            </a:r>
          </a:p>
          <a:p>
            <a:pPr lvl="0">
              <a:buNone/>
            </a:pPr>
            <a:r>
              <a:rPr lang="en-US" sz="2800" dirty="0" smtClean="0"/>
              <a:t>19.)  P(not blue eyes)</a:t>
            </a:r>
          </a:p>
          <a:p>
            <a:pPr lvl="0">
              <a:buNone/>
            </a:pPr>
            <a:r>
              <a:rPr lang="en-US" sz="2800" dirty="0" smtClean="0"/>
              <a:t>		16/26 or 8/13 or 0.615 or 61.5%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066800"/>
            <a:ext cx="37406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1)  Find the number of distinguishable permutations of the letters in the word   A.      Honolulu             B.  Gravel</a:t>
            </a:r>
          </a:p>
          <a:p>
            <a:r>
              <a:rPr lang="en-US" dirty="0" smtClean="0"/>
              <a:t>2)  A photographer lines up the 11 members of a family in a single line in order to take a photograph.  How many different ways can the photographer arrange the family members for the picture?</a:t>
            </a:r>
          </a:p>
          <a:p>
            <a:r>
              <a:rPr lang="en-US" dirty="0" smtClean="0"/>
              <a:t>3)  How many different licenses plates are possible with 4 digits and 2 letters if digits and letters cannot be repeated?</a:t>
            </a:r>
          </a:p>
          <a:p>
            <a:r>
              <a:rPr lang="en-US" dirty="0" smtClean="0"/>
              <a:t>4)  Suppose you have to use the digits 0-9 to create a four digit sequence, and no numbers are repeated.  How many different sequences are possible if the pin cannot start with 0?</a:t>
            </a:r>
          </a:p>
          <a:p>
            <a:r>
              <a:rPr lang="en-US" dirty="0" smtClean="0"/>
              <a:t>5) A group of 8 people was randomly selected from the SGA, which has 10 freshmen, 12 sophomores, 8 juniors, and 11 seniors.  Determine the number of different groups that can be created if there are 2 freshmen, 1 sophomore, 3 juniors, and 2 seniors.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5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1) 20			2) 3024		3) 55440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4) 70			5) 462		6) 190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7) 6			8) 6			9) 220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10) 120		11) 420		12) 40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13) 120		15) 720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85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Spaces, Subsets and Basic Probability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58762"/>
          </a:xfrm>
        </p:spPr>
        <p:txBody>
          <a:bodyPr/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Sample Space: </a:t>
            </a:r>
            <a:r>
              <a:rPr lang="en-US" sz="2800" dirty="0" smtClean="0"/>
              <a:t>The </a:t>
            </a:r>
            <a:r>
              <a:rPr lang="en-US" sz="2800" b="1" dirty="0" smtClean="0"/>
              <a:t>set</a:t>
            </a:r>
            <a:r>
              <a:rPr lang="en-US" sz="2800" dirty="0" smtClean="0"/>
              <a:t> of all possible outcomes of an experiment.</a:t>
            </a:r>
          </a:p>
          <a:p>
            <a:r>
              <a:rPr lang="en-US" sz="2800" dirty="0" smtClean="0"/>
              <a:t>List the sample space, S,  for each of the following:</a:t>
            </a:r>
          </a:p>
          <a:p>
            <a:pPr lvl="1">
              <a:buNone/>
            </a:pPr>
            <a:r>
              <a:rPr lang="en-US" sz="2800" dirty="0" smtClean="0"/>
              <a:t>a. Tossing a coin</a:t>
            </a:r>
          </a:p>
          <a:p>
            <a:pPr lvl="2"/>
            <a:r>
              <a:rPr lang="en-US" sz="2800" dirty="0" smtClean="0"/>
              <a:t>S = {H,T}</a:t>
            </a:r>
          </a:p>
          <a:p>
            <a:pPr lvl="1">
              <a:buNone/>
            </a:pPr>
            <a:r>
              <a:rPr lang="en-US" sz="2800" dirty="0" smtClean="0"/>
              <a:t>b. Rolling a six-sided die</a:t>
            </a:r>
          </a:p>
          <a:p>
            <a:pPr lvl="2"/>
            <a:r>
              <a:rPr lang="en-US" sz="2800" dirty="0" smtClean="0"/>
              <a:t>S = {1,2,3,4,5,6}</a:t>
            </a:r>
          </a:p>
          <a:p>
            <a:pPr lvl="1">
              <a:buNone/>
            </a:pPr>
            <a:r>
              <a:rPr lang="en-US" sz="2800" dirty="0" smtClean="0"/>
              <a:t>c. Drawing a marble from a bag that contains two red, three blue and one white marble</a:t>
            </a:r>
          </a:p>
          <a:p>
            <a:pPr lvl="2"/>
            <a:r>
              <a:rPr lang="en-US" sz="2800" dirty="0" smtClean="0"/>
              <a:t>S = {red, red, blue, blue, blue, white}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Intersections and Unions of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intersection</a:t>
            </a:r>
            <a:r>
              <a:rPr lang="en-US" sz="2800" dirty="0" smtClean="0"/>
              <a:t> of two sets (</a:t>
            </a:r>
            <a:r>
              <a:rPr lang="en-US" sz="2800" b="1" dirty="0" smtClean="0"/>
              <a:t>A </a:t>
            </a:r>
            <a:r>
              <a:rPr lang="en-US" sz="2800" b="1" dirty="0" smtClean="0">
                <a:sym typeface="Symbol"/>
              </a:rPr>
              <a:t>AND B</a:t>
            </a:r>
            <a:r>
              <a:rPr lang="en-US" sz="2800" dirty="0" smtClean="0">
                <a:sym typeface="Symbol"/>
              </a:rPr>
              <a:t>) is the set of all elements in both set A </a:t>
            </a:r>
            <a:r>
              <a:rPr lang="en-US" sz="2800" b="1" dirty="0" smtClean="0">
                <a:sym typeface="Symbol"/>
              </a:rPr>
              <a:t>AND</a:t>
            </a:r>
            <a:r>
              <a:rPr lang="en-US" sz="2800" dirty="0" smtClean="0">
                <a:sym typeface="Symbol"/>
              </a:rPr>
              <a:t> set B.</a:t>
            </a:r>
          </a:p>
          <a:p>
            <a:r>
              <a:rPr lang="en-US" sz="2800" dirty="0" smtClean="0">
                <a:sym typeface="Symbol"/>
              </a:rPr>
              <a:t>The </a:t>
            </a:r>
            <a:r>
              <a:rPr lang="en-US" sz="2800" b="1" dirty="0" smtClean="0">
                <a:sym typeface="Symbol"/>
              </a:rPr>
              <a:t>union</a:t>
            </a:r>
            <a:r>
              <a:rPr lang="en-US" sz="2800" dirty="0" smtClean="0">
                <a:sym typeface="Symbol"/>
              </a:rPr>
              <a:t> of two sets (</a:t>
            </a:r>
            <a:r>
              <a:rPr lang="en-US" sz="2800" b="1" dirty="0" smtClean="0">
                <a:sym typeface="Symbol"/>
              </a:rPr>
              <a:t>A OR B</a:t>
            </a:r>
            <a:r>
              <a:rPr lang="en-US" sz="2800" dirty="0" smtClean="0">
                <a:sym typeface="Symbol"/>
              </a:rPr>
              <a:t>) is the set of all elements in set A </a:t>
            </a:r>
            <a:r>
              <a:rPr lang="en-US" sz="2800" b="1" dirty="0" smtClean="0">
                <a:sym typeface="Symbol"/>
              </a:rPr>
              <a:t>OR</a:t>
            </a:r>
            <a:r>
              <a:rPr lang="en-US" sz="2800" dirty="0" smtClean="0">
                <a:sym typeface="Symbol"/>
              </a:rPr>
              <a:t> set B (or both).</a:t>
            </a:r>
          </a:p>
          <a:p>
            <a:r>
              <a:rPr lang="en-US" sz="2800" dirty="0" smtClean="0">
                <a:sym typeface="Symbol"/>
              </a:rPr>
              <a:t>Example: Given the following sets, find A and B and A or B</a:t>
            </a:r>
          </a:p>
          <a:p>
            <a:pPr lvl="1">
              <a:buNone/>
            </a:pPr>
            <a:r>
              <a:rPr lang="en-US" sz="2800" dirty="0" smtClean="0">
                <a:sym typeface="Symbol"/>
              </a:rPr>
              <a:t>	A = {1,3,5,7,9,11,13,15}    B = {0,3,6,9,12,15}</a:t>
            </a:r>
          </a:p>
          <a:p>
            <a:pPr lvl="1">
              <a:buNone/>
            </a:pPr>
            <a:r>
              <a:rPr lang="en-US" sz="2800" dirty="0">
                <a:sym typeface="Symbol"/>
              </a:rPr>
              <a:t>	</a:t>
            </a:r>
            <a:r>
              <a:rPr lang="en-US" sz="2800" dirty="0" smtClean="0">
                <a:sym typeface="Symbol"/>
              </a:rPr>
              <a:t>A and B = {3,9,15}</a:t>
            </a:r>
            <a:endParaRPr lang="en-US" sz="2800" dirty="0">
              <a:sym typeface="Symbol"/>
            </a:endParaRPr>
          </a:p>
          <a:p>
            <a:pPr lvl="1">
              <a:buNone/>
            </a:pPr>
            <a:r>
              <a:rPr lang="en-US" sz="2800" dirty="0" smtClean="0">
                <a:sym typeface="Symbol"/>
              </a:rPr>
              <a:t>	A or B = {0,1,3,5,6,7,9,11,12,13,15}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Sometimes drawing a diagram helps in finding intersections and unions of sets.</a:t>
            </a:r>
          </a:p>
          <a:p>
            <a:r>
              <a:rPr lang="en-US" sz="2800" dirty="0" smtClean="0"/>
              <a:t>A </a:t>
            </a:r>
            <a:r>
              <a:rPr lang="en-US" sz="2800" b="1" dirty="0" smtClean="0"/>
              <a:t>Venn Diagram</a:t>
            </a:r>
            <a:r>
              <a:rPr lang="en-US" sz="2800" dirty="0" smtClean="0"/>
              <a:t> is a visual representation of sets and their relationships to each other using overlapping circles. Each circle represents a different set. </a:t>
            </a:r>
            <a:endParaRPr lang="en-US" sz="2800" dirty="0"/>
          </a:p>
        </p:txBody>
      </p:sp>
      <p:pic>
        <p:nvPicPr>
          <p:cNvPr id="16386" name="Picture 2" descr="https://encrypted-tbn2.gstatic.com/images?q=tbn:ANd9GcQ1u1RxeyzKRUwe_UF8w0el_Om4titZyqR3eAIwXtS4wLegDJh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4343400"/>
            <a:ext cx="3505200" cy="2253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Venn Diagram to answer the questions below: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dirty="0" smtClean="0"/>
              <a:t>               A                                                                         B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What are the elements of set A? </a:t>
            </a:r>
          </a:p>
          <a:p>
            <a:pPr marL="971550" lvl="1" indent="-514350">
              <a:buNone/>
            </a:pPr>
            <a:r>
              <a:rPr lang="en-US" sz="2800" dirty="0" smtClean="0"/>
              <a:t>{1,2,3,4,6,12}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sz="2800" dirty="0" smtClean="0"/>
              <a:t>What are the elements of set B?  </a:t>
            </a:r>
            <a:r>
              <a:rPr lang="en-US" sz="2800" dirty="0"/>
              <a:t> </a:t>
            </a:r>
            <a:endParaRPr lang="en-US" sz="2800" dirty="0" smtClean="0"/>
          </a:p>
          <a:p>
            <a:pPr marL="971550" lvl="1" indent="-514350">
              <a:buNone/>
            </a:pPr>
            <a:r>
              <a:rPr lang="en-US" sz="2800" dirty="0" smtClean="0"/>
              <a:t>{1,2,4,8,16}</a:t>
            </a:r>
          </a:p>
          <a:p>
            <a:pPr marL="971550" lvl="1" indent="-514350">
              <a:buNone/>
            </a:pPr>
            <a:r>
              <a:rPr lang="en-US" sz="2800" dirty="0" smtClean="0"/>
              <a:t>3. 	Why are 1, 2, and 4 in both sets?</a:t>
            </a:r>
          </a:p>
        </p:txBody>
      </p:sp>
      <p:sp>
        <p:nvSpPr>
          <p:cNvPr id="4" name="Oval 3"/>
          <p:cNvSpPr/>
          <p:nvPr/>
        </p:nvSpPr>
        <p:spPr>
          <a:xfrm>
            <a:off x="1981200" y="1524000"/>
            <a:ext cx="2590800" cy="25146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b="1" dirty="0" smtClean="0"/>
              <a:t>Factors of 12</a:t>
            </a:r>
          </a:p>
          <a:p>
            <a:r>
              <a:rPr lang="en-US" dirty="0" smtClean="0"/>
              <a:t>	           1</a:t>
            </a:r>
            <a:endParaRPr lang="en-US" dirty="0"/>
          </a:p>
          <a:p>
            <a:pPr marL="342900" indent="-342900">
              <a:buAutoNum type="arabicPlain" startAt="3"/>
            </a:pPr>
            <a:r>
              <a:rPr lang="en-US" dirty="0" smtClean="0"/>
              <a:t>6     12         2</a:t>
            </a:r>
          </a:p>
          <a:p>
            <a:pPr marL="342900" indent="-342900"/>
            <a:r>
              <a:rPr lang="en-US" dirty="0" smtClean="0"/>
              <a:t>                         4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05200" y="1524000"/>
            <a:ext cx="2590800" cy="25146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        </a:t>
            </a:r>
            <a:r>
              <a:rPr lang="en-US" b="1" dirty="0" smtClean="0"/>
              <a:t>Factors of 16</a:t>
            </a:r>
          </a:p>
          <a:p>
            <a:pPr algn="ctr"/>
            <a:r>
              <a:rPr lang="en-US" dirty="0" smtClean="0"/>
              <a:t>8  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A                                                                      B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marL="971550" lvl="1" indent="-514350">
              <a:buFont typeface="+mj-lt"/>
              <a:buAutoNum type="arabicPeriod" startAt="3"/>
            </a:pPr>
            <a:endParaRPr lang="en-US" sz="3200" dirty="0" smtClean="0"/>
          </a:p>
          <a:p>
            <a:pPr marL="971550" lvl="1" indent="-514350">
              <a:buNone/>
            </a:pPr>
            <a:r>
              <a:rPr lang="en-US" sz="3200" dirty="0" smtClean="0"/>
              <a:t>4. 	What is A </a:t>
            </a:r>
            <a:r>
              <a:rPr lang="en-US" sz="3200" dirty="0" smtClean="0">
                <a:sym typeface="Symbol"/>
              </a:rPr>
              <a:t>and B?  </a:t>
            </a:r>
          </a:p>
          <a:p>
            <a:pPr marL="971550" lvl="1" indent="-514350">
              <a:buNone/>
            </a:pPr>
            <a:r>
              <a:rPr lang="en-US" sz="3200" dirty="0" smtClean="0">
                <a:sym typeface="Symbol"/>
              </a:rPr>
              <a:t>{1,2,4}</a:t>
            </a:r>
          </a:p>
          <a:p>
            <a:pPr marL="971550" lvl="1" indent="-514350">
              <a:buNone/>
            </a:pPr>
            <a:r>
              <a:rPr lang="en-US" sz="3200" dirty="0" smtClean="0">
                <a:sym typeface="Symbol"/>
              </a:rPr>
              <a:t>5.	What is A or B?  </a:t>
            </a:r>
          </a:p>
          <a:p>
            <a:pPr marL="971550" lvl="1" indent="-514350">
              <a:buNone/>
            </a:pPr>
            <a:r>
              <a:rPr lang="en-US" sz="3200" dirty="0" smtClean="0">
                <a:sym typeface="Symbol"/>
              </a:rPr>
              <a:t>{1,2,3,4,6,8,12,16}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752600" y="616527"/>
            <a:ext cx="2590800" cy="25146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b="1" dirty="0" smtClean="0"/>
              <a:t>Factors of 12</a:t>
            </a:r>
          </a:p>
          <a:p>
            <a:r>
              <a:rPr lang="en-US" dirty="0" smtClean="0"/>
              <a:t>	           1</a:t>
            </a:r>
            <a:endParaRPr lang="en-US" dirty="0"/>
          </a:p>
          <a:p>
            <a:pPr marL="342900" indent="-342900">
              <a:buAutoNum type="arabicPlain" startAt="3"/>
            </a:pPr>
            <a:r>
              <a:rPr lang="en-US" dirty="0" smtClean="0"/>
              <a:t>6     12         2</a:t>
            </a:r>
          </a:p>
          <a:p>
            <a:pPr marL="342900" indent="-342900"/>
            <a:r>
              <a:rPr lang="en-US" dirty="0" smtClean="0"/>
              <a:t>                         4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05200" y="609600"/>
            <a:ext cx="2590800" cy="25146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        </a:t>
            </a:r>
            <a:r>
              <a:rPr lang="en-US" b="1" dirty="0" smtClean="0"/>
              <a:t>Factors of 16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609600"/>
            <a:ext cx="4953000" cy="2819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1348</TotalTime>
  <Words>749</Words>
  <Application>Microsoft Office PowerPoint</Application>
  <PresentationFormat>On-screen Show (4:3)</PresentationFormat>
  <Paragraphs>167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Symbol</vt:lpstr>
      <vt:lpstr>Wingdings</vt:lpstr>
      <vt:lpstr>Adjacency</vt:lpstr>
      <vt:lpstr>Warm-up</vt:lpstr>
      <vt:lpstr>Warm-up</vt:lpstr>
      <vt:lpstr>Homework Answers</vt:lpstr>
      <vt:lpstr>Sample Spaces, Subsets and Basic Probability</vt:lpstr>
      <vt:lpstr>Sample Space</vt:lpstr>
      <vt:lpstr>Intersections and Unions of Sets</vt:lpstr>
      <vt:lpstr>Venn Diagrams</vt:lpstr>
      <vt:lpstr>Use the Venn Diagram to answer the questions below:</vt:lpstr>
      <vt:lpstr>PowerPoint Presentation</vt:lpstr>
      <vt:lpstr>In a class of 60 students, 21 sign up for chorus, 29 sign up for band, and 5 take both. 15 students in the class are not enrolled in either band or chorus. </vt:lpstr>
      <vt:lpstr>PowerPoint Presentation</vt:lpstr>
      <vt:lpstr>Complement of a set</vt:lpstr>
      <vt:lpstr>PowerPoint Presentation</vt:lpstr>
      <vt:lpstr>Basic Probability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Spaces, Subsets and Basic Probability</dc:title>
  <dc:creator>mlumsden</dc:creator>
  <cp:lastModifiedBy>rwalters</cp:lastModifiedBy>
  <cp:revision>66</cp:revision>
  <cp:lastPrinted>2015-12-08T12:18:43Z</cp:lastPrinted>
  <dcterms:created xsi:type="dcterms:W3CDTF">2013-06-01T22:07:45Z</dcterms:created>
  <dcterms:modified xsi:type="dcterms:W3CDTF">2015-12-08T17:15:22Z</dcterms:modified>
</cp:coreProperties>
</file>