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7" r:id="rId3"/>
    <p:sldId id="268" r:id="rId4"/>
    <p:sldId id="269" r:id="rId5"/>
    <p:sldId id="263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00FF"/>
    <a:srgbClr val="90FB25"/>
    <a:srgbClr val="FFFF85"/>
    <a:srgbClr val="EC205F"/>
    <a:srgbClr val="F89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8C46F-8D31-4869-9398-62EC000D3330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0DFE5-B38D-4EFC-9287-4C1FBDB72F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DFE5-B38D-4EFC-9287-4C1FBDB72F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49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10C12-C208-4EED-ACB3-44D4CAA312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0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DFE5-B38D-4EFC-9287-4C1FBDB72F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98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DFE5-B38D-4EFC-9287-4C1FBDB72F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85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DFE5-B38D-4EFC-9287-4C1FBDB72F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32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DFE5-B38D-4EFC-9287-4C1FBDB72F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7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DFE5-B38D-4EFC-9287-4C1FBDB72F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60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DFE5-B38D-4EFC-9287-4C1FBDB72F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29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70sbox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70sboxes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1CB9-D92F-471A-99AC-40ED9598F0DA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74638"/>
            <a:ext cx="8229600" cy="6327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6741"/>
          </a:xfrm>
        </p:spPr>
        <p:txBody>
          <a:bodyPr>
            <a:normAutofit/>
          </a:bodyPr>
          <a:lstStyle/>
          <a:p>
            <a:r>
              <a:rPr lang="en-US" dirty="0" smtClean="0"/>
              <a:t>Day 3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009934"/>
            <a:ext cx="7585656" cy="5848066"/>
          </a:xfrm>
        </p:spPr>
        <p:txBody>
          <a:bodyPr>
            <a:normAutofit/>
          </a:bodyPr>
          <a:lstStyle/>
          <a:p>
            <a:pPr algn="ctr">
              <a:buClr>
                <a:schemeClr val="accent4">
                  <a:lumMod val="75000"/>
                </a:schemeClr>
              </a:buClr>
              <a:buNone/>
            </a:pPr>
            <a:r>
              <a:rPr lang="en-US" sz="4000" dirty="0" smtClean="0"/>
              <a:t>Simplify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sz="4000" dirty="0" smtClean="0"/>
              <a:t>1.			     		2.              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endParaRPr lang="en-US" sz="4000" dirty="0" smtClean="0"/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sz="4000" dirty="0" smtClean="0"/>
              <a:t>                Write as a radical 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sz="4000" dirty="0"/>
              <a:t>3</a:t>
            </a:r>
            <a:r>
              <a:rPr lang="en-US" sz="4000" dirty="0" smtClean="0"/>
              <a:t>. 					4.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sz="4000" dirty="0" smtClean="0"/>
              <a:t>            Write as an exponent 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en-US" sz="4000" dirty="0"/>
              <a:t>5</a:t>
            </a:r>
            <a:r>
              <a:rPr lang="en-US" sz="4000" dirty="0" smtClean="0"/>
              <a:t>. 					6. </a:t>
            </a:r>
          </a:p>
          <a:p>
            <a:pPr algn="ctr">
              <a:buClr>
                <a:schemeClr val="accent4">
                  <a:lumMod val="75000"/>
                </a:schemeClr>
              </a:buClr>
              <a:buNone/>
            </a:pPr>
            <a:r>
              <a:rPr lang="en-US" sz="4000" dirty="0" smtClean="0"/>
              <a:t> 		</a:t>
            </a:r>
            <a:r>
              <a:rPr lang="en-US" dirty="0" smtClean="0"/>
              <a:t> </a:t>
            </a:r>
          </a:p>
          <a:p>
            <a:pPr algn="ctr">
              <a:buClr>
                <a:schemeClr val="accent4">
                  <a:lumMod val="75000"/>
                </a:schemeClr>
              </a:buClr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4775" y="1376741"/>
          <a:ext cx="1581625" cy="898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4" imgW="558720" imgH="317160" progId="Equation.DSMT4">
                  <p:embed/>
                </p:oleObj>
              </mc:Choice>
              <mc:Fallback>
                <p:oleObj name="Equation" r:id="rId4" imgW="55872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1376741"/>
                        <a:ext cx="1581625" cy="8986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946077"/>
              </p:ext>
            </p:extLst>
          </p:nvPr>
        </p:nvGraphicFramePr>
        <p:xfrm>
          <a:off x="6045200" y="1528206"/>
          <a:ext cx="938662" cy="1583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6" imgW="406080" imgH="685800" progId="Equation.DSMT4">
                  <p:embed/>
                </p:oleObj>
              </mc:Choice>
              <mc:Fallback>
                <p:oleObj name="Equation" r:id="rId6" imgW="406080" imgH="685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1528206"/>
                        <a:ext cx="938662" cy="1583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4775" y="3603625"/>
          <a:ext cx="9048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8" imgW="317160" imgH="317160" progId="Equation.DSMT4">
                  <p:embed/>
                </p:oleObj>
              </mc:Choice>
              <mc:Fallback>
                <p:oleObj name="Equation" r:id="rId8" imgW="317160" imgH="317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3603625"/>
                        <a:ext cx="90487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6045200" y="3894138"/>
          <a:ext cx="9779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10" imgW="342720" imgH="215640" progId="Equation.DSMT4">
                  <p:embed/>
                </p:oleObj>
              </mc:Choice>
              <mc:Fallback>
                <p:oleObj name="Equation" r:id="rId10" imgW="34272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894138"/>
                        <a:ext cx="9779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300163" y="5272088"/>
          <a:ext cx="97948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12" imgW="342720" imgH="304560" progId="Equation.DSMT4">
                  <p:embed/>
                </p:oleObj>
              </mc:Choice>
              <mc:Fallback>
                <p:oleObj name="Equation" r:id="rId12" imgW="34272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63" y="5272088"/>
                        <a:ext cx="979487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5846763" y="5307013"/>
          <a:ext cx="17399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14" imgW="609480" imgH="291960" progId="Equation.DSMT4">
                  <p:embed/>
                </p:oleObj>
              </mc:Choice>
              <mc:Fallback>
                <p:oleObj name="Equation" r:id="rId14" imgW="609480" imgH="291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5307013"/>
                        <a:ext cx="17399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74638"/>
            <a:ext cx="8229600" cy="6327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66CC"/>
                </a:solidFill>
              </a:rPr>
              <a:t>More Examples</a:t>
            </a:r>
            <a:r>
              <a:rPr lang="en-US" sz="4800" b="1" dirty="0" smtClean="0">
                <a:solidFill>
                  <a:srgbClr val="FF66CC"/>
                </a:solidFill>
              </a:rPr>
              <a:t>!!</a:t>
            </a:r>
            <a:endParaRPr lang="en-US" sz="4800" b="1" dirty="0">
              <a:solidFill>
                <a:srgbClr val="FF66CC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88720"/>
            <a:ext cx="3990784" cy="540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457200" y="118872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20075" y="0"/>
            <a:ext cx="923925" cy="69249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latin typeface="Amienne" pitchFamily="82" charset="0"/>
            </a:endParaRPr>
          </a:p>
          <a:p>
            <a:pPr algn="ctr"/>
            <a:r>
              <a:rPr lang="en-US" sz="2400" b="1" dirty="0" smtClean="0">
                <a:latin typeface="Amienne" pitchFamily="82" charset="0"/>
              </a:rPr>
              <a:t>H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O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M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E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W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O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R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K</a:t>
            </a:r>
          </a:p>
          <a:p>
            <a:pPr algn="ctr"/>
            <a:endParaRPr lang="en-US" sz="2400" b="1" dirty="0" smtClean="0">
              <a:latin typeface="Amienne" pitchFamily="82" charset="0"/>
            </a:endParaRPr>
          </a:p>
          <a:p>
            <a:pPr algn="ctr"/>
            <a:r>
              <a:rPr lang="en-US" sz="2400" b="1" dirty="0" smtClean="0">
                <a:latin typeface="Amienne" pitchFamily="82" charset="0"/>
              </a:rPr>
              <a:t>A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N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S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W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E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R</a:t>
            </a:r>
          </a:p>
          <a:p>
            <a:pPr algn="ctr"/>
            <a:r>
              <a:rPr lang="en-US" sz="2400" b="1" dirty="0" smtClean="0">
                <a:latin typeface="Amienne" pitchFamily="82" charset="0"/>
              </a:rPr>
              <a:t>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5680" y="498763"/>
                <a:ext cx="2107500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</a:rPr>
                        <m:t>7</m:t>
                      </m:r>
                      <m:r>
                        <a:rPr lang="en-US" sz="4000" b="0" i="1" smtClean="0">
                          <a:latin typeface="Cambria Math"/>
                        </a:rPr>
                        <m:t>) 6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𝑣</m:t>
                          </m:r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80" y="498763"/>
                <a:ext cx="2107500" cy="7804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85280" y="498763"/>
                <a:ext cx="2396041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</a:rPr>
                        <m:t>8</m:t>
                      </m:r>
                      <m:r>
                        <a:rPr lang="en-US" sz="4000" b="0" i="1" smtClean="0">
                          <a:latin typeface="Cambria Math"/>
                        </a:rPr>
                        <m:t>) 16</m:t>
                      </m:r>
                      <m:r>
                        <a:rPr lang="en-US" sz="4000" b="0" i="1" smtClean="0">
                          <a:latin typeface="Cambria Math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280" y="498763"/>
                <a:ext cx="2396041" cy="7804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56700" y="535709"/>
                <a:ext cx="2963375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/>
                        </a:rPr>
                        <m:t>9</m:t>
                      </m:r>
                      <m:r>
                        <a:rPr lang="en-US" sz="4000" b="0" i="1" smtClean="0">
                          <a:latin typeface="Cambria Math"/>
                        </a:rPr>
                        <m:t>) −30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𝑟</m:t>
                          </m:r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700" y="535709"/>
                <a:ext cx="2963375" cy="7804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680" y="1754910"/>
                <a:ext cx="3563989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10) 7</m:t>
                      </m:r>
                      <m:r>
                        <a:rPr lang="en-US" sz="4000" b="0" i="1" smtClean="0">
                          <a:latin typeface="Cambria Math"/>
                        </a:rPr>
                        <m:t>𝑚𝑛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𝑚𝑛</m:t>
                          </m:r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80" y="1754910"/>
                <a:ext cx="3563989" cy="7804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89529" y="1741054"/>
                <a:ext cx="3360856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11) 10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529" y="1741054"/>
                <a:ext cx="3360856" cy="7804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5680" y="3072251"/>
                <a:ext cx="2669064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12) 36</m:t>
                      </m:r>
                      <m:r>
                        <a:rPr lang="en-US" sz="4000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80" y="3072251"/>
                <a:ext cx="2669064" cy="7804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38719" y="2982871"/>
                <a:ext cx="1867370" cy="866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/>
                        </a:rPr>
                        <m:t>3</m:t>
                      </m:r>
                      <m:r>
                        <a:rPr lang="en-US" sz="4000" b="0" i="1" smtClean="0">
                          <a:latin typeface="Cambria Math"/>
                        </a:rPr>
                        <m:t>) </m:t>
                      </m:r>
                      <m:rad>
                        <m:ra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719" y="2982871"/>
                <a:ext cx="1867370" cy="86639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43600" y="3025831"/>
                <a:ext cx="1585627" cy="780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/>
                        </a:rPr>
                        <m:t>6</m:t>
                      </m:r>
                      <m:r>
                        <a:rPr lang="en-US" sz="4000" b="0" i="1" smtClean="0">
                          <a:latin typeface="Cambria Math"/>
                        </a:rPr>
                        <m:t>) </m:t>
                      </m:r>
                      <m:rad>
                        <m:ra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latin typeface="Cambria Math"/>
                            </a:rPr>
                            <m:t>6</m:t>
                          </m:r>
                        </m:deg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025831"/>
                <a:ext cx="1585627" cy="7804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18655" y="4308763"/>
                <a:ext cx="1430648" cy="994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/>
                        </a:rPr>
                        <m:t>9</m:t>
                      </m:r>
                      <m:r>
                        <a:rPr lang="en-US" sz="40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f>
                            <m:f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55" y="4308763"/>
                <a:ext cx="1430648" cy="9946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63180" y="4308763"/>
                <a:ext cx="1998111" cy="988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12) 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f>
                            <m:f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80" y="4308763"/>
                <a:ext cx="1998111" cy="98841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4711" y="5636561"/>
                <a:ext cx="3109184" cy="837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15) </m:t>
                      </m:r>
                      <m:rad>
                        <m:radPr>
                          <m:degHide m:val="on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(10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11" y="5636561"/>
                <a:ext cx="3109184" cy="83779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02614" y="5563174"/>
                <a:ext cx="1739579" cy="984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21) 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614" y="5563174"/>
                <a:ext cx="1739579" cy="9845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75893" y="4088037"/>
                <a:ext cx="2524987" cy="1663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/>
                        </a:rPr>
                        <m:t>2</m:t>
                      </m:r>
                      <m:r>
                        <a:rPr lang="en-US" sz="4000" b="0" i="1" smtClean="0">
                          <a:latin typeface="Cambria Math"/>
                        </a:rPr>
                        <m:t>4)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(3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40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893" y="4088037"/>
                <a:ext cx="2524987" cy="166334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didn’t get to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Simplify numbers with rational exponents: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304800" y="2057400"/>
          <a:ext cx="868434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r:id="rId4" imgW="4635500" imgH="292100" progId="Equation.DSMT4">
                  <p:embed/>
                </p:oleObj>
              </mc:Choice>
              <mc:Fallback>
                <p:oleObj r:id="rId4" imgW="46355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868434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627188"/>
              </p:ext>
            </p:extLst>
          </p:nvPr>
        </p:nvGraphicFramePr>
        <p:xfrm>
          <a:off x="13855" y="4544291"/>
          <a:ext cx="929874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r:id="rId6" imgW="4495800" imgH="1244600" progId="Equation.DSMT4">
                  <p:embed/>
                </p:oleObj>
              </mc:Choice>
              <mc:Fallback>
                <p:oleObj r:id="rId6" imgW="4495800" imgH="1244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5" y="4544291"/>
                        <a:ext cx="9298745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91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about these?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(8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−5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−9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sz="4000" dirty="0" smtClean="0"/>
              </a:p>
              <a:p>
                <a:pPr marL="0" indent="0">
                  <a:buNone/>
                </a:pPr>
                <a:endParaRPr lang="en-US" sz="4000" dirty="0" smtClean="0"/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 smtClean="0"/>
                  <a:t>2)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27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6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/>
                                  </a:rPr>
                                  <m:t>−9</m:t>
                                </m:r>
                              </m:sup>
                            </m:sSup>
                          </m:den>
                        </m:f>
                        <m:r>
                          <a:rPr lang="en-US" sz="40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44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Solving Radical Equations</a:t>
            </a:r>
            <a:endParaRPr lang="en-US" sz="8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74638"/>
            <a:ext cx="8229600" cy="6327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To Solve Radical Equations: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Tempus Sans ITC" pitchFamily="82" charset="0"/>
              </a:rPr>
              <a:t>1. Isolate the _____________ (or one of the radicals) to one side of the equal sign. </a:t>
            </a:r>
          </a:p>
          <a:p>
            <a:pPr>
              <a:buNone/>
            </a:pPr>
            <a:r>
              <a:rPr lang="en-US" dirty="0" smtClean="0">
                <a:latin typeface="Tempus Sans ITC" pitchFamily="82" charset="0"/>
              </a:rPr>
              <a:t>2. If the radical is a square root, __________ each side of the equation. (If the radical is not a square root, raise each side to a power equal to the index of the root.) </a:t>
            </a:r>
          </a:p>
          <a:p>
            <a:pPr>
              <a:buNone/>
            </a:pPr>
            <a:r>
              <a:rPr lang="en-US" dirty="0" smtClean="0">
                <a:latin typeface="Tempus Sans ITC" pitchFamily="82" charset="0"/>
              </a:rPr>
              <a:t>3. ____________ the resulting equation. </a:t>
            </a:r>
          </a:p>
          <a:p>
            <a:pPr>
              <a:buNone/>
            </a:pPr>
            <a:r>
              <a:rPr lang="en-US" dirty="0" smtClean="0">
                <a:latin typeface="Tempus Sans ITC" pitchFamily="82" charset="0"/>
              </a:rPr>
              <a:t>4. Check your answer(s) to avoid _____________ roots.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74638"/>
            <a:ext cx="8229600" cy="6327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Solving an Equation</a:t>
            </a:r>
            <a:br>
              <a:rPr lang="en-US" sz="3600" b="1" dirty="0" smtClean="0"/>
            </a:br>
            <a:r>
              <a:rPr lang="en-US" sz="3600" b="1" dirty="0" smtClean="0"/>
              <a:t>with </a:t>
            </a:r>
            <a:r>
              <a:rPr lang="en-US" sz="3600" b="1" dirty="0" smtClean="0">
                <a:solidFill>
                  <a:srgbClr val="00B0F0"/>
                </a:solidFill>
              </a:rPr>
              <a:t>Rational Exponents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76656" y="1426464"/>
            <a:ext cx="7772400" cy="4525963"/>
          </a:xfrm>
        </p:spPr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Isolate the variable and then raise each side of the equation to the </a:t>
            </a:r>
            <a:r>
              <a:rPr lang="en-US" dirty="0" smtClean="0">
                <a:latin typeface="Tempus Sans ITC" pitchFamily="82" charset="0"/>
              </a:rPr>
              <a:t>power of the denominator</a:t>
            </a:r>
            <a:r>
              <a:rPr lang="en-US" dirty="0" smtClean="0">
                <a:latin typeface="Tempus Sans ITC" pitchFamily="82" charset="0"/>
              </a:rPr>
              <a:t>. Then, take the nth root.</a:t>
            </a:r>
            <a:endParaRPr lang="en-US" dirty="0" smtClean="0">
              <a:latin typeface="Tempus Sans ITC" pitchFamily="82" charset="0"/>
            </a:endParaRPr>
          </a:p>
          <a:p>
            <a:r>
              <a:rPr lang="en-US" dirty="0" smtClean="0">
                <a:latin typeface="Tempus Sans ITC" pitchFamily="82" charset="0"/>
              </a:rPr>
              <a:t>Example:</a:t>
            </a:r>
            <a:endParaRPr lang="en-US" dirty="0">
              <a:latin typeface="Tempus Sans ITC" pitchFamily="8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426464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330272"/>
              </p:ext>
            </p:extLst>
          </p:nvPr>
        </p:nvGraphicFramePr>
        <p:xfrm>
          <a:off x="1637791" y="3602255"/>
          <a:ext cx="2257553" cy="806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4" imgW="711000" imgH="253800" progId="Equation.3">
                  <p:embed/>
                </p:oleObj>
              </mc:Choice>
              <mc:Fallback>
                <p:oleObj name="Equation" r:id="rId4" imgW="7110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791" y="3602255"/>
                        <a:ext cx="2257553" cy="806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74638"/>
            <a:ext cx="8229600" cy="6327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Solving an Equation</a:t>
            </a:r>
            <a:br>
              <a:rPr lang="en-US" sz="3600" b="1" dirty="0" smtClean="0"/>
            </a:br>
            <a:r>
              <a:rPr lang="en-US" sz="3600" b="1" dirty="0" smtClean="0"/>
              <a:t>with </a:t>
            </a:r>
            <a:r>
              <a:rPr lang="en-US" sz="3600" b="1" dirty="0" smtClean="0">
                <a:solidFill>
                  <a:srgbClr val="92D050"/>
                </a:solidFill>
              </a:rPr>
              <a:t>One</a:t>
            </a:r>
            <a:r>
              <a:rPr lang="en-US" sz="3600" b="1" dirty="0" smtClean="0"/>
              <a:t> Radical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Isolate the radical, then square both sides! </a:t>
            </a:r>
          </a:p>
          <a:p>
            <a:r>
              <a:rPr lang="en-US" dirty="0" smtClean="0">
                <a:latin typeface="Tempus Sans ITC" pitchFamily="82" charset="0"/>
              </a:rPr>
              <a:t>Example: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26464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84135" y="2984500"/>
          <a:ext cx="3062287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4" imgW="965160" imgH="228600" progId="Equation.3">
                  <p:embed/>
                </p:oleObj>
              </mc:Choice>
              <mc:Fallback>
                <p:oleObj name="Equation" r:id="rId4" imgW="965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135" y="2984500"/>
                        <a:ext cx="3062287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74638"/>
            <a:ext cx="8229600" cy="63273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Solving an Equation</a:t>
            </a:r>
            <a:br>
              <a:rPr lang="en-US" sz="3600" b="1" dirty="0" smtClean="0"/>
            </a:br>
            <a:r>
              <a:rPr lang="en-US" sz="3600" b="1" dirty="0" smtClean="0"/>
              <a:t>with </a:t>
            </a:r>
            <a:r>
              <a:rPr lang="en-US" sz="3600" b="1" dirty="0" smtClean="0">
                <a:solidFill>
                  <a:srgbClr val="CC00FF"/>
                </a:solidFill>
              </a:rPr>
              <a:t>Two</a:t>
            </a:r>
            <a:r>
              <a:rPr lang="en-US" sz="3600" b="1" dirty="0" smtClean="0"/>
              <a:t> Radicals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Put a radical on each side, </a:t>
            </a:r>
            <a:r>
              <a:rPr lang="en-US" dirty="0" smtClean="0">
                <a:latin typeface="Tempus Sans ITC" pitchFamily="82" charset="0"/>
              </a:rPr>
              <a:t>then </a:t>
            </a:r>
            <a:r>
              <a:rPr lang="en-US" dirty="0" smtClean="0">
                <a:latin typeface="Tempus Sans ITC" pitchFamily="82" charset="0"/>
              </a:rPr>
              <a:t>square both sides!! </a:t>
            </a:r>
          </a:p>
          <a:p>
            <a:r>
              <a:rPr lang="en-US" dirty="0" smtClean="0">
                <a:latin typeface="Tempus Sans ITC" pitchFamily="82" charset="0"/>
              </a:rPr>
              <a:t>Example: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426464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91818" y="2984500"/>
          <a:ext cx="366871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4" imgW="1155600" imgH="228600" progId="Equation.3">
                  <p:embed/>
                </p:oleObj>
              </mc:Choice>
              <mc:Fallback>
                <p:oleObj name="Equation" r:id="rId4" imgW="11556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818" y="2984500"/>
                        <a:ext cx="3668713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tract, perspective angled retro squa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Abstract, perspective angled retro squares</Template>
  <TotalTime>326</TotalTime>
  <Words>238</Words>
  <Application>Microsoft Office PowerPoint</Application>
  <PresentationFormat>On-screen Show (4:3)</PresentationFormat>
  <Paragraphs>74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Amienne</vt:lpstr>
      <vt:lpstr>Arial</vt:lpstr>
      <vt:lpstr>Calibri</vt:lpstr>
      <vt:lpstr>Cambria Math</vt:lpstr>
      <vt:lpstr>Tempus Sans ITC</vt:lpstr>
      <vt:lpstr>Trebuchet MS</vt:lpstr>
      <vt:lpstr>Abstract, perspective angled retro squares</vt:lpstr>
      <vt:lpstr>Equation</vt:lpstr>
      <vt:lpstr>Equation.DSMT4</vt:lpstr>
      <vt:lpstr>Day 3 Warm-up</vt:lpstr>
      <vt:lpstr>PowerPoint Presentation</vt:lpstr>
      <vt:lpstr>What we didn’t get to yesterday</vt:lpstr>
      <vt:lpstr>What do you think about these?</vt:lpstr>
      <vt:lpstr>Solving Radical Equations</vt:lpstr>
      <vt:lpstr>To Solve Radical Equations:</vt:lpstr>
      <vt:lpstr>Solving an Equation with Rational Exponents</vt:lpstr>
      <vt:lpstr>Solving an Equation with One Radical</vt:lpstr>
      <vt:lpstr>Solving an Equation with Two Radicals</vt:lpstr>
      <vt:lpstr>More Examples!!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4 – Warm-Up</dc:title>
  <dc:subject>Abstract presentation design</dc:subject>
  <dc:creator>csharpe2</dc:creator>
  <cp:keywords>abstract, retro, squares, pastel, fade, perspective</cp:keywords>
  <dc:description>Abstract, perspective angled retro squares</dc:description>
  <cp:lastModifiedBy>rwalters</cp:lastModifiedBy>
  <cp:revision>44</cp:revision>
  <dcterms:created xsi:type="dcterms:W3CDTF">2009-11-12T02:37:43Z</dcterms:created>
  <dcterms:modified xsi:type="dcterms:W3CDTF">2016-02-11T00:00:29Z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TC300033921033</vt:lpwstr>
  </property>
</Properties>
</file>