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6" r:id="rId4"/>
    <p:sldId id="271" r:id="rId5"/>
    <p:sldId id="266" r:id="rId6"/>
    <p:sldId id="267" r:id="rId7"/>
    <p:sldId id="268" r:id="rId8"/>
    <p:sldId id="270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CEA7B-1D2B-4FE9-AFC5-D65A3E14987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8E135-D039-4828-BDE9-81544D076B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7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9797F-4581-4251-96A2-9DED7E28BEB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A18C16-6AA9-46A3-8B1D-C546B26CE76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A18C16-6AA9-46A3-8B1D-C546B26CE76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F5E50-C753-44C0-8B7E-A7A7D10DD29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965E-25F0-4B38-B873-AB1C4771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C600BA1-1157-415B-8961-F654C5C7B1A4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91FB7A9-A80F-4169-A168-3D6FD8B1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Warm-up: Day 3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Find the value of the discriminant, describe the roots of the quadratic.</a:t>
            </a:r>
          </a:p>
          <a:p>
            <a:pPr>
              <a:buNone/>
            </a:pPr>
            <a:r>
              <a:rPr lang="en-US" dirty="0" smtClean="0"/>
              <a:t>		-b</a:t>
            </a:r>
            <a:r>
              <a:rPr lang="en-US" baseline="30000" dirty="0" smtClean="0"/>
              <a:t>2</a:t>
            </a:r>
            <a:r>
              <a:rPr lang="en-US" dirty="0" smtClean="0"/>
              <a:t>-2b+3=0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Which expression is equivalent to (3x</a:t>
            </a:r>
            <a:r>
              <a:rPr lang="en-US" baseline="30000" dirty="0" smtClean="0"/>
              <a:t>5</a:t>
            </a:r>
            <a:r>
              <a:rPr lang="en-US" dirty="0" smtClean="0"/>
              <a:t>+17x</a:t>
            </a:r>
            <a:r>
              <a:rPr lang="en-US" baseline="30000" dirty="0" smtClean="0"/>
              <a:t>3</a:t>
            </a:r>
            <a:r>
              <a:rPr lang="en-US" dirty="0" smtClean="0"/>
              <a:t>-1) + (-2x</a:t>
            </a:r>
            <a:r>
              <a:rPr lang="en-US" baseline="30000" dirty="0" smtClean="0"/>
              <a:t>5</a:t>
            </a:r>
            <a:r>
              <a:rPr lang="en-US" dirty="0" smtClean="0"/>
              <a:t>-6)?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a)  x</a:t>
            </a:r>
            <a:r>
              <a:rPr lang="en-US" baseline="30000" dirty="0" smtClean="0"/>
              <a:t>5</a:t>
            </a:r>
            <a:r>
              <a:rPr lang="en-US" dirty="0" smtClean="0"/>
              <a:t>+17x</a:t>
            </a:r>
            <a:r>
              <a:rPr lang="en-US" baseline="30000" dirty="0" smtClean="0"/>
              <a:t>3</a:t>
            </a:r>
            <a:r>
              <a:rPr lang="en-US" dirty="0" smtClean="0"/>
              <a:t>-7		c) 5x</a:t>
            </a:r>
            <a:r>
              <a:rPr lang="en-US" baseline="30000" dirty="0" smtClean="0"/>
              <a:t>5</a:t>
            </a:r>
            <a:r>
              <a:rPr lang="en-US" dirty="0" smtClean="0"/>
              <a:t>+17x</a:t>
            </a:r>
            <a:r>
              <a:rPr lang="en-US" baseline="30000" dirty="0" smtClean="0"/>
              <a:t>3</a:t>
            </a:r>
            <a:r>
              <a:rPr lang="en-US" dirty="0" smtClean="0"/>
              <a:t>+7</a:t>
            </a:r>
          </a:p>
          <a:p>
            <a:pPr marL="0" indent="0">
              <a:buNone/>
            </a:pPr>
            <a:r>
              <a:rPr lang="en-US" dirty="0" smtClean="0"/>
              <a:t>b) X</a:t>
            </a:r>
            <a:r>
              <a:rPr lang="en-US" baseline="30000" dirty="0" smtClean="0"/>
              <a:t>5</a:t>
            </a:r>
            <a:r>
              <a:rPr lang="en-US" dirty="0" smtClean="0"/>
              <a:t>-11x</a:t>
            </a:r>
            <a:r>
              <a:rPr lang="en-US" baseline="30000" dirty="0" smtClean="0"/>
              <a:t>3</a:t>
            </a:r>
            <a:r>
              <a:rPr lang="en-US" dirty="0" smtClean="0"/>
              <a:t>-1		d) -6x</a:t>
            </a:r>
            <a:r>
              <a:rPr lang="en-US" baseline="30000" dirty="0" smtClean="0"/>
              <a:t>5</a:t>
            </a:r>
            <a:r>
              <a:rPr lang="en-US" dirty="0" smtClean="0"/>
              <a:t>+17x</a:t>
            </a:r>
            <a:r>
              <a:rPr lang="en-US" baseline="30000" dirty="0" smtClean="0"/>
              <a:t>3</a:t>
            </a:r>
            <a:r>
              <a:rPr lang="en-US" dirty="0" smtClean="0"/>
              <a:t>+6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458200" cy="7921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Quick Question: </a:t>
            </a:r>
            <a:br>
              <a:rPr lang="en-US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en-US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Do on a scratch sheet of paper</a:t>
            </a:r>
            <a:endParaRPr lang="en-US" sz="3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From the last unit or from the current unit, please write down one or two concepts that you feel you need to go over again.  Please be specific.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example...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Factoring trinomials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Calculator steps for application problems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5943600"/>
            <a:ext cx="5715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PS.  Make sure to put your name on it!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458200" cy="49831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2) x = -3, x = 8			4)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6)						7) 241,  2 real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8) -76, 2 imaginary		9) -87, 2 imaginary  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747345"/>
              </p:ext>
            </p:extLst>
          </p:nvPr>
        </p:nvGraphicFramePr>
        <p:xfrm>
          <a:off x="5638800" y="1219200"/>
          <a:ext cx="259976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Equation" r:id="rId3" imgW="736600" imgH="431800" progId="Equation.DSMT4">
                  <p:embed/>
                </p:oleObj>
              </mc:Choice>
              <mc:Fallback>
                <p:oleObj name="Equation" r:id="rId3" imgW="7366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1219200"/>
                        <a:ext cx="2599765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966846"/>
              </p:ext>
            </p:extLst>
          </p:nvPr>
        </p:nvGraphicFramePr>
        <p:xfrm>
          <a:off x="1066800" y="3124200"/>
          <a:ext cx="2364441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Equation" r:id="rId5" imgW="762000" imgH="431800" progId="Equation.DSMT4">
                  <p:embed/>
                </p:oleObj>
              </mc:Choice>
              <mc:Fallback>
                <p:oleObj name="Equation" r:id="rId5" imgW="7620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3124200"/>
                        <a:ext cx="2364441" cy="133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Quadratic Inequalities and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Recall: Graphing Linear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y &gt; 3x - 1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057400"/>
            <a:ext cx="41529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Graphing Quadratic Inequalities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6"/>
            <a:ext cx="8229600" cy="4983163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Graphing Quadratic Inequalities </a:t>
            </a:r>
            <a:endParaRPr lang="en-US" dirty="0" smtClean="0"/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/>
              <a:t>Use the same techniques as you have used to graph linear.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/>
              <a:t>A. STEPS</a:t>
            </a:r>
          </a:p>
          <a:p>
            <a:pPr marL="1879600" lvl="3" indent="-508000" eaLnBrk="1" hangingPunct="1">
              <a:lnSpc>
                <a:spcPct val="90000"/>
              </a:lnSpc>
            </a:pPr>
            <a:r>
              <a:rPr lang="en-US" sz="3200" dirty="0" smtClean="0"/>
              <a:t>Graph the boundary.  Determine if it should be solid  or dashed (&gt; , &lt;).</a:t>
            </a:r>
          </a:p>
          <a:p>
            <a:pPr marL="1879600" lvl="3" indent="-508000" eaLnBrk="1" hangingPunct="1">
              <a:lnSpc>
                <a:spcPct val="90000"/>
              </a:lnSpc>
            </a:pPr>
            <a:r>
              <a:rPr lang="en-US" sz="3200" dirty="0" smtClean="0"/>
              <a:t>Determine direction of shading.</a:t>
            </a:r>
          </a:p>
          <a:p>
            <a:pPr marL="1879600" lvl="3" indent="-508000" eaLnBrk="1" hangingPunct="1">
              <a:lnSpc>
                <a:spcPct val="90000"/>
              </a:lnSpc>
            </a:pPr>
            <a:r>
              <a:rPr lang="en-US" sz="3200" dirty="0" smtClean="0"/>
              <a:t>Shade the region that is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/>
          <a:lstStyle/>
          <a:p>
            <a:pPr eaLnBrk="1" hangingPunct="1"/>
            <a:r>
              <a:rPr lang="en-US" dirty="0" smtClean="0"/>
              <a:t>Example 1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2667000" y="1295400"/>
            <a:ext cx="1439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>
                <a:cs typeface="Times New Roman" pitchFamily="18" charset="0"/>
              </a:rPr>
              <a:t>Graph:</a:t>
            </a:r>
            <a:endParaRPr lang="en-US"/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715941"/>
              </p:ext>
            </p:extLst>
          </p:nvPr>
        </p:nvGraphicFramePr>
        <p:xfrm>
          <a:off x="4343400" y="1327150"/>
          <a:ext cx="23495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quation" r:id="rId4" imgW="2349500" imgH="596900" progId="Equation.3">
                  <p:embed/>
                </p:oleObj>
              </mc:Choice>
              <mc:Fallback>
                <p:oleObj name="Equation" r:id="rId4" imgW="2349500" imgH="596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327150"/>
                        <a:ext cx="2349500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2600" y="1904999"/>
            <a:ext cx="4800600" cy="4785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/>
          <a:lstStyle/>
          <a:p>
            <a:pPr eaLnBrk="1" hangingPunct="1"/>
            <a:r>
              <a:rPr lang="en-US" dirty="0" smtClean="0"/>
              <a:t>Example 2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2667000" y="1295400"/>
            <a:ext cx="1439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>
                <a:cs typeface="Times New Roman" pitchFamily="18" charset="0"/>
              </a:rPr>
              <a:t>Graph:</a:t>
            </a:r>
            <a:endParaRPr lang="en-US"/>
          </a:p>
        </p:txBody>
      </p:sp>
      <p:graphicFrame>
        <p:nvGraphicFramePr>
          <p:cNvPr id="31747" name="Object 40"/>
          <p:cNvGraphicFramePr>
            <a:graphicFrameLocks noChangeAspect="1"/>
          </p:cNvGraphicFramePr>
          <p:nvPr/>
        </p:nvGraphicFramePr>
        <p:xfrm>
          <a:off x="4114800" y="1371600"/>
          <a:ext cx="25781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Equation" r:id="rId4" imgW="2577960" imgH="507960" progId="Equation.DSMT4">
                  <p:embed/>
                </p:oleObj>
              </mc:Choice>
              <mc:Fallback>
                <p:oleObj name="Equation" r:id="rId4" imgW="2577960" imgH="50796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371600"/>
                        <a:ext cx="25781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7400" y="1905000"/>
            <a:ext cx="4800600" cy="4785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Try!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533400" y="1371600"/>
            <a:ext cx="1439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>
                <a:cs typeface="Times New Roman" pitchFamily="18" charset="0"/>
              </a:rPr>
              <a:t>Graph:</a:t>
            </a:r>
            <a:endParaRPr lang="en-US"/>
          </a:p>
        </p:txBody>
      </p:sp>
      <p:sp>
        <p:nvSpPr>
          <p:cNvPr id="5128" name="Rectangle 3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40"/>
          <p:cNvGraphicFramePr>
            <a:graphicFrameLocks noChangeAspect="1"/>
          </p:cNvGraphicFramePr>
          <p:nvPr/>
        </p:nvGraphicFramePr>
        <p:xfrm>
          <a:off x="2025650" y="1447800"/>
          <a:ext cx="23368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Equation" r:id="rId4" imgW="2336760" imgH="507960" progId="Equation.DSMT4">
                  <p:embed/>
                </p:oleObj>
              </mc:Choice>
              <mc:Fallback>
                <p:oleObj name="Equation" r:id="rId4" imgW="2336760" imgH="50796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1447800"/>
                        <a:ext cx="23368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41"/>
          <p:cNvSpPr>
            <a:spLocks noChangeArrowheads="1"/>
          </p:cNvSpPr>
          <p:nvPr/>
        </p:nvSpPr>
        <p:spPr bwMode="auto">
          <a:xfrm>
            <a:off x="4800600" y="2514600"/>
            <a:ext cx="1439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dirty="0">
                <a:cs typeface="Times New Roman" pitchFamily="18" charset="0"/>
              </a:rPr>
              <a:t>Graph:</a:t>
            </a:r>
            <a:endParaRPr lang="en-US" dirty="0"/>
          </a:p>
        </p:txBody>
      </p:sp>
      <p:graphicFrame>
        <p:nvGraphicFramePr>
          <p:cNvPr id="5123" name="Object 4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0110875"/>
              </p:ext>
            </p:extLst>
          </p:nvPr>
        </p:nvGraphicFramePr>
        <p:xfrm>
          <a:off x="6324600" y="2590800"/>
          <a:ext cx="21415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Equation" r:id="rId6" imgW="2361960" imgH="507960" progId="Equation.DSMT4">
                  <p:embed/>
                </p:oleObj>
              </mc:Choice>
              <mc:Fallback>
                <p:oleObj name="Equation" r:id="rId6" imgW="2361960" imgH="50796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590800"/>
                        <a:ext cx="214153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5" name="Picture 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6800" y="3124200"/>
            <a:ext cx="3581400" cy="3570448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" y="2057400"/>
            <a:ext cx="3581400" cy="3570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Application Problems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14400"/>
            <a:ext cx="9144000" cy="5715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smtClean="0"/>
              <a:t>The amount of money that a freshman class fundraiser can raise can be modeled by the inequality              y≤-2x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+ 16x – 24, where x represents the number of days into the sale and y represents the amount of money raised </a:t>
            </a:r>
            <a:r>
              <a:rPr lang="en-US" sz="2800" b="1" dirty="0" smtClean="0"/>
              <a:t>in hundreds.</a:t>
            </a:r>
          </a:p>
          <a:p>
            <a:pPr marL="0" lvl="0" indent="0">
              <a:buNone/>
            </a:pPr>
            <a:r>
              <a:rPr lang="en-US" sz="2800" dirty="0" smtClean="0"/>
              <a:t>a) Graph</a:t>
            </a:r>
          </a:p>
          <a:p>
            <a:pPr marL="0" lvl="0" indent="0">
              <a:buNone/>
            </a:pPr>
            <a:r>
              <a:rPr lang="en-US" sz="2800" dirty="0" smtClean="0"/>
              <a:t>b) What is the max? </a:t>
            </a:r>
          </a:p>
          <a:p>
            <a:pPr marL="0" lvl="0" indent="0">
              <a:buNone/>
            </a:pPr>
            <a:r>
              <a:rPr lang="en-US" sz="2800" dirty="0" smtClean="0"/>
              <a:t>     What does it represent?</a:t>
            </a:r>
          </a:p>
          <a:p>
            <a:pPr marL="0" lvl="0" indent="0">
              <a:buNone/>
            </a:pPr>
            <a:r>
              <a:rPr lang="en-US" sz="2800" dirty="0" smtClean="0"/>
              <a:t>c) When will they start</a:t>
            </a:r>
          </a:p>
          <a:p>
            <a:pPr marL="0" lv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to raise money</a:t>
            </a:r>
          </a:p>
          <a:p>
            <a:pPr marL="0" lvl="0" indent="0">
              <a:buNone/>
            </a:pPr>
            <a:r>
              <a:rPr lang="en-US" sz="2800" dirty="0" smtClean="0"/>
              <a:t>d) How many days should </a:t>
            </a:r>
          </a:p>
          <a:p>
            <a:pPr marL="0" lvl="0" indent="0">
              <a:buNone/>
            </a:pPr>
            <a:r>
              <a:rPr lang="en-US" sz="2800" dirty="0" smtClean="0"/>
              <a:t>     the fundraiser last?</a:t>
            </a:r>
          </a:p>
          <a:p>
            <a:pPr marL="0" lvl="0" indent="0">
              <a:buNone/>
            </a:pPr>
            <a:r>
              <a:rPr lang="en-US" sz="2800" dirty="0" smtClean="0"/>
              <a:t>e) On which days will the sale make more than $400?</a:t>
            </a:r>
          </a:p>
          <a:p>
            <a:pPr>
              <a:buFontTx/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7516" y="2743200"/>
            <a:ext cx="3363084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633</TotalTime>
  <Words>267</Words>
  <Application>Microsoft Office PowerPoint</Application>
  <PresentationFormat>On-screen Show (4:3)</PresentationFormat>
  <Paragraphs>60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Foundry</vt:lpstr>
      <vt:lpstr>Equation</vt:lpstr>
      <vt:lpstr>Warm-up: Day 3</vt:lpstr>
      <vt:lpstr>Homework Answers</vt:lpstr>
      <vt:lpstr>Quadratic Inequalities and Applications</vt:lpstr>
      <vt:lpstr>Recall: Graphing Linear Inequalities</vt:lpstr>
      <vt:lpstr>Graphing Quadratic Inequalities </vt:lpstr>
      <vt:lpstr>Example 1</vt:lpstr>
      <vt:lpstr>Example 2</vt:lpstr>
      <vt:lpstr>You Try!</vt:lpstr>
      <vt:lpstr>Application Problems</vt:lpstr>
      <vt:lpstr>Quick Question:  Do on a scratch sheet of paper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Wake County Public Schools</dc:creator>
  <cp:lastModifiedBy>csharpe2</cp:lastModifiedBy>
  <cp:revision>78</cp:revision>
  <dcterms:created xsi:type="dcterms:W3CDTF">2010-09-30T14:01:15Z</dcterms:created>
  <dcterms:modified xsi:type="dcterms:W3CDTF">2014-09-09T14:03:55Z</dcterms:modified>
</cp:coreProperties>
</file>