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72" r:id="rId1"/>
  </p:sldMasterIdLst>
  <p:notesMasterIdLst>
    <p:notesMasterId r:id="rId19"/>
  </p:notesMasterIdLst>
  <p:sldIdLst>
    <p:sldId id="256" r:id="rId2"/>
    <p:sldId id="270" r:id="rId3"/>
    <p:sldId id="271" r:id="rId4"/>
    <p:sldId id="257" r:id="rId5"/>
    <p:sldId id="272" r:id="rId6"/>
    <p:sldId id="277" r:id="rId7"/>
    <p:sldId id="259" r:id="rId8"/>
    <p:sldId id="261" r:id="rId9"/>
    <p:sldId id="260" r:id="rId10"/>
    <p:sldId id="262" r:id="rId11"/>
    <p:sldId id="273" r:id="rId12"/>
    <p:sldId id="274" r:id="rId13"/>
    <p:sldId id="275" r:id="rId14"/>
    <p:sldId id="276" r:id="rId15"/>
    <p:sldId id="266" r:id="rId16"/>
    <p:sldId id="263" r:id="rId17"/>
    <p:sldId id="267" r:id="rId18"/>
  </p:sldIdLst>
  <p:sldSz cx="10160000" cy="8394700"/>
  <p:notesSz cx="6858000" cy="9144000"/>
  <p:embeddedFontLst>
    <p:embeddedFont>
      <p:font typeface="Arial Unicode MS" panose="020B0604020202020204" pitchFamily="34" charset="-128"/>
      <p:regular r:id="rId20"/>
    </p:embeddedFont>
    <p:embeddedFont>
      <p:font typeface="Tahoma" panose="020B0604030504040204" pitchFamily="34" charset="0"/>
      <p:regular r:id="rId21"/>
      <p:bold r:id="rId22"/>
    </p:embeddedFont>
    <p:embeddedFont>
      <p:font typeface="Calibri" panose="020F0502020204030204" pitchFamily="34" charset="0"/>
      <p:regular r:id="rId23"/>
      <p:bold r:id="rId24"/>
      <p:italic r:id="rId25"/>
      <p:boldItalic r:id="rId26"/>
    </p:embeddedFont>
    <p:embeddedFont>
      <p:font typeface="Wingdings 3" panose="05040102010807070707" pitchFamily="18" charset="2"/>
      <p:regular r:id="rId27"/>
    </p:embeddedFont>
    <p:embeddedFont>
      <p:font typeface="Arial Black" panose="020B0A04020102020204" pitchFamily="34" charset="0"/>
      <p:bold r:id="rId28"/>
    </p:embeddedFont>
  </p:embeddedFontLst>
  <p:defaultTextStyle>
    <a:defPPr>
      <a:defRPr lang="en-US"/>
    </a:defPPr>
    <a:lvl1pPr marL="0" algn="l" defTabSz="91435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357" algn="l" defTabSz="91435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535" algn="l" defTabSz="91435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714" algn="l" defTabSz="91435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5892" algn="l" defTabSz="91435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3071" algn="l" defTabSz="91435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200249" algn="l" defTabSz="91435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7427" algn="l" defTabSz="91435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44">
          <p15:clr>
            <a:srgbClr val="A4A3A4"/>
          </p15:clr>
        </p15:guide>
        <p15:guide id="2" pos="32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942" y="66"/>
      </p:cViewPr>
      <p:guideLst>
        <p:guide orient="horz" pos="2644"/>
        <p:guide pos="32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5.fntdata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4.fntdata"/><Relationship Id="rId28" Type="http://schemas.openxmlformats.org/officeDocument/2006/relationships/font" Target="fonts/font9.fntdata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Relationship Id="rId27" Type="http://schemas.openxmlformats.org/officeDocument/2006/relationships/font" Target="fonts/font8.fntdata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CDC38-C43E-4343-8946-2B61D61D0627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54138" y="685800"/>
            <a:ext cx="41497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6E8163-3274-4997-853F-65DA64C4D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214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EF989861-D74F-4D58-9C9F-76BC47369F77}" type="slidenum">
              <a:rPr lang="en-US" altLang="en-US" smtClean="0">
                <a:latin typeface="Arial" charset="0"/>
              </a:rPr>
              <a:pPr/>
              <a:t>2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881006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13C8074C-7B60-4F3E-8B60-8286316A72A3}" type="slidenum">
              <a:rPr lang="en-US" altLang="en-US" smtClean="0">
                <a:latin typeface="Arial" charset="0"/>
              </a:rPr>
              <a:pPr/>
              <a:t>3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206942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D33E2B6F-53B2-426D-8A73-3B23E95057A2}" type="slidenum">
              <a:rPr lang="en-US" altLang="en-US" smtClean="0">
                <a:latin typeface="Arial" charset="0"/>
              </a:rPr>
              <a:pPr/>
              <a:t>5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149251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A237F011-91A5-4460-8B5C-5213D8F41712}" type="slidenum">
              <a:rPr lang="en-US" altLang="en-US" smtClean="0">
                <a:latin typeface="Arial" charset="0"/>
              </a:rPr>
              <a:pPr/>
              <a:t>11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021337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1D8A9F49-2A3B-41A8-A04E-A8467BCE7233}" type="slidenum">
              <a:rPr lang="en-US" altLang="en-US" smtClean="0">
                <a:latin typeface="Arial" charset="0"/>
              </a:rPr>
              <a:pPr/>
              <a:t>12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579911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446FE4A-543B-4780-AEAB-2A73F66943E3}" type="slidenum">
              <a:rPr lang="en-US" altLang="en-US" smtClean="0">
                <a:latin typeface="Arial" charset="0"/>
              </a:rPr>
              <a:pPr/>
              <a:t>13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213457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23250CFB-32F0-44FA-954F-E5FBE1F0E4BC}" type="slidenum">
              <a:rPr lang="en-US" altLang="en-US" smtClean="0">
                <a:latin typeface="Arial" charset="0"/>
              </a:rPr>
              <a:pPr/>
              <a:t>14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86745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607801"/>
            <a:ext cx="8636000" cy="17994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756997"/>
            <a:ext cx="7112000" cy="214531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300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601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902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202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503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80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105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2405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E0592-6EA3-4851-B92E-FB98C38CD467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3298B-7520-4DFB-A02B-CB19AFB76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480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E0592-6EA3-4851-B92E-FB98C38CD467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3298B-7520-4DFB-A02B-CB19AFB76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836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336179"/>
            <a:ext cx="2286000" cy="7162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2" y="336179"/>
            <a:ext cx="6688667" cy="7162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E0592-6EA3-4851-B92E-FB98C38CD467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3298B-7520-4DFB-A02B-CB19AFB76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699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E0592-6EA3-4851-B92E-FB98C38CD467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3298B-7520-4DFB-A02B-CB19AFB76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830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5394375"/>
            <a:ext cx="8636000" cy="166728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3558035"/>
            <a:ext cx="8636000" cy="1836340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3007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601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59021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12029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5036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80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7105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24058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E0592-6EA3-4851-B92E-FB98C38CD467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3298B-7520-4DFB-A02B-CB19AFB76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707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958765"/>
            <a:ext cx="4487333" cy="554011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9" y="1958765"/>
            <a:ext cx="4487333" cy="554011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E0592-6EA3-4851-B92E-FB98C38CD467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3298B-7520-4DFB-A02B-CB19AFB76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142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879092"/>
            <a:ext cx="4489098" cy="783116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30074" indent="0">
              <a:buNone/>
              <a:defRPr sz="2300" b="1"/>
            </a:lvl2pPr>
            <a:lvl3pPr marL="1060147" indent="0">
              <a:buNone/>
              <a:defRPr sz="2100" b="1"/>
            </a:lvl3pPr>
            <a:lvl4pPr marL="1590219" indent="0">
              <a:buNone/>
              <a:defRPr sz="1900" b="1"/>
            </a:lvl4pPr>
            <a:lvl5pPr marL="2120294" indent="0">
              <a:buNone/>
              <a:defRPr sz="1900" b="1"/>
            </a:lvl5pPr>
            <a:lvl6pPr marL="2650367" indent="0">
              <a:buNone/>
              <a:defRPr sz="1900" b="1"/>
            </a:lvl6pPr>
            <a:lvl7pPr marL="3180440" indent="0">
              <a:buNone/>
              <a:defRPr sz="1900" b="1"/>
            </a:lvl7pPr>
            <a:lvl8pPr marL="3710514" indent="0">
              <a:buNone/>
              <a:defRPr sz="1900" b="1"/>
            </a:lvl8pPr>
            <a:lvl9pPr marL="4240587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662208"/>
            <a:ext cx="4489098" cy="4836669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2" y="1879092"/>
            <a:ext cx="4490861" cy="783116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30074" indent="0">
              <a:buNone/>
              <a:defRPr sz="2300" b="1"/>
            </a:lvl2pPr>
            <a:lvl3pPr marL="1060147" indent="0">
              <a:buNone/>
              <a:defRPr sz="2100" b="1"/>
            </a:lvl3pPr>
            <a:lvl4pPr marL="1590219" indent="0">
              <a:buNone/>
              <a:defRPr sz="1900" b="1"/>
            </a:lvl4pPr>
            <a:lvl5pPr marL="2120294" indent="0">
              <a:buNone/>
              <a:defRPr sz="1900" b="1"/>
            </a:lvl5pPr>
            <a:lvl6pPr marL="2650367" indent="0">
              <a:buNone/>
              <a:defRPr sz="1900" b="1"/>
            </a:lvl6pPr>
            <a:lvl7pPr marL="3180440" indent="0">
              <a:buNone/>
              <a:defRPr sz="1900" b="1"/>
            </a:lvl7pPr>
            <a:lvl8pPr marL="3710514" indent="0">
              <a:buNone/>
              <a:defRPr sz="1900" b="1"/>
            </a:lvl8pPr>
            <a:lvl9pPr marL="4240587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2" y="2662208"/>
            <a:ext cx="4490861" cy="4836669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E0592-6EA3-4851-B92E-FB98C38CD467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3298B-7520-4DFB-A02B-CB19AFB76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47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E0592-6EA3-4851-B92E-FB98C38CD467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3298B-7520-4DFB-A02B-CB19AFB76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274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E0592-6EA3-4851-B92E-FB98C38CD467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3298B-7520-4DFB-A02B-CB19AFB76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341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3" y="334236"/>
            <a:ext cx="3342570" cy="142243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334235"/>
            <a:ext cx="5679722" cy="7164644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8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3" y="1756672"/>
            <a:ext cx="3342570" cy="5742209"/>
          </a:xfrm>
        </p:spPr>
        <p:txBody>
          <a:bodyPr/>
          <a:lstStyle>
            <a:lvl1pPr marL="0" indent="0">
              <a:buNone/>
              <a:defRPr sz="1600"/>
            </a:lvl1pPr>
            <a:lvl2pPr marL="530074" indent="0">
              <a:buNone/>
              <a:defRPr sz="1400"/>
            </a:lvl2pPr>
            <a:lvl3pPr marL="1060147" indent="0">
              <a:buNone/>
              <a:defRPr sz="1200"/>
            </a:lvl3pPr>
            <a:lvl4pPr marL="1590219" indent="0">
              <a:buNone/>
              <a:defRPr sz="1000"/>
            </a:lvl4pPr>
            <a:lvl5pPr marL="2120294" indent="0">
              <a:buNone/>
              <a:defRPr sz="1000"/>
            </a:lvl5pPr>
            <a:lvl6pPr marL="2650367" indent="0">
              <a:buNone/>
              <a:defRPr sz="1000"/>
            </a:lvl6pPr>
            <a:lvl7pPr marL="3180440" indent="0">
              <a:buNone/>
              <a:defRPr sz="1000"/>
            </a:lvl7pPr>
            <a:lvl8pPr marL="3710514" indent="0">
              <a:buNone/>
              <a:defRPr sz="1000"/>
            </a:lvl8pPr>
            <a:lvl9pPr marL="4240587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E0592-6EA3-4851-B92E-FB98C38CD467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3298B-7520-4DFB-A02B-CB19AFB76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996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5876290"/>
            <a:ext cx="6096000" cy="69372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750082"/>
            <a:ext cx="6096000" cy="5036820"/>
          </a:xfrm>
        </p:spPr>
        <p:txBody>
          <a:bodyPr/>
          <a:lstStyle>
            <a:lvl1pPr marL="0" indent="0">
              <a:buNone/>
              <a:defRPr sz="3700"/>
            </a:lvl1pPr>
            <a:lvl2pPr marL="530074" indent="0">
              <a:buNone/>
              <a:defRPr sz="3200"/>
            </a:lvl2pPr>
            <a:lvl3pPr marL="1060147" indent="0">
              <a:buNone/>
              <a:defRPr sz="2800"/>
            </a:lvl3pPr>
            <a:lvl4pPr marL="1590219" indent="0">
              <a:buNone/>
              <a:defRPr sz="2300"/>
            </a:lvl4pPr>
            <a:lvl5pPr marL="2120294" indent="0">
              <a:buNone/>
              <a:defRPr sz="2300"/>
            </a:lvl5pPr>
            <a:lvl6pPr marL="2650367" indent="0">
              <a:buNone/>
              <a:defRPr sz="2300"/>
            </a:lvl6pPr>
            <a:lvl7pPr marL="3180440" indent="0">
              <a:buNone/>
              <a:defRPr sz="2300"/>
            </a:lvl7pPr>
            <a:lvl8pPr marL="3710514" indent="0">
              <a:buNone/>
              <a:defRPr sz="2300"/>
            </a:lvl8pPr>
            <a:lvl9pPr marL="4240587" indent="0">
              <a:buNone/>
              <a:defRPr sz="23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6570019"/>
            <a:ext cx="6096000" cy="985211"/>
          </a:xfrm>
        </p:spPr>
        <p:txBody>
          <a:bodyPr/>
          <a:lstStyle>
            <a:lvl1pPr marL="0" indent="0">
              <a:buNone/>
              <a:defRPr sz="1600"/>
            </a:lvl1pPr>
            <a:lvl2pPr marL="530074" indent="0">
              <a:buNone/>
              <a:defRPr sz="1400"/>
            </a:lvl2pPr>
            <a:lvl3pPr marL="1060147" indent="0">
              <a:buNone/>
              <a:defRPr sz="1200"/>
            </a:lvl3pPr>
            <a:lvl4pPr marL="1590219" indent="0">
              <a:buNone/>
              <a:defRPr sz="1000"/>
            </a:lvl4pPr>
            <a:lvl5pPr marL="2120294" indent="0">
              <a:buNone/>
              <a:defRPr sz="1000"/>
            </a:lvl5pPr>
            <a:lvl6pPr marL="2650367" indent="0">
              <a:buNone/>
              <a:defRPr sz="1000"/>
            </a:lvl6pPr>
            <a:lvl7pPr marL="3180440" indent="0">
              <a:buNone/>
              <a:defRPr sz="1000"/>
            </a:lvl7pPr>
            <a:lvl8pPr marL="3710514" indent="0">
              <a:buNone/>
              <a:defRPr sz="1000"/>
            </a:lvl8pPr>
            <a:lvl9pPr marL="4240587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E0592-6EA3-4851-B92E-FB98C38CD467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3298B-7520-4DFB-A02B-CB19AFB76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738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336177"/>
            <a:ext cx="9144000" cy="1399117"/>
          </a:xfrm>
          <a:prstGeom prst="rect">
            <a:avLst/>
          </a:prstGeom>
        </p:spPr>
        <p:txBody>
          <a:bodyPr vert="horz" lIns="106015" tIns="53008" rIns="106015" bIns="5300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958765"/>
            <a:ext cx="9144000" cy="5540114"/>
          </a:xfrm>
          <a:prstGeom prst="rect">
            <a:avLst/>
          </a:prstGeom>
        </p:spPr>
        <p:txBody>
          <a:bodyPr vert="horz" lIns="106015" tIns="53008" rIns="106015" bIns="5300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2" y="7780645"/>
            <a:ext cx="2370667" cy="446940"/>
          </a:xfrm>
          <a:prstGeom prst="rect">
            <a:avLst/>
          </a:prstGeom>
        </p:spPr>
        <p:txBody>
          <a:bodyPr vert="horz" lIns="106015" tIns="53008" rIns="106015" bIns="53008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E0592-6EA3-4851-B92E-FB98C38CD467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6" y="7780645"/>
            <a:ext cx="3217333" cy="446940"/>
          </a:xfrm>
          <a:prstGeom prst="rect">
            <a:avLst/>
          </a:prstGeom>
        </p:spPr>
        <p:txBody>
          <a:bodyPr vert="horz" lIns="106015" tIns="53008" rIns="106015" bIns="53008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3" y="7780645"/>
            <a:ext cx="2370667" cy="446940"/>
          </a:xfrm>
          <a:prstGeom prst="rect">
            <a:avLst/>
          </a:prstGeom>
        </p:spPr>
        <p:txBody>
          <a:bodyPr vert="horz" lIns="106015" tIns="53008" rIns="106015" bIns="53008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3298B-7520-4DFB-A02B-CB19AFB76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613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1060147" rtl="0" eaLnBrk="1" latinLnBrk="0" hangingPunct="1">
        <a:spcBef>
          <a:spcPct val="0"/>
        </a:spcBef>
        <a:buNone/>
        <a:defRPr sz="5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7555" indent="-397555" algn="l" defTabSz="1060147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61369" indent="-331296" algn="l" defTabSz="1060147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25183" indent="-265036" algn="l" defTabSz="1060147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855258" indent="-265036" algn="l" defTabSz="1060147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85330" indent="-265036" algn="l" defTabSz="1060147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15404" indent="-265036" algn="l" defTabSz="1060147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45477" indent="-265036" algn="l" defTabSz="1060147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75551" indent="-265036" algn="l" defTabSz="1060147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505625" indent="-265036" algn="l" defTabSz="1060147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014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30074" algn="l" defTabSz="106014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60147" algn="l" defTabSz="106014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90219" algn="l" defTabSz="106014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20294" algn="l" defTabSz="106014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50367" algn="l" defTabSz="106014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80440" algn="l" defTabSz="106014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10514" algn="l" defTabSz="106014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240587" algn="l" defTabSz="106014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84400" y="166237"/>
            <a:ext cx="7112000" cy="1107992"/>
          </a:xfrm>
          <a:prstGeom prst="rect">
            <a:avLst/>
          </a:prstGeom>
          <a:noFill/>
        </p:spPr>
        <p:txBody>
          <a:bodyPr vert="horz" wrap="square" lIns="91436" tIns="45718" rIns="91436" bIns="45718" rtlCol="0">
            <a:spAutoFit/>
          </a:bodyPr>
          <a:lstStyle/>
          <a:p>
            <a:r>
              <a:rPr lang="en-US" sz="6600" dirty="0">
                <a:solidFill>
                  <a:srgbClr val="000000"/>
                </a:solidFill>
                <a:latin typeface="Arial - 24"/>
              </a:rPr>
              <a:t>Warm-up ~ Hi!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1219200"/>
            <a:ext cx="5740400" cy="5016753"/>
          </a:xfrm>
          <a:prstGeom prst="rect">
            <a:avLst/>
          </a:prstGeom>
          <a:noFill/>
        </p:spPr>
        <p:txBody>
          <a:bodyPr vert="horz" wrap="square" lIns="91436" tIns="45718" rIns="91436" bIns="45718" rtlCol="0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Arial - 26"/>
              </a:rPr>
              <a:t>T(2, -3), A(-1, -2) and J(1, 2)</a:t>
            </a:r>
          </a:p>
          <a:p>
            <a:endParaRPr lang="en-US" sz="3200" dirty="0">
              <a:solidFill>
                <a:srgbClr val="000000"/>
              </a:solidFill>
              <a:latin typeface="Arial - 26"/>
            </a:endParaRPr>
          </a:p>
          <a:p>
            <a:r>
              <a:rPr lang="en-US" sz="3200" dirty="0">
                <a:solidFill>
                  <a:srgbClr val="000000"/>
                </a:solidFill>
                <a:latin typeface="Arial - 26"/>
              </a:rPr>
              <a:t>1.  Reflect </a:t>
            </a:r>
            <a:r>
              <a:rPr lang="el-GR" sz="3200" dirty="0">
                <a:solidFill>
                  <a:srgbClr val="000000"/>
                </a:solidFill>
                <a:latin typeface="Arial - 26"/>
              </a:rPr>
              <a:t>Δ</a:t>
            </a:r>
            <a:r>
              <a:rPr lang="en-US" sz="3200" dirty="0">
                <a:solidFill>
                  <a:srgbClr val="000000"/>
                </a:solidFill>
                <a:latin typeface="Arial - 26"/>
              </a:rPr>
              <a:t>TAJ over the          	x - axis.</a:t>
            </a:r>
          </a:p>
          <a:p>
            <a:endParaRPr lang="en-US" sz="3200" dirty="0">
              <a:solidFill>
                <a:srgbClr val="000000"/>
              </a:solidFill>
              <a:latin typeface="Arial - 26"/>
            </a:endParaRPr>
          </a:p>
          <a:p>
            <a:endParaRPr lang="en-US" sz="3200" dirty="0">
              <a:solidFill>
                <a:srgbClr val="000000"/>
              </a:solidFill>
              <a:latin typeface="Arial - 26"/>
            </a:endParaRPr>
          </a:p>
          <a:p>
            <a:r>
              <a:rPr lang="en-US" sz="3200" dirty="0">
                <a:solidFill>
                  <a:srgbClr val="000000"/>
                </a:solidFill>
                <a:latin typeface="Arial - 26"/>
              </a:rPr>
              <a:t>2.  Reflect </a:t>
            </a:r>
            <a:r>
              <a:rPr lang="el-GR" sz="3200" dirty="0">
                <a:solidFill>
                  <a:srgbClr val="000000"/>
                </a:solidFill>
                <a:latin typeface="Arial - 26"/>
              </a:rPr>
              <a:t>Δ</a:t>
            </a:r>
            <a:r>
              <a:rPr lang="en-US" sz="3200" dirty="0">
                <a:solidFill>
                  <a:srgbClr val="000000"/>
                </a:solidFill>
                <a:latin typeface="Arial - 26"/>
              </a:rPr>
              <a:t>TAJ over y = x.</a:t>
            </a:r>
          </a:p>
          <a:p>
            <a:endParaRPr lang="en-US" sz="3200" dirty="0">
              <a:solidFill>
                <a:srgbClr val="000000"/>
              </a:solidFill>
              <a:latin typeface="Arial - 26"/>
            </a:endParaRPr>
          </a:p>
          <a:p>
            <a:endParaRPr lang="en-US" sz="3200" dirty="0">
              <a:solidFill>
                <a:srgbClr val="000000"/>
              </a:solidFill>
              <a:latin typeface="Arial - 26"/>
            </a:endParaRPr>
          </a:p>
          <a:p>
            <a:r>
              <a:rPr lang="en-US" sz="3200" dirty="0">
                <a:solidFill>
                  <a:srgbClr val="000000"/>
                </a:solidFill>
                <a:latin typeface="Arial - 26"/>
              </a:rPr>
              <a:t>3.  Reflect </a:t>
            </a:r>
            <a:r>
              <a:rPr lang="el-GR" sz="3200" dirty="0">
                <a:solidFill>
                  <a:srgbClr val="000000"/>
                </a:solidFill>
                <a:latin typeface="Arial - 26"/>
              </a:rPr>
              <a:t>Δ</a:t>
            </a:r>
            <a:r>
              <a:rPr lang="en-US" sz="3200" dirty="0">
                <a:solidFill>
                  <a:srgbClr val="000000"/>
                </a:solidFill>
                <a:latin typeface="Arial - 26"/>
              </a:rPr>
              <a:t>TAJ over y = 1</a:t>
            </a:r>
          </a:p>
        </p:txBody>
      </p:sp>
      <p:pic>
        <p:nvPicPr>
          <p:cNvPr id="4" name="Picture 3"/>
          <p:cNvPicPr>
            <a:picLocks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1800" y="996950"/>
            <a:ext cx="6540500" cy="7212052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339462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751"/>
            <a:ext cx="12801600" cy="960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829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700">
                <a:solidFill>
                  <a:schemeClr val="tx1"/>
                </a:solidFill>
                <a:latin typeface="Tahoma" pitchFamily="34" charset="0"/>
              </a:defRPr>
            </a:lvl1pPr>
            <a:lvl2pPr marL="861451" indent="-331327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325309" indent="-265062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855432" indent="-265062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Tahoma" pitchFamily="34" charset="0"/>
              </a:defRPr>
            </a:lvl4pPr>
            <a:lvl5pPr marL="2385555" indent="-265062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Tahoma" pitchFamily="34" charset="0"/>
              </a:defRPr>
            </a:lvl5pPr>
            <a:lvl6pPr marL="2915679" indent="-26506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Tahoma" pitchFamily="34" charset="0"/>
              </a:defRPr>
            </a:lvl6pPr>
            <a:lvl7pPr marL="3445802" indent="-26506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Tahoma" pitchFamily="34" charset="0"/>
              </a:defRPr>
            </a:lvl7pPr>
            <a:lvl8pPr marL="3975926" indent="-26506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Tahoma" pitchFamily="34" charset="0"/>
              </a:defRPr>
            </a:lvl8pPr>
            <a:lvl9pPr marL="4506049" indent="-26506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02DE0E7-F818-4458-9E56-86F49A8504B7}" type="datetime1">
              <a:rPr lang="en-US" altLang="en-US" sz="1600"/>
              <a:pPr>
                <a:spcBef>
                  <a:spcPct val="0"/>
                </a:spcBef>
                <a:buClrTx/>
                <a:buSzTx/>
                <a:buFontTx/>
                <a:buNone/>
              </a:pPr>
              <a:t>11/18/2015</a:t>
            </a:fld>
            <a:endParaRPr lang="en-US" altLang="en-US" sz="160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200"/>
              <a:t>Rotation Example</a:t>
            </a:r>
            <a:endParaRPr lang="en-US" altLang="en-US" sz="4200">
              <a:sym typeface="Symbol" pitchFamily="18" charset="2"/>
            </a:endParaRPr>
          </a:p>
        </p:txBody>
      </p:sp>
      <p:grpSp>
        <p:nvGrpSpPr>
          <p:cNvPr id="15364" name="Group 3"/>
          <p:cNvGrpSpPr>
            <a:grpSpLocks/>
          </p:cNvGrpSpPr>
          <p:nvPr/>
        </p:nvGrpSpPr>
        <p:grpSpPr bwMode="auto">
          <a:xfrm>
            <a:off x="1016000" y="3171331"/>
            <a:ext cx="3386667" cy="3730978"/>
            <a:chOff x="1632" y="1632"/>
            <a:chExt cx="1920" cy="1920"/>
          </a:xfrm>
        </p:grpSpPr>
        <p:sp>
          <p:nvSpPr>
            <p:cNvPr id="15375" name="Rectangle 4"/>
            <p:cNvSpPr>
              <a:spLocks noChangeArrowheads="1"/>
            </p:cNvSpPr>
            <p:nvPr/>
          </p:nvSpPr>
          <p:spPr bwMode="auto">
            <a:xfrm>
              <a:off x="1632" y="163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5376" name="Rectangle 5"/>
            <p:cNvSpPr>
              <a:spLocks noChangeArrowheads="1"/>
            </p:cNvSpPr>
            <p:nvPr/>
          </p:nvSpPr>
          <p:spPr bwMode="auto">
            <a:xfrm>
              <a:off x="1824" y="163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5377" name="Rectangle 6"/>
            <p:cNvSpPr>
              <a:spLocks noChangeArrowheads="1"/>
            </p:cNvSpPr>
            <p:nvPr/>
          </p:nvSpPr>
          <p:spPr bwMode="auto">
            <a:xfrm>
              <a:off x="2016" y="163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5378" name="Rectangle 7"/>
            <p:cNvSpPr>
              <a:spLocks noChangeArrowheads="1"/>
            </p:cNvSpPr>
            <p:nvPr/>
          </p:nvSpPr>
          <p:spPr bwMode="auto">
            <a:xfrm>
              <a:off x="2208" y="163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5379" name="Rectangle 8"/>
            <p:cNvSpPr>
              <a:spLocks noChangeArrowheads="1"/>
            </p:cNvSpPr>
            <p:nvPr/>
          </p:nvSpPr>
          <p:spPr bwMode="auto">
            <a:xfrm>
              <a:off x="2400" y="163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5380" name="Rectangle 9"/>
            <p:cNvSpPr>
              <a:spLocks noChangeArrowheads="1"/>
            </p:cNvSpPr>
            <p:nvPr/>
          </p:nvSpPr>
          <p:spPr bwMode="auto">
            <a:xfrm>
              <a:off x="2592" y="163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5381" name="Rectangle 10"/>
            <p:cNvSpPr>
              <a:spLocks noChangeArrowheads="1"/>
            </p:cNvSpPr>
            <p:nvPr/>
          </p:nvSpPr>
          <p:spPr bwMode="auto">
            <a:xfrm>
              <a:off x="2784" y="163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5382" name="Rectangle 11"/>
            <p:cNvSpPr>
              <a:spLocks noChangeArrowheads="1"/>
            </p:cNvSpPr>
            <p:nvPr/>
          </p:nvSpPr>
          <p:spPr bwMode="auto">
            <a:xfrm>
              <a:off x="2976" y="163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5383" name="Rectangle 12"/>
            <p:cNvSpPr>
              <a:spLocks noChangeArrowheads="1"/>
            </p:cNvSpPr>
            <p:nvPr/>
          </p:nvSpPr>
          <p:spPr bwMode="auto">
            <a:xfrm>
              <a:off x="3168" y="163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5384" name="Rectangle 13"/>
            <p:cNvSpPr>
              <a:spLocks noChangeArrowheads="1"/>
            </p:cNvSpPr>
            <p:nvPr/>
          </p:nvSpPr>
          <p:spPr bwMode="auto">
            <a:xfrm>
              <a:off x="3360" y="163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5385" name="Rectangle 14"/>
            <p:cNvSpPr>
              <a:spLocks noChangeArrowheads="1"/>
            </p:cNvSpPr>
            <p:nvPr/>
          </p:nvSpPr>
          <p:spPr bwMode="auto">
            <a:xfrm>
              <a:off x="1632" y="182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5386" name="Rectangle 15"/>
            <p:cNvSpPr>
              <a:spLocks noChangeArrowheads="1"/>
            </p:cNvSpPr>
            <p:nvPr/>
          </p:nvSpPr>
          <p:spPr bwMode="auto">
            <a:xfrm>
              <a:off x="1824" y="182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5387" name="Rectangle 16"/>
            <p:cNvSpPr>
              <a:spLocks noChangeArrowheads="1"/>
            </p:cNvSpPr>
            <p:nvPr/>
          </p:nvSpPr>
          <p:spPr bwMode="auto">
            <a:xfrm>
              <a:off x="2016" y="182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5388" name="Rectangle 17"/>
            <p:cNvSpPr>
              <a:spLocks noChangeArrowheads="1"/>
            </p:cNvSpPr>
            <p:nvPr/>
          </p:nvSpPr>
          <p:spPr bwMode="auto">
            <a:xfrm>
              <a:off x="2208" y="182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5389" name="Rectangle 18"/>
            <p:cNvSpPr>
              <a:spLocks noChangeArrowheads="1"/>
            </p:cNvSpPr>
            <p:nvPr/>
          </p:nvSpPr>
          <p:spPr bwMode="auto">
            <a:xfrm>
              <a:off x="2400" y="182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5390" name="Rectangle 19"/>
            <p:cNvSpPr>
              <a:spLocks noChangeArrowheads="1"/>
            </p:cNvSpPr>
            <p:nvPr/>
          </p:nvSpPr>
          <p:spPr bwMode="auto">
            <a:xfrm>
              <a:off x="2592" y="182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5391" name="Rectangle 20"/>
            <p:cNvSpPr>
              <a:spLocks noChangeArrowheads="1"/>
            </p:cNvSpPr>
            <p:nvPr/>
          </p:nvSpPr>
          <p:spPr bwMode="auto">
            <a:xfrm>
              <a:off x="2784" y="182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5392" name="Rectangle 21"/>
            <p:cNvSpPr>
              <a:spLocks noChangeArrowheads="1"/>
            </p:cNvSpPr>
            <p:nvPr/>
          </p:nvSpPr>
          <p:spPr bwMode="auto">
            <a:xfrm>
              <a:off x="2976" y="182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5393" name="Rectangle 22"/>
            <p:cNvSpPr>
              <a:spLocks noChangeArrowheads="1"/>
            </p:cNvSpPr>
            <p:nvPr/>
          </p:nvSpPr>
          <p:spPr bwMode="auto">
            <a:xfrm>
              <a:off x="3168" y="182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5394" name="Rectangle 23"/>
            <p:cNvSpPr>
              <a:spLocks noChangeArrowheads="1"/>
            </p:cNvSpPr>
            <p:nvPr/>
          </p:nvSpPr>
          <p:spPr bwMode="auto">
            <a:xfrm>
              <a:off x="3360" y="182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5395" name="Rectangle 24"/>
            <p:cNvSpPr>
              <a:spLocks noChangeArrowheads="1"/>
            </p:cNvSpPr>
            <p:nvPr/>
          </p:nvSpPr>
          <p:spPr bwMode="auto">
            <a:xfrm>
              <a:off x="1632" y="201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5396" name="Rectangle 25"/>
            <p:cNvSpPr>
              <a:spLocks noChangeArrowheads="1"/>
            </p:cNvSpPr>
            <p:nvPr/>
          </p:nvSpPr>
          <p:spPr bwMode="auto">
            <a:xfrm>
              <a:off x="1824" y="201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5397" name="Rectangle 26"/>
            <p:cNvSpPr>
              <a:spLocks noChangeArrowheads="1"/>
            </p:cNvSpPr>
            <p:nvPr/>
          </p:nvSpPr>
          <p:spPr bwMode="auto">
            <a:xfrm>
              <a:off x="2016" y="201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5398" name="Rectangle 27"/>
            <p:cNvSpPr>
              <a:spLocks noChangeArrowheads="1"/>
            </p:cNvSpPr>
            <p:nvPr/>
          </p:nvSpPr>
          <p:spPr bwMode="auto">
            <a:xfrm>
              <a:off x="2208" y="201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5399" name="Rectangle 28"/>
            <p:cNvSpPr>
              <a:spLocks noChangeArrowheads="1"/>
            </p:cNvSpPr>
            <p:nvPr/>
          </p:nvSpPr>
          <p:spPr bwMode="auto">
            <a:xfrm>
              <a:off x="2400" y="201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5400" name="Rectangle 29"/>
            <p:cNvSpPr>
              <a:spLocks noChangeArrowheads="1"/>
            </p:cNvSpPr>
            <p:nvPr/>
          </p:nvSpPr>
          <p:spPr bwMode="auto">
            <a:xfrm>
              <a:off x="2592" y="201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5401" name="Rectangle 30"/>
            <p:cNvSpPr>
              <a:spLocks noChangeArrowheads="1"/>
            </p:cNvSpPr>
            <p:nvPr/>
          </p:nvSpPr>
          <p:spPr bwMode="auto">
            <a:xfrm>
              <a:off x="2784" y="201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5402" name="Rectangle 31"/>
            <p:cNvSpPr>
              <a:spLocks noChangeArrowheads="1"/>
            </p:cNvSpPr>
            <p:nvPr/>
          </p:nvSpPr>
          <p:spPr bwMode="auto">
            <a:xfrm>
              <a:off x="2976" y="201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5403" name="Rectangle 32"/>
            <p:cNvSpPr>
              <a:spLocks noChangeArrowheads="1"/>
            </p:cNvSpPr>
            <p:nvPr/>
          </p:nvSpPr>
          <p:spPr bwMode="auto">
            <a:xfrm>
              <a:off x="3168" y="201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5404" name="Rectangle 33"/>
            <p:cNvSpPr>
              <a:spLocks noChangeArrowheads="1"/>
            </p:cNvSpPr>
            <p:nvPr/>
          </p:nvSpPr>
          <p:spPr bwMode="auto">
            <a:xfrm>
              <a:off x="3360" y="201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5405" name="Rectangle 34"/>
            <p:cNvSpPr>
              <a:spLocks noChangeArrowheads="1"/>
            </p:cNvSpPr>
            <p:nvPr/>
          </p:nvSpPr>
          <p:spPr bwMode="auto">
            <a:xfrm>
              <a:off x="1632" y="220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5406" name="Rectangle 35"/>
            <p:cNvSpPr>
              <a:spLocks noChangeArrowheads="1"/>
            </p:cNvSpPr>
            <p:nvPr/>
          </p:nvSpPr>
          <p:spPr bwMode="auto">
            <a:xfrm>
              <a:off x="1824" y="220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5407" name="Rectangle 36"/>
            <p:cNvSpPr>
              <a:spLocks noChangeArrowheads="1"/>
            </p:cNvSpPr>
            <p:nvPr/>
          </p:nvSpPr>
          <p:spPr bwMode="auto">
            <a:xfrm>
              <a:off x="2016" y="220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5408" name="Rectangle 37"/>
            <p:cNvSpPr>
              <a:spLocks noChangeArrowheads="1"/>
            </p:cNvSpPr>
            <p:nvPr/>
          </p:nvSpPr>
          <p:spPr bwMode="auto">
            <a:xfrm>
              <a:off x="2208" y="220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5409" name="Rectangle 38"/>
            <p:cNvSpPr>
              <a:spLocks noChangeArrowheads="1"/>
            </p:cNvSpPr>
            <p:nvPr/>
          </p:nvSpPr>
          <p:spPr bwMode="auto">
            <a:xfrm>
              <a:off x="2400" y="220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5410" name="Rectangle 39"/>
            <p:cNvSpPr>
              <a:spLocks noChangeArrowheads="1"/>
            </p:cNvSpPr>
            <p:nvPr/>
          </p:nvSpPr>
          <p:spPr bwMode="auto">
            <a:xfrm>
              <a:off x="2592" y="220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5411" name="Rectangle 40"/>
            <p:cNvSpPr>
              <a:spLocks noChangeArrowheads="1"/>
            </p:cNvSpPr>
            <p:nvPr/>
          </p:nvSpPr>
          <p:spPr bwMode="auto">
            <a:xfrm>
              <a:off x="2784" y="220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5412" name="Rectangle 41"/>
            <p:cNvSpPr>
              <a:spLocks noChangeArrowheads="1"/>
            </p:cNvSpPr>
            <p:nvPr/>
          </p:nvSpPr>
          <p:spPr bwMode="auto">
            <a:xfrm>
              <a:off x="2976" y="220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5413" name="Rectangle 42"/>
            <p:cNvSpPr>
              <a:spLocks noChangeArrowheads="1"/>
            </p:cNvSpPr>
            <p:nvPr/>
          </p:nvSpPr>
          <p:spPr bwMode="auto">
            <a:xfrm>
              <a:off x="3168" y="220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5414" name="Rectangle 43"/>
            <p:cNvSpPr>
              <a:spLocks noChangeArrowheads="1"/>
            </p:cNvSpPr>
            <p:nvPr/>
          </p:nvSpPr>
          <p:spPr bwMode="auto">
            <a:xfrm>
              <a:off x="3360" y="220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5415" name="Rectangle 44"/>
            <p:cNvSpPr>
              <a:spLocks noChangeArrowheads="1"/>
            </p:cNvSpPr>
            <p:nvPr/>
          </p:nvSpPr>
          <p:spPr bwMode="auto">
            <a:xfrm>
              <a:off x="1632" y="240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5416" name="Rectangle 45"/>
            <p:cNvSpPr>
              <a:spLocks noChangeArrowheads="1"/>
            </p:cNvSpPr>
            <p:nvPr/>
          </p:nvSpPr>
          <p:spPr bwMode="auto">
            <a:xfrm>
              <a:off x="1824" y="240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5417" name="Rectangle 46"/>
            <p:cNvSpPr>
              <a:spLocks noChangeArrowheads="1"/>
            </p:cNvSpPr>
            <p:nvPr/>
          </p:nvSpPr>
          <p:spPr bwMode="auto">
            <a:xfrm>
              <a:off x="2016" y="240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5418" name="Rectangle 47"/>
            <p:cNvSpPr>
              <a:spLocks noChangeArrowheads="1"/>
            </p:cNvSpPr>
            <p:nvPr/>
          </p:nvSpPr>
          <p:spPr bwMode="auto">
            <a:xfrm>
              <a:off x="2208" y="240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5419" name="Rectangle 48"/>
            <p:cNvSpPr>
              <a:spLocks noChangeArrowheads="1"/>
            </p:cNvSpPr>
            <p:nvPr/>
          </p:nvSpPr>
          <p:spPr bwMode="auto">
            <a:xfrm>
              <a:off x="2400" y="240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5420" name="Rectangle 49"/>
            <p:cNvSpPr>
              <a:spLocks noChangeArrowheads="1"/>
            </p:cNvSpPr>
            <p:nvPr/>
          </p:nvSpPr>
          <p:spPr bwMode="auto">
            <a:xfrm>
              <a:off x="2592" y="240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5421" name="Rectangle 50"/>
            <p:cNvSpPr>
              <a:spLocks noChangeArrowheads="1"/>
            </p:cNvSpPr>
            <p:nvPr/>
          </p:nvSpPr>
          <p:spPr bwMode="auto">
            <a:xfrm>
              <a:off x="2784" y="240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5422" name="Rectangle 51"/>
            <p:cNvSpPr>
              <a:spLocks noChangeArrowheads="1"/>
            </p:cNvSpPr>
            <p:nvPr/>
          </p:nvSpPr>
          <p:spPr bwMode="auto">
            <a:xfrm>
              <a:off x="2976" y="240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5423" name="Rectangle 52"/>
            <p:cNvSpPr>
              <a:spLocks noChangeArrowheads="1"/>
            </p:cNvSpPr>
            <p:nvPr/>
          </p:nvSpPr>
          <p:spPr bwMode="auto">
            <a:xfrm>
              <a:off x="3168" y="240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5424" name="Rectangle 53"/>
            <p:cNvSpPr>
              <a:spLocks noChangeArrowheads="1"/>
            </p:cNvSpPr>
            <p:nvPr/>
          </p:nvSpPr>
          <p:spPr bwMode="auto">
            <a:xfrm>
              <a:off x="3360" y="240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5425" name="Rectangle 54"/>
            <p:cNvSpPr>
              <a:spLocks noChangeArrowheads="1"/>
            </p:cNvSpPr>
            <p:nvPr/>
          </p:nvSpPr>
          <p:spPr bwMode="auto">
            <a:xfrm>
              <a:off x="1632" y="259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5426" name="Rectangle 55"/>
            <p:cNvSpPr>
              <a:spLocks noChangeArrowheads="1"/>
            </p:cNvSpPr>
            <p:nvPr/>
          </p:nvSpPr>
          <p:spPr bwMode="auto">
            <a:xfrm>
              <a:off x="1824" y="259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5427" name="Rectangle 56"/>
            <p:cNvSpPr>
              <a:spLocks noChangeArrowheads="1"/>
            </p:cNvSpPr>
            <p:nvPr/>
          </p:nvSpPr>
          <p:spPr bwMode="auto">
            <a:xfrm>
              <a:off x="2016" y="259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5428" name="Rectangle 57"/>
            <p:cNvSpPr>
              <a:spLocks noChangeArrowheads="1"/>
            </p:cNvSpPr>
            <p:nvPr/>
          </p:nvSpPr>
          <p:spPr bwMode="auto">
            <a:xfrm>
              <a:off x="2208" y="259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5429" name="Rectangle 58"/>
            <p:cNvSpPr>
              <a:spLocks noChangeArrowheads="1"/>
            </p:cNvSpPr>
            <p:nvPr/>
          </p:nvSpPr>
          <p:spPr bwMode="auto">
            <a:xfrm>
              <a:off x="2400" y="259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5430" name="Rectangle 59"/>
            <p:cNvSpPr>
              <a:spLocks noChangeArrowheads="1"/>
            </p:cNvSpPr>
            <p:nvPr/>
          </p:nvSpPr>
          <p:spPr bwMode="auto">
            <a:xfrm>
              <a:off x="2592" y="259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5431" name="Rectangle 60"/>
            <p:cNvSpPr>
              <a:spLocks noChangeArrowheads="1"/>
            </p:cNvSpPr>
            <p:nvPr/>
          </p:nvSpPr>
          <p:spPr bwMode="auto">
            <a:xfrm>
              <a:off x="2784" y="259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5432" name="Rectangle 61"/>
            <p:cNvSpPr>
              <a:spLocks noChangeArrowheads="1"/>
            </p:cNvSpPr>
            <p:nvPr/>
          </p:nvSpPr>
          <p:spPr bwMode="auto">
            <a:xfrm>
              <a:off x="2976" y="259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5433" name="Rectangle 62"/>
            <p:cNvSpPr>
              <a:spLocks noChangeArrowheads="1"/>
            </p:cNvSpPr>
            <p:nvPr/>
          </p:nvSpPr>
          <p:spPr bwMode="auto">
            <a:xfrm>
              <a:off x="3168" y="259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5434" name="Rectangle 63"/>
            <p:cNvSpPr>
              <a:spLocks noChangeArrowheads="1"/>
            </p:cNvSpPr>
            <p:nvPr/>
          </p:nvSpPr>
          <p:spPr bwMode="auto">
            <a:xfrm>
              <a:off x="3360" y="259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5435" name="Rectangle 64"/>
            <p:cNvSpPr>
              <a:spLocks noChangeArrowheads="1"/>
            </p:cNvSpPr>
            <p:nvPr/>
          </p:nvSpPr>
          <p:spPr bwMode="auto">
            <a:xfrm>
              <a:off x="1632" y="278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5436" name="Rectangle 65"/>
            <p:cNvSpPr>
              <a:spLocks noChangeArrowheads="1"/>
            </p:cNvSpPr>
            <p:nvPr/>
          </p:nvSpPr>
          <p:spPr bwMode="auto">
            <a:xfrm>
              <a:off x="1824" y="278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5437" name="Rectangle 66"/>
            <p:cNvSpPr>
              <a:spLocks noChangeArrowheads="1"/>
            </p:cNvSpPr>
            <p:nvPr/>
          </p:nvSpPr>
          <p:spPr bwMode="auto">
            <a:xfrm>
              <a:off x="2016" y="278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5438" name="Rectangle 67"/>
            <p:cNvSpPr>
              <a:spLocks noChangeArrowheads="1"/>
            </p:cNvSpPr>
            <p:nvPr/>
          </p:nvSpPr>
          <p:spPr bwMode="auto">
            <a:xfrm>
              <a:off x="2208" y="278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5439" name="Rectangle 68"/>
            <p:cNvSpPr>
              <a:spLocks noChangeArrowheads="1"/>
            </p:cNvSpPr>
            <p:nvPr/>
          </p:nvSpPr>
          <p:spPr bwMode="auto">
            <a:xfrm>
              <a:off x="2400" y="278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5440" name="Rectangle 69"/>
            <p:cNvSpPr>
              <a:spLocks noChangeArrowheads="1"/>
            </p:cNvSpPr>
            <p:nvPr/>
          </p:nvSpPr>
          <p:spPr bwMode="auto">
            <a:xfrm>
              <a:off x="2592" y="278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5441" name="Rectangle 70"/>
            <p:cNvSpPr>
              <a:spLocks noChangeArrowheads="1"/>
            </p:cNvSpPr>
            <p:nvPr/>
          </p:nvSpPr>
          <p:spPr bwMode="auto">
            <a:xfrm>
              <a:off x="2784" y="278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5442" name="Rectangle 71"/>
            <p:cNvSpPr>
              <a:spLocks noChangeArrowheads="1"/>
            </p:cNvSpPr>
            <p:nvPr/>
          </p:nvSpPr>
          <p:spPr bwMode="auto">
            <a:xfrm>
              <a:off x="2976" y="278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5443" name="Rectangle 72"/>
            <p:cNvSpPr>
              <a:spLocks noChangeArrowheads="1"/>
            </p:cNvSpPr>
            <p:nvPr/>
          </p:nvSpPr>
          <p:spPr bwMode="auto">
            <a:xfrm>
              <a:off x="3168" y="278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5444" name="Rectangle 73"/>
            <p:cNvSpPr>
              <a:spLocks noChangeArrowheads="1"/>
            </p:cNvSpPr>
            <p:nvPr/>
          </p:nvSpPr>
          <p:spPr bwMode="auto">
            <a:xfrm>
              <a:off x="3360" y="278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5445" name="Rectangle 74"/>
            <p:cNvSpPr>
              <a:spLocks noChangeArrowheads="1"/>
            </p:cNvSpPr>
            <p:nvPr/>
          </p:nvSpPr>
          <p:spPr bwMode="auto">
            <a:xfrm>
              <a:off x="1632" y="297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5446" name="Rectangle 75"/>
            <p:cNvSpPr>
              <a:spLocks noChangeArrowheads="1"/>
            </p:cNvSpPr>
            <p:nvPr/>
          </p:nvSpPr>
          <p:spPr bwMode="auto">
            <a:xfrm>
              <a:off x="1824" y="297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5447" name="Rectangle 76"/>
            <p:cNvSpPr>
              <a:spLocks noChangeArrowheads="1"/>
            </p:cNvSpPr>
            <p:nvPr/>
          </p:nvSpPr>
          <p:spPr bwMode="auto">
            <a:xfrm>
              <a:off x="2016" y="297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5448" name="Rectangle 77"/>
            <p:cNvSpPr>
              <a:spLocks noChangeArrowheads="1"/>
            </p:cNvSpPr>
            <p:nvPr/>
          </p:nvSpPr>
          <p:spPr bwMode="auto">
            <a:xfrm>
              <a:off x="2208" y="297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5449" name="Rectangle 78"/>
            <p:cNvSpPr>
              <a:spLocks noChangeArrowheads="1"/>
            </p:cNvSpPr>
            <p:nvPr/>
          </p:nvSpPr>
          <p:spPr bwMode="auto">
            <a:xfrm>
              <a:off x="2400" y="297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5450" name="Rectangle 79"/>
            <p:cNvSpPr>
              <a:spLocks noChangeArrowheads="1"/>
            </p:cNvSpPr>
            <p:nvPr/>
          </p:nvSpPr>
          <p:spPr bwMode="auto">
            <a:xfrm>
              <a:off x="2592" y="297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5451" name="Rectangle 80"/>
            <p:cNvSpPr>
              <a:spLocks noChangeArrowheads="1"/>
            </p:cNvSpPr>
            <p:nvPr/>
          </p:nvSpPr>
          <p:spPr bwMode="auto">
            <a:xfrm>
              <a:off x="2784" y="297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5452" name="Rectangle 81"/>
            <p:cNvSpPr>
              <a:spLocks noChangeArrowheads="1"/>
            </p:cNvSpPr>
            <p:nvPr/>
          </p:nvSpPr>
          <p:spPr bwMode="auto">
            <a:xfrm>
              <a:off x="2976" y="297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5453" name="Rectangle 82"/>
            <p:cNvSpPr>
              <a:spLocks noChangeArrowheads="1"/>
            </p:cNvSpPr>
            <p:nvPr/>
          </p:nvSpPr>
          <p:spPr bwMode="auto">
            <a:xfrm>
              <a:off x="3168" y="297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5454" name="Rectangle 83"/>
            <p:cNvSpPr>
              <a:spLocks noChangeArrowheads="1"/>
            </p:cNvSpPr>
            <p:nvPr/>
          </p:nvSpPr>
          <p:spPr bwMode="auto">
            <a:xfrm>
              <a:off x="3360" y="297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5455" name="Rectangle 84"/>
            <p:cNvSpPr>
              <a:spLocks noChangeArrowheads="1"/>
            </p:cNvSpPr>
            <p:nvPr/>
          </p:nvSpPr>
          <p:spPr bwMode="auto">
            <a:xfrm>
              <a:off x="1632" y="316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5456" name="Rectangle 85"/>
            <p:cNvSpPr>
              <a:spLocks noChangeArrowheads="1"/>
            </p:cNvSpPr>
            <p:nvPr/>
          </p:nvSpPr>
          <p:spPr bwMode="auto">
            <a:xfrm>
              <a:off x="1824" y="316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5457" name="Rectangle 86"/>
            <p:cNvSpPr>
              <a:spLocks noChangeArrowheads="1"/>
            </p:cNvSpPr>
            <p:nvPr/>
          </p:nvSpPr>
          <p:spPr bwMode="auto">
            <a:xfrm>
              <a:off x="2016" y="316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5458" name="Rectangle 87"/>
            <p:cNvSpPr>
              <a:spLocks noChangeArrowheads="1"/>
            </p:cNvSpPr>
            <p:nvPr/>
          </p:nvSpPr>
          <p:spPr bwMode="auto">
            <a:xfrm>
              <a:off x="2208" y="316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5459" name="Rectangle 88"/>
            <p:cNvSpPr>
              <a:spLocks noChangeArrowheads="1"/>
            </p:cNvSpPr>
            <p:nvPr/>
          </p:nvSpPr>
          <p:spPr bwMode="auto">
            <a:xfrm>
              <a:off x="2400" y="316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5460" name="Rectangle 89"/>
            <p:cNvSpPr>
              <a:spLocks noChangeArrowheads="1"/>
            </p:cNvSpPr>
            <p:nvPr/>
          </p:nvSpPr>
          <p:spPr bwMode="auto">
            <a:xfrm>
              <a:off x="2592" y="316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5461" name="Rectangle 90"/>
            <p:cNvSpPr>
              <a:spLocks noChangeArrowheads="1"/>
            </p:cNvSpPr>
            <p:nvPr/>
          </p:nvSpPr>
          <p:spPr bwMode="auto">
            <a:xfrm>
              <a:off x="2784" y="316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5462" name="Rectangle 91"/>
            <p:cNvSpPr>
              <a:spLocks noChangeArrowheads="1"/>
            </p:cNvSpPr>
            <p:nvPr/>
          </p:nvSpPr>
          <p:spPr bwMode="auto">
            <a:xfrm>
              <a:off x="2976" y="316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5463" name="Rectangle 92"/>
            <p:cNvSpPr>
              <a:spLocks noChangeArrowheads="1"/>
            </p:cNvSpPr>
            <p:nvPr/>
          </p:nvSpPr>
          <p:spPr bwMode="auto">
            <a:xfrm>
              <a:off x="3168" y="316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5464" name="Rectangle 93"/>
            <p:cNvSpPr>
              <a:spLocks noChangeArrowheads="1"/>
            </p:cNvSpPr>
            <p:nvPr/>
          </p:nvSpPr>
          <p:spPr bwMode="auto">
            <a:xfrm>
              <a:off x="3360" y="316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5465" name="Rectangle 94"/>
            <p:cNvSpPr>
              <a:spLocks noChangeArrowheads="1"/>
            </p:cNvSpPr>
            <p:nvPr/>
          </p:nvSpPr>
          <p:spPr bwMode="auto">
            <a:xfrm>
              <a:off x="1632" y="336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2" name="Rectangle 95"/>
            <p:cNvSpPr>
              <a:spLocks noChangeArrowheads="1"/>
            </p:cNvSpPr>
            <p:nvPr/>
          </p:nvSpPr>
          <p:spPr bwMode="auto">
            <a:xfrm>
              <a:off x="1824" y="336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5467" name="Rectangle 96"/>
            <p:cNvSpPr>
              <a:spLocks noChangeArrowheads="1"/>
            </p:cNvSpPr>
            <p:nvPr/>
          </p:nvSpPr>
          <p:spPr bwMode="auto">
            <a:xfrm>
              <a:off x="2016" y="336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5468" name="Rectangle 97"/>
            <p:cNvSpPr>
              <a:spLocks noChangeArrowheads="1"/>
            </p:cNvSpPr>
            <p:nvPr/>
          </p:nvSpPr>
          <p:spPr bwMode="auto">
            <a:xfrm>
              <a:off x="2208" y="336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5469" name="Rectangle 98"/>
            <p:cNvSpPr>
              <a:spLocks noChangeArrowheads="1"/>
            </p:cNvSpPr>
            <p:nvPr/>
          </p:nvSpPr>
          <p:spPr bwMode="auto">
            <a:xfrm>
              <a:off x="2400" y="336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5470" name="Rectangle 99"/>
            <p:cNvSpPr>
              <a:spLocks noChangeArrowheads="1"/>
            </p:cNvSpPr>
            <p:nvPr/>
          </p:nvSpPr>
          <p:spPr bwMode="auto">
            <a:xfrm>
              <a:off x="2592" y="336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5471" name="Rectangle 100"/>
            <p:cNvSpPr>
              <a:spLocks noChangeArrowheads="1"/>
            </p:cNvSpPr>
            <p:nvPr/>
          </p:nvSpPr>
          <p:spPr bwMode="auto">
            <a:xfrm>
              <a:off x="2784" y="336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5472" name="Rectangle 101"/>
            <p:cNvSpPr>
              <a:spLocks noChangeArrowheads="1"/>
            </p:cNvSpPr>
            <p:nvPr/>
          </p:nvSpPr>
          <p:spPr bwMode="auto">
            <a:xfrm>
              <a:off x="2976" y="336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3" name="Rectangle 102"/>
            <p:cNvSpPr>
              <a:spLocks noChangeArrowheads="1"/>
            </p:cNvSpPr>
            <p:nvPr/>
          </p:nvSpPr>
          <p:spPr bwMode="auto">
            <a:xfrm>
              <a:off x="3168" y="336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5474" name="Rectangle 103"/>
            <p:cNvSpPr>
              <a:spLocks noChangeArrowheads="1"/>
            </p:cNvSpPr>
            <p:nvPr/>
          </p:nvSpPr>
          <p:spPr bwMode="auto">
            <a:xfrm>
              <a:off x="3360" y="336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4" name="Line 104"/>
            <p:cNvSpPr>
              <a:spLocks noChangeShapeType="1"/>
            </p:cNvSpPr>
            <p:nvPr/>
          </p:nvSpPr>
          <p:spPr bwMode="auto">
            <a:xfrm>
              <a:off x="2592" y="1632"/>
              <a:ext cx="0" cy="19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" name="Line 105"/>
            <p:cNvSpPr>
              <a:spLocks noChangeShapeType="1"/>
            </p:cNvSpPr>
            <p:nvPr/>
          </p:nvSpPr>
          <p:spPr bwMode="auto">
            <a:xfrm>
              <a:off x="1632" y="2592"/>
              <a:ext cx="19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466" name="Oval 106"/>
          <p:cNvSpPr>
            <a:spLocks noChangeArrowheads="1"/>
          </p:cNvSpPr>
          <p:nvPr/>
        </p:nvSpPr>
        <p:spPr bwMode="auto">
          <a:xfrm>
            <a:off x="1608667" y="4943546"/>
            <a:ext cx="169333" cy="186549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6025" tIns="53012" rIns="106025" bIns="53012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100"/>
          </a:p>
        </p:txBody>
      </p:sp>
      <p:sp>
        <p:nvSpPr>
          <p:cNvPr id="15366" name="Text Box 112"/>
          <p:cNvSpPr txBox="1">
            <a:spLocks noChangeArrowheads="1"/>
          </p:cNvSpPr>
          <p:nvPr/>
        </p:nvSpPr>
        <p:spPr bwMode="auto">
          <a:xfrm>
            <a:off x="4741333" y="3334562"/>
            <a:ext cx="4656667" cy="4046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6025" tIns="53012" rIns="106025" bIns="53012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>
                <a:latin typeface="Arial Black" pitchFamily="34" charset="0"/>
              </a:rPr>
              <a:t>Draw a coordinate grid and graph: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>
                <a:latin typeface="Arial Black" pitchFamily="34" charset="0"/>
              </a:rPr>
              <a:t>A(-3, 0)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>
                <a:latin typeface="Arial Black" pitchFamily="34" charset="0"/>
              </a:rPr>
              <a:t>B(-2, 4)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>
                <a:latin typeface="Arial Black" pitchFamily="34" charset="0"/>
              </a:rPr>
              <a:t>C(1, -1)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>
                <a:latin typeface="Arial Black" pitchFamily="34" charset="0"/>
              </a:rPr>
              <a:t>Draw </a:t>
            </a:r>
            <a:r>
              <a:rPr lang="en-US" altLang="en-US">
                <a:latin typeface="Arial Black" pitchFamily="34" charset="0"/>
                <a:sym typeface="Wingdings 3" pitchFamily="18" charset="2"/>
              </a:rPr>
              <a:t>ABC</a:t>
            </a:r>
          </a:p>
        </p:txBody>
      </p:sp>
      <p:sp>
        <p:nvSpPr>
          <p:cNvPr id="15473" name="Text Box 113"/>
          <p:cNvSpPr txBox="1">
            <a:spLocks noChangeArrowheads="1"/>
          </p:cNvSpPr>
          <p:nvPr/>
        </p:nvSpPr>
        <p:spPr bwMode="auto">
          <a:xfrm>
            <a:off x="846667" y="5223369"/>
            <a:ext cx="2286000" cy="537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6025" tIns="53012" rIns="106025" bIns="53012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chemeClr val="hlink"/>
                </a:solidFill>
                <a:latin typeface="Arial Black" pitchFamily="34" charset="0"/>
              </a:rPr>
              <a:t>A(-3, 0)</a:t>
            </a:r>
          </a:p>
        </p:txBody>
      </p:sp>
      <p:sp>
        <p:nvSpPr>
          <p:cNvPr id="15475" name="Oval 115"/>
          <p:cNvSpPr>
            <a:spLocks noChangeArrowheads="1"/>
          </p:cNvSpPr>
          <p:nvPr/>
        </p:nvSpPr>
        <p:spPr bwMode="auto">
          <a:xfrm>
            <a:off x="1947334" y="3451154"/>
            <a:ext cx="169333" cy="186549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6025" tIns="53012" rIns="106025" bIns="53012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100"/>
          </a:p>
        </p:txBody>
      </p:sp>
      <p:sp>
        <p:nvSpPr>
          <p:cNvPr id="15476" name="Oval 116"/>
          <p:cNvSpPr>
            <a:spLocks noChangeArrowheads="1"/>
          </p:cNvSpPr>
          <p:nvPr/>
        </p:nvSpPr>
        <p:spPr bwMode="auto">
          <a:xfrm>
            <a:off x="2963334" y="5316643"/>
            <a:ext cx="169333" cy="186549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6025" tIns="53012" rIns="106025" bIns="53012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100"/>
          </a:p>
        </p:txBody>
      </p:sp>
      <p:sp>
        <p:nvSpPr>
          <p:cNvPr id="15477" name="Text Box 117"/>
          <p:cNvSpPr txBox="1">
            <a:spLocks noChangeArrowheads="1"/>
          </p:cNvSpPr>
          <p:nvPr/>
        </p:nvSpPr>
        <p:spPr bwMode="auto">
          <a:xfrm>
            <a:off x="1270000" y="2611684"/>
            <a:ext cx="2286000" cy="537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6025" tIns="53012" rIns="106025" bIns="53012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chemeClr val="hlink"/>
                </a:solidFill>
                <a:latin typeface="Arial Black" pitchFamily="34" charset="0"/>
              </a:rPr>
              <a:t>B(-2, 4)</a:t>
            </a:r>
          </a:p>
        </p:txBody>
      </p:sp>
      <p:sp>
        <p:nvSpPr>
          <p:cNvPr id="15478" name="Text Box 118"/>
          <p:cNvSpPr txBox="1">
            <a:spLocks noChangeArrowheads="1"/>
          </p:cNvSpPr>
          <p:nvPr/>
        </p:nvSpPr>
        <p:spPr bwMode="auto">
          <a:xfrm>
            <a:off x="2878667" y="5596467"/>
            <a:ext cx="2286000" cy="537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6025" tIns="53012" rIns="106025" bIns="53012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chemeClr val="hlink"/>
                </a:solidFill>
                <a:latin typeface="Arial Black" pitchFamily="34" charset="0"/>
              </a:rPr>
              <a:t>C(1, -1)</a:t>
            </a:r>
          </a:p>
        </p:txBody>
      </p:sp>
      <p:sp>
        <p:nvSpPr>
          <p:cNvPr id="15479" name="Line 119"/>
          <p:cNvSpPr>
            <a:spLocks noChangeShapeType="1"/>
          </p:cNvSpPr>
          <p:nvPr/>
        </p:nvSpPr>
        <p:spPr bwMode="auto">
          <a:xfrm flipH="1">
            <a:off x="1693333" y="3544429"/>
            <a:ext cx="338667" cy="1492391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6025" tIns="53012" rIns="106025" bIns="53012"/>
          <a:lstStyle/>
          <a:p>
            <a:endParaRPr lang="en-US"/>
          </a:p>
        </p:txBody>
      </p:sp>
      <p:sp>
        <p:nvSpPr>
          <p:cNvPr id="15480" name="Line 120"/>
          <p:cNvSpPr>
            <a:spLocks noChangeShapeType="1"/>
          </p:cNvSpPr>
          <p:nvPr/>
        </p:nvSpPr>
        <p:spPr bwMode="auto">
          <a:xfrm>
            <a:off x="2032000" y="3544429"/>
            <a:ext cx="1016000" cy="1865489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6025" tIns="53012" rIns="106025" bIns="53012"/>
          <a:lstStyle/>
          <a:p>
            <a:endParaRPr lang="en-US"/>
          </a:p>
        </p:txBody>
      </p:sp>
      <p:sp>
        <p:nvSpPr>
          <p:cNvPr id="15481" name="Line 121"/>
          <p:cNvSpPr>
            <a:spLocks noChangeShapeType="1"/>
          </p:cNvSpPr>
          <p:nvPr/>
        </p:nvSpPr>
        <p:spPr bwMode="auto">
          <a:xfrm flipH="1" flipV="1">
            <a:off x="1693333" y="5036820"/>
            <a:ext cx="1354667" cy="373098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6025" tIns="53012" rIns="106025" bIns="53012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420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5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5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5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6" grpId="0" animBg="1"/>
      <p:bldP spid="15473" grpId="0"/>
      <p:bldP spid="15475" grpId="0" animBg="1"/>
      <p:bldP spid="15476" grpId="0" animBg="1"/>
      <p:bldP spid="15477" grpId="0"/>
      <p:bldP spid="15478" grpId="0"/>
      <p:bldP spid="15479" grpId="0" animBg="1"/>
      <p:bldP spid="15480" grpId="0" animBg="1"/>
      <p:bldP spid="1548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700">
                <a:solidFill>
                  <a:schemeClr val="tx1"/>
                </a:solidFill>
                <a:latin typeface="Tahoma" pitchFamily="34" charset="0"/>
              </a:defRPr>
            </a:lvl1pPr>
            <a:lvl2pPr marL="861451" indent="-331327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325309" indent="-265062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855432" indent="-265062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Tahoma" pitchFamily="34" charset="0"/>
              </a:defRPr>
            </a:lvl4pPr>
            <a:lvl5pPr marL="2385555" indent="-265062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Tahoma" pitchFamily="34" charset="0"/>
              </a:defRPr>
            </a:lvl5pPr>
            <a:lvl6pPr marL="2915679" indent="-26506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Tahoma" pitchFamily="34" charset="0"/>
              </a:defRPr>
            </a:lvl6pPr>
            <a:lvl7pPr marL="3445802" indent="-26506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Tahoma" pitchFamily="34" charset="0"/>
              </a:defRPr>
            </a:lvl7pPr>
            <a:lvl8pPr marL="3975926" indent="-26506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Tahoma" pitchFamily="34" charset="0"/>
              </a:defRPr>
            </a:lvl8pPr>
            <a:lvl9pPr marL="4506049" indent="-26506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28FEE84-39C5-4D9F-930D-DAD360601361}" type="datetime1">
              <a:rPr lang="en-US" altLang="en-US" sz="1600"/>
              <a:pPr>
                <a:spcBef>
                  <a:spcPct val="0"/>
                </a:spcBef>
                <a:buClrTx/>
                <a:buSzTx/>
                <a:buFontTx/>
                <a:buNone/>
              </a:pPr>
              <a:t>11/18/2015</a:t>
            </a:fld>
            <a:endParaRPr lang="en-US" altLang="en-US" sz="160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200"/>
              <a:t>Rotation Example</a:t>
            </a:r>
            <a:endParaRPr lang="en-US" altLang="en-US" sz="4200">
              <a:sym typeface="Symbol" pitchFamily="18" charset="2"/>
            </a:endParaRPr>
          </a:p>
        </p:txBody>
      </p:sp>
      <p:grpSp>
        <p:nvGrpSpPr>
          <p:cNvPr id="16388" name="Group 3"/>
          <p:cNvGrpSpPr>
            <a:grpSpLocks/>
          </p:cNvGrpSpPr>
          <p:nvPr/>
        </p:nvGrpSpPr>
        <p:grpSpPr bwMode="auto">
          <a:xfrm>
            <a:off x="1016000" y="3171331"/>
            <a:ext cx="3386667" cy="3730978"/>
            <a:chOff x="1632" y="1632"/>
            <a:chExt cx="1920" cy="1920"/>
          </a:xfrm>
        </p:grpSpPr>
        <p:sp>
          <p:nvSpPr>
            <p:cNvPr id="16399" name="Rectangle 4"/>
            <p:cNvSpPr>
              <a:spLocks noChangeArrowheads="1"/>
            </p:cNvSpPr>
            <p:nvPr/>
          </p:nvSpPr>
          <p:spPr bwMode="auto">
            <a:xfrm>
              <a:off x="1632" y="163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6400" name="Rectangle 5"/>
            <p:cNvSpPr>
              <a:spLocks noChangeArrowheads="1"/>
            </p:cNvSpPr>
            <p:nvPr/>
          </p:nvSpPr>
          <p:spPr bwMode="auto">
            <a:xfrm>
              <a:off x="1824" y="163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6401" name="Rectangle 6"/>
            <p:cNvSpPr>
              <a:spLocks noChangeArrowheads="1"/>
            </p:cNvSpPr>
            <p:nvPr/>
          </p:nvSpPr>
          <p:spPr bwMode="auto">
            <a:xfrm>
              <a:off x="2016" y="163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6402" name="Rectangle 7"/>
            <p:cNvSpPr>
              <a:spLocks noChangeArrowheads="1"/>
            </p:cNvSpPr>
            <p:nvPr/>
          </p:nvSpPr>
          <p:spPr bwMode="auto">
            <a:xfrm>
              <a:off x="2208" y="163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6403" name="Rectangle 8"/>
            <p:cNvSpPr>
              <a:spLocks noChangeArrowheads="1"/>
            </p:cNvSpPr>
            <p:nvPr/>
          </p:nvSpPr>
          <p:spPr bwMode="auto">
            <a:xfrm>
              <a:off x="2400" y="163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6404" name="Rectangle 9"/>
            <p:cNvSpPr>
              <a:spLocks noChangeArrowheads="1"/>
            </p:cNvSpPr>
            <p:nvPr/>
          </p:nvSpPr>
          <p:spPr bwMode="auto">
            <a:xfrm>
              <a:off x="2592" y="163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6405" name="Rectangle 10"/>
            <p:cNvSpPr>
              <a:spLocks noChangeArrowheads="1"/>
            </p:cNvSpPr>
            <p:nvPr/>
          </p:nvSpPr>
          <p:spPr bwMode="auto">
            <a:xfrm>
              <a:off x="2784" y="163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6406" name="Rectangle 11"/>
            <p:cNvSpPr>
              <a:spLocks noChangeArrowheads="1"/>
            </p:cNvSpPr>
            <p:nvPr/>
          </p:nvSpPr>
          <p:spPr bwMode="auto">
            <a:xfrm>
              <a:off x="2976" y="163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6407" name="Rectangle 12"/>
            <p:cNvSpPr>
              <a:spLocks noChangeArrowheads="1"/>
            </p:cNvSpPr>
            <p:nvPr/>
          </p:nvSpPr>
          <p:spPr bwMode="auto">
            <a:xfrm>
              <a:off x="3168" y="163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6408" name="Rectangle 13"/>
            <p:cNvSpPr>
              <a:spLocks noChangeArrowheads="1"/>
            </p:cNvSpPr>
            <p:nvPr/>
          </p:nvSpPr>
          <p:spPr bwMode="auto">
            <a:xfrm>
              <a:off x="3360" y="163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6409" name="Rectangle 14"/>
            <p:cNvSpPr>
              <a:spLocks noChangeArrowheads="1"/>
            </p:cNvSpPr>
            <p:nvPr/>
          </p:nvSpPr>
          <p:spPr bwMode="auto">
            <a:xfrm>
              <a:off x="1632" y="182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6410" name="Rectangle 15"/>
            <p:cNvSpPr>
              <a:spLocks noChangeArrowheads="1"/>
            </p:cNvSpPr>
            <p:nvPr/>
          </p:nvSpPr>
          <p:spPr bwMode="auto">
            <a:xfrm>
              <a:off x="1824" y="182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6411" name="Rectangle 16"/>
            <p:cNvSpPr>
              <a:spLocks noChangeArrowheads="1"/>
            </p:cNvSpPr>
            <p:nvPr/>
          </p:nvSpPr>
          <p:spPr bwMode="auto">
            <a:xfrm>
              <a:off x="2016" y="182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6412" name="Rectangle 17"/>
            <p:cNvSpPr>
              <a:spLocks noChangeArrowheads="1"/>
            </p:cNvSpPr>
            <p:nvPr/>
          </p:nvSpPr>
          <p:spPr bwMode="auto">
            <a:xfrm>
              <a:off x="2208" y="182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6413" name="Rectangle 18"/>
            <p:cNvSpPr>
              <a:spLocks noChangeArrowheads="1"/>
            </p:cNvSpPr>
            <p:nvPr/>
          </p:nvSpPr>
          <p:spPr bwMode="auto">
            <a:xfrm>
              <a:off x="2400" y="182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6414" name="Rectangle 19"/>
            <p:cNvSpPr>
              <a:spLocks noChangeArrowheads="1"/>
            </p:cNvSpPr>
            <p:nvPr/>
          </p:nvSpPr>
          <p:spPr bwMode="auto">
            <a:xfrm>
              <a:off x="2592" y="182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6415" name="Rectangle 20"/>
            <p:cNvSpPr>
              <a:spLocks noChangeArrowheads="1"/>
            </p:cNvSpPr>
            <p:nvPr/>
          </p:nvSpPr>
          <p:spPr bwMode="auto">
            <a:xfrm>
              <a:off x="2784" y="182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6416" name="Rectangle 21"/>
            <p:cNvSpPr>
              <a:spLocks noChangeArrowheads="1"/>
            </p:cNvSpPr>
            <p:nvPr/>
          </p:nvSpPr>
          <p:spPr bwMode="auto">
            <a:xfrm>
              <a:off x="2976" y="182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6417" name="Rectangle 22"/>
            <p:cNvSpPr>
              <a:spLocks noChangeArrowheads="1"/>
            </p:cNvSpPr>
            <p:nvPr/>
          </p:nvSpPr>
          <p:spPr bwMode="auto">
            <a:xfrm>
              <a:off x="3168" y="182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6418" name="Rectangle 23"/>
            <p:cNvSpPr>
              <a:spLocks noChangeArrowheads="1"/>
            </p:cNvSpPr>
            <p:nvPr/>
          </p:nvSpPr>
          <p:spPr bwMode="auto">
            <a:xfrm>
              <a:off x="3360" y="182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6419" name="Rectangle 24"/>
            <p:cNvSpPr>
              <a:spLocks noChangeArrowheads="1"/>
            </p:cNvSpPr>
            <p:nvPr/>
          </p:nvSpPr>
          <p:spPr bwMode="auto">
            <a:xfrm>
              <a:off x="1632" y="201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6420" name="Rectangle 25"/>
            <p:cNvSpPr>
              <a:spLocks noChangeArrowheads="1"/>
            </p:cNvSpPr>
            <p:nvPr/>
          </p:nvSpPr>
          <p:spPr bwMode="auto">
            <a:xfrm>
              <a:off x="1824" y="201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6421" name="Rectangle 26"/>
            <p:cNvSpPr>
              <a:spLocks noChangeArrowheads="1"/>
            </p:cNvSpPr>
            <p:nvPr/>
          </p:nvSpPr>
          <p:spPr bwMode="auto">
            <a:xfrm>
              <a:off x="2016" y="201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6422" name="Rectangle 27"/>
            <p:cNvSpPr>
              <a:spLocks noChangeArrowheads="1"/>
            </p:cNvSpPr>
            <p:nvPr/>
          </p:nvSpPr>
          <p:spPr bwMode="auto">
            <a:xfrm>
              <a:off x="2208" y="201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6423" name="Rectangle 28"/>
            <p:cNvSpPr>
              <a:spLocks noChangeArrowheads="1"/>
            </p:cNvSpPr>
            <p:nvPr/>
          </p:nvSpPr>
          <p:spPr bwMode="auto">
            <a:xfrm>
              <a:off x="2400" y="201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6424" name="Rectangle 29"/>
            <p:cNvSpPr>
              <a:spLocks noChangeArrowheads="1"/>
            </p:cNvSpPr>
            <p:nvPr/>
          </p:nvSpPr>
          <p:spPr bwMode="auto">
            <a:xfrm>
              <a:off x="2592" y="201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6425" name="Rectangle 30"/>
            <p:cNvSpPr>
              <a:spLocks noChangeArrowheads="1"/>
            </p:cNvSpPr>
            <p:nvPr/>
          </p:nvSpPr>
          <p:spPr bwMode="auto">
            <a:xfrm>
              <a:off x="2784" y="201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6426" name="Rectangle 31"/>
            <p:cNvSpPr>
              <a:spLocks noChangeArrowheads="1"/>
            </p:cNvSpPr>
            <p:nvPr/>
          </p:nvSpPr>
          <p:spPr bwMode="auto">
            <a:xfrm>
              <a:off x="2976" y="201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6427" name="Rectangle 32"/>
            <p:cNvSpPr>
              <a:spLocks noChangeArrowheads="1"/>
            </p:cNvSpPr>
            <p:nvPr/>
          </p:nvSpPr>
          <p:spPr bwMode="auto">
            <a:xfrm>
              <a:off x="3168" y="201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6428" name="Rectangle 33"/>
            <p:cNvSpPr>
              <a:spLocks noChangeArrowheads="1"/>
            </p:cNvSpPr>
            <p:nvPr/>
          </p:nvSpPr>
          <p:spPr bwMode="auto">
            <a:xfrm>
              <a:off x="3360" y="201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6429" name="Rectangle 34"/>
            <p:cNvSpPr>
              <a:spLocks noChangeArrowheads="1"/>
            </p:cNvSpPr>
            <p:nvPr/>
          </p:nvSpPr>
          <p:spPr bwMode="auto">
            <a:xfrm>
              <a:off x="1632" y="220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6430" name="Rectangle 35"/>
            <p:cNvSpPr>
              <a:spLocks noChangeArrowheads="1"/>
            </p:cNvSpPr>
            <p:nvPr/>
          </p:nvSpPr>
          <p:spPr bwMode="auto">
            <a:xfrm>
              <a:off x="1824" y="220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6431" name="Rectangle 36"/>
            <p:cNvSpPr>
              <a:spLocks noChangeArrowheads="1"/>
            </p:cNvSpPr>
            <p:nvPr/>
          </p:nvSpPr>
          <p:spPr bwMode="auto">
            <a:xfrm>
              <a:off x="2016" y="220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6432" name="Rectangle 37"/>
            <p:cNvSpPr>
              <a:spLocks noChangeArrowheads="1"/>
            </p:cNvSpPr>
            <p:nvPr/>
          </p:nvSpPr>
          <p:spPr bwMode="auto">
            <a:xfrm>
              <a:off x="2208" y="220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6433" name="Rectangle 38"/>
            <p:cNvSpPr>
              <a:spLocks noChangeArrowheads="1"/>
            </p:cNvSpPr>
            <p:nvPr/>
          </p:nvSpPr>
          <p:spPr bwMode="auto">
            <a:xfrm>
              <a:off x="2400" y="220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6434" name="Rectangle 39"/>
            <p:cNvSpPr>
              <a:spLocks noChangeArrowheads="1"/>
            </p:cNvSpPr>
            <p:nvPr/>
          </p:nvSpPr>
          <p:spPr bwMode="auto">
            <a:xfrm>
              <a:off x="2592" y="220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6435" name="Rectangle 40"/>
            <p:cNvSpPr>
              <a:spLocks noChangeArrowheads="1"/>
            </p:cNvSpPr>
            <p:nvPr/>
          </p:nvSpPr>
          <p:spPr bwMode="auto">
            <a:xfrm>
              <a:off x="2784" y="220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6436" name="Rectangle 41"/>
            <p:cNvSpPr>
              <a:spLocks noChangeArrowheads="1"/>
            </p:cNvSpPr>
            <p:nvPr/>
          </p:nvSpPr>
          <p:spPr bwMode="auto">
            <a:xfrm>
              <a:off x="2976" y="220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6437" name="Rectangle 42"/>
            <p:cNvSpPr>
              <a:spLocks noChangeArrowheads="1"/>
            </p:cNvSpPr>
            <p:nvPr/>
          </p:nvSpPr>
          <p:spPr bwMode="auto">
            <a:xfrm>
              <a:off x="3168" y="220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6438" name="Rectangle 43"/>
            <p:cNvSpPr>
              <a:spLocks noChangeArrowheads="1"/>
            </p:cNvSpPr>
            <p:nvPr/>
          </p:nvSpPr>
          <p:spPr bwMode="auto">
            <a:xfrm>
              <a:off x="3360" y="220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6439" name="Rectangle 44"/>
            <p:cNvSpPr>
              <a:spLocks noChangeArrowheads="1"/>
            </p:cNvSpPr>
            <p:nvPr/>
          </p:nvSpPr>
          <p:spPr bwMode="auto">
            <a:xfrm>
              <a:off x="1632" y="240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6440" name="Rectangle 45"/>
            <p:cNvSpPr>
              <a:spLocks noChangeArrowheads="1"/>
            </p:cNvSpPr>
            <p:nvPr/>
          </p:nvSpPr>
          <p:spPr bwMode="auto">
            <a:xfrm>
              <a:off x="1824" y="240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6441" name="Rectangle 46"/>
            <p:cNvSpPr>
              <a:spLocks noChangeArrowheads="1"/>
            </p:cNvSpPr>
            <p:nvPr/>
          </p:nvSpPr>
          <p:spPr bwMode="auto">
            <a:xfrm>
              <a:off x="2016" y="240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6442" name="Rectangle 47"/>
            <p:cNvSpPr>
              <a:spLocks noChangeArrowheads="1"/>
            </p:cNvSpPr>
            <p:nvPr/>
          </p:nvSpPr>
          <p:spPr bwMode="auto">
            <a:xfrm>
              <a:off x="2208" y="240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6443" name="Rectangle 48"/>
            <p:cNvSpPr>
              <a:spLocks noChangeArrowheads="1"/>
            </p:cNvSpPr>
            <p:nvPr/>
          </p:nvSpPr>
          <p:spPr bwMode="auto">
            <a:xfrm>
              <a:off x="2400" y="240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6444" name="Rectangle 49"/>
            <p:cNvSpPr>
              <a:spLocks noChangeArrowheads="1"/>
            </p:cNvSpPr>
            <p:nvPr/>
          </p:nvSpPr>
          <p:spPr bwMode="auto">
            <a:xfrm>
              <a:off x="2592" y="240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6445" name="Rectangle 50"/>
            <p:cNvSpPr>
              <a:spLocks noChangeArrowheads="1"/>
            </p:cNvSpPr>
            <p:nvPr/>
          </p:nvSpPr>
          <p:spPr bwMode="auto">
            <a:xfrm>
              <a:off x="2784" y="240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6446" name="Rectangle 51"/>
            <p:cNvSpPr>
              <a:spLocks noChangeArrowheads="1"/>
            </p:cNvSpPr>
            <p:nvPr/>
          </p:nvSpPr>
          <p:spPr bwMode="auto">
            <a:xfrm>
              <a:off x="2976" y="240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6447" name="Rectangle 52"/>
            <p:cNvSpPr>
              <a:spLocks noChangeArrowheads="1"/>
            </p:cNvSpPr>
            <p:nvPr/>
          </p:nvSpPr>
          <p:spPr bwMode="auto">
            <a:xfrm>
              <a:off x="3168" y="240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6448" name="Rectangle 53"/>
            <p:cNvSpPr>
              <a:spLocks noChangeArrowheads="1"/>
            </p:cNvSpPr>
            <p:nvPr/>
          </p:nvSpPr>
          <p:spPr bwMode="auto">
            <a:xfrm>
              <a:off x="3360" y="240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6449" name="Rectangle 54"/>
            <p:cNvSpPr>
              <a:spLocks noChangeArrowheads="1"/>
            </p:cNvSpPr>
            <p:nvPr/>
          </p:nvSpPr>
          <p:spPr bwMode="auto">
            <a:xfrm>
              <a:off x="1632" y="259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6450" name="Rectangle 55"/>
            <p:cNvSpPr>
              <a:spLocks noChangeArrowheads="1"/>
            </p:cNvSpPr>
            <p:nvPr/>
          </p:nvSpPr>
          <p:spPr bwMode="auto">
            <a:xfrm>
              <a:off x="1824" y="259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6451" name="Rectangle 56"/>
            <p:cNvSpPr>
              <a:spLocks noChangeArrowheads="1"/>
            </p:cNvSpPr>
            <p:nvPr/>
          </p:nvSpPr>
          <p:spPr bwMode="auto">
            <a:xfrm>
              <a:off x="2016" y="259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6452" name="Rectangle 57"/>
            <p:cNvSpPr>
              <a:spLocks noChangeArrowheads="1"/>
            </p:cNvSpPr>
            <p:nvPr/>
          </p:nvSpPr>
          <p:spPr bwMode="auto">
            <a:xfrm>
              <a:off x="2208" y="259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6453" name="Rectangle 58"/>
            <p:cNvSpPr>
              <a:spLocks noChangeArrowheads="1"/>
            </p:cNvSpPr>
            <p:nvPr/>
          </p:nvSpPr>
          <p:spPr bwMode="auto">
            <a:xfrm>
              <a:off x="2400" y="259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6454" name="Rectangle 59"/>
            <p:cNvSpPr>
              <a:spLocks noChangeArrowheads="1"/>
            </p:cNvSpPr>
            <p:nvPr/>
          </p:nvSpPr>
          <p:spPr bwMode="auto">
            <a:xfrm>
              <a:off x="2592" y="259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6455" name="Rectangle 60"/>
            <p:cNvSpPr>
              <a:spLocks noChangeArrowheads="1"/>
            </p:cNvSpPr>
            <p:nvPr/>
          </p:nvSpPr>
          <p:spPr bwMode="auto">
            <a:xfrm>
              <a:off x="2784" y="259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6456" name="Rectangle 61"/>
            <p:cNvSpPr>
              <a:spLocks noChangeArrowheads="1"/>
            </p:cNvSpPr>
            <p:nvPr/>
          </p:nvSpPr>
          <p:spPr bwMode="auto">
            <a:xfrm>
              <a:off x="2976" y="259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6457" name="Rectangle 62"/>
            <p:cNvSpPr>
              <a:spLocks noChangeArrowheads="1"/>
            </p:cNvSpPr>
            <p:nvPr/>
          </p:nvSpPr>
          <p:spPr bwMode="auto">
            <a:xfrm>
              <a:off x="3168" y="259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6458" name="Rectangle 63"/>
            <p:cNvSpPr>
              <a:spLocks noChangeArrowheads="1"/>
            </p:cNvSpPr>
            <p:nvPr/>
          </p:nvSpPr>
          <p:spPr bwMode="auto">
            <a:xfrm>
              <a:off x="3360" y="259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6459" name="Rectangle 64"/>
            <p:cNvSpPr>
              <a:spLocks noChangeArrowheads="1"/>
            </p:cNvSpPr>
            <p:nvPr/>
          </p:nvSpPr>
          <p:spPr bwMode="auto">
            <a:xfrm>
              <a:off x="1632" y="278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6460" name="Rectangle 65"/>
            <p:cNvSpPr>
              <a:spLocks noChangeArrowheads="1"/>
            </p:cNvSpPr>
            <p:nvPr/>
          </p:nvSpPr>
          <p:spPr bwMode="auto">
            <a:xfrm>
              <a:off x="1824" y="278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6461" name="Rectangle 66"/>
            <p:cNvSpPr>
              <a:spLocks noChangeArrowheads="1"/>
            </p:cNvSpPr>
            <p:nvPr/>
          </p:nvSpPr>
          <p:spPr bwMode="auto">
            <a:xfrm>
              <a:off x="2016" y="278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6462" name="Rectangle 67"/>
            <p:cNvSpPr>
              <a:spLocks noChangeArrowheads="1"/>
            </p:cNvSpPr>
            <p:nvPr/>
          </p:nvSpPr>
          <p:spPr bwMode="auto">
            <a:xfrm>
              <a:off x="2208" y="278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6463" name="Rectangle 68"/>
            <p:cNvSpPr>
              <a:spLocks noChangeArrowheads="1"/>
            </p:cNvSpPr>
            <p:nvPr/>
          </p:nvSpPr>
          <p:spPr bwMode="auto">
            <a:xfrm>
              <a:off x="2400" y="278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6464" name="Rectangle 69"/>
            <p:cNvSpPr>
              <a:spLocks noChangeArrowheads="1"/>
            </p:cNvSpPr>
            <p:nvPr/>
          </p:nvSpPr>
          <p:spPr bwMode="auto">
            <a:xfrm>
              <a:off x="2592" y="278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6465" name="Rectangle 70"/>
            <p:cNvSpPr>
              <a:spLocks noChangeArrowheads="1"/>
            </p:cNvSpPr>
            <p:nvPr/>
          </p:nvSpPr>
          <p:spPr bwMode="auto">
            <a:xfrm>
              <a:off x="2784" y="278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6466" name="Rectangle 71"/>
            <p:cNvSpPr>
              <a:spLocks noChangeArrowheads="1"/>
            </p:cNvSpPr>
            <p:nvPr/>
          </p:nvSpPr>
          <p:spPr bwMode="auto">
            <a:xfrm>
              <a:off x="2976" y="278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6467" name="Rectangle 72"/>
            <p:cNvSpPr>
              <a:spLocks noChangeArrowheads="1"/>
            </p:cNvSpPr>
            <p:nvPr/>
          </p:nvSpPr>
          <p:spPr bwMode="auto">
            <a:xfrm>
              <a:off x="3168" y="278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6468" name="Rectangle 73"/>
            <p:cNvSpPr>
              <a:spLocks noChangeArrowheads="1"/>
            </p:cNvSpPr>
            <p:nvPr/>
          </p:nvSpPr>
          <p:spPr bwMode="auto">
            <a:xfrm>
              <a:off x="3360" y="278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6469" name="Rectangle 74"/>
            <p:cNvSpPr>
              <a:spLocks noChangeArrowheads="1"/>
            </p:cNvSpPr>
            <p:nvPr/>
          </p:nvSpPr>
          <p:spPr bwMode="auto">
            <a:xfrm>
              <a:off x="1632" y="297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6470" name="Rectangle 75"/>
            <p:cNvSpPr>
              <a:spLocks noChangeArrowheads="1"/>
            </p:cNvSpPr>
            <p:nvPr/>
          </p:nvSpPr>
          <p:spPr bwMode="auto">
            <a:xfrm>
              <a:off x="1824" y="297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6471" name="Rectangle 76"/>
            <p:cNvSpPr>
              <a:spLocks noChangeArrowheads="1"/>
            </p:cNvSpPr>
            <p:nvPr/>
          </p:nvSpPr>
          <p:spPr bwMode="auto">
            <a:xfrm>
              <a:off x="2016" y="297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6472" name="Rectangle 77"/>
            <p:cNvSpPr>
              <a:spLocks noChangeArrowheads="1"/>
            </p:cNvSpPr>
            <p:nvPr/>
          </p:nvSpPr>
          <p:spPr bwMode="auto">
            <a:xfrm>
              <a:off x="2208" y="297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6473" name="Rectangle 78"/>
            <p:cNvSpPr>
              <a:spLocks noChangeArrowheads="1"/>
            </p:cNvSpPr>
            <p:nvPr/>
          </p:nvSpPr>
          <p:spPr bwMode="auto">
            <a:xfrm>
              <a:off x="2400" y="297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6474" name="Rectangle 79"/>
            <p:cNvSpPr>
              <a:spLocks noChangeArrowheads="1"/>
            </p:cNvSpPr>
            <p:nvPr/>
          </p:nvSpPr>
          <p:spPr bwMode="auto">
            <a:xfrm>
              <a:off x="2592" y="297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6475" name="Rectangle 80"/>
            <p:cNvSpPr>
              <a:spLocks noChangeArrowheads="1"/>
            </p:cNvSpPr>
            <p:nvPr/>
          </p:nvSpPr>
          <p:spPr bwMode="auto">
            <a:xfrm>
              <a:off x="2784" y="297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6476" name="Rectangle 81"/>
            <p:cNvSpPr>
              <a:spLocks noChangeArrowheads="1"/>
            </p:cNvSpPr>
            <p:nvPr/>
          </p:nvSpPr>
          <p:spPr bwMode="auto">
            <a:xfrm>
              <a:off x="2976" y="297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6477" name="Rectangle 82"/>
            <p:cNvSpPr>
              <a:spLocks noChangeArrowheads="1"/>
            </p:cNvSpPr>
            <p:nvPr/>
          </p:nvSpPr>
          <p:spPr bwMode="auto">
            <a:xfrm>
              <a:off x="3168" y="297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6478" name="Rectangle 83"/>
            <p:cNvSpPr>
              <a:spLocks noChangeArrowheads="1"/>
            </p:cNvSpPr>
            <p:nvPr/>
          </p:nvSpPr>
          <p:spPr bwMode="auto">
            <a:xfrm>
              <a:off x="3360" y="297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6479" name="Rectangle 84"/>
            <p:cNvSpPr>
              <a:spLocks noChangeArrowheads="1"/>
            </p:cNvSpPr>
            <p:nvPr/>
          </p:nvSpPr>
          <p:spPr bwMode="auto">
            <a:xfrm>
              <a:off x="1632" y="316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6480" name="Rectangle 85"/>
            <p:cNvSpPr>
              <a:spLocks noChangeArrowheads="1"/>
            </p:cNvSpPr>
            <p:nvPr/>
          </p:nvSpPr>
          <p:spPr bwMode="auto">
            <a:xfrm>
              <a:off x="1824" y="316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6481" name="Rectangle 86"/>
            <p:cNvSpPr>
              <a:spLocks noChangeArrowheads="1"/>
            </p:cNvSpPr>
            <p:nvPr/>
          </p:nvSpPr>
          <p:spPr bwMode="auto">
            <a:xfrm>
              <a:off x="2016" y="316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6482" name="Rectangle 87"/>
            <p:cNvSpPr>
              <a:spLocks noChangeArrowheads="1"/>
            </p:cNvSpPr>
            <p:nvPr/>
          </p:nvSpPr>
          <p:spPr bwMode="auto">
            <a:xfrm>
              <a:off x="2208" y="316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6483" name="Rectangle 88"/>
            <p:cNvSpPr>
              <a:spLocks noChangeArrowheads="1"/>
            </p:cNvSpPr>
            <p:nvPr/>
          </p:nvSpPr>
          <p:spPr bwMode="auto">
            <a:xfrm>
              <a:off x="2400" y="316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6484" name="Rectangle 89"/>
            <p:cNvSpPr>
              <a:spLocks noChangeArrowheads="1"/>
            </p:cNvSpPr>
            <p:nvPr/>
          </p:nvSpPr>
          <p:spPr bwMode="auto">
            <a:xfrm>
              <a:off x="2592" y="316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6485" name="Rectangle 90"/>
            <p:cNvSpPr>
              <a:spLocks noChangeArrowheads="1"/>
            </p:cNvSpPr>
            <p:nvPr/>
          </p:nvSpPr>
          <p:spPr bwMode="auto">
            <a:xfrm>
              <a:off x="2784" y="316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6486" name="Rectangle 91"/>
            <p:cNvSpPr>
              <a:spLocks noChangeArrowheads="1"/>
            </p:cNvSpPr>
            <p:nvPr/>
          </p:nvSpPr>
          <p:spPr bwMode="auto">
            <a:xfrm>
              <a:off x="2976" y="316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6487" name="Rectangle 92"/>
            <p:cNvSpPr>
              <a:spLocks noChangeArrowheads="1"/>
            </p:cNvSpPr>
            <p:nvPr/>
          </p:nvSpPr>
          <p:spPr bwMode="auto">
            <a:xfrm>
              <a:off x="3168" y="316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6488" name="Rectangle 93"/>
            <p:cNvSpPr>
              <a:spLocks noChangeArrowheads="1"/>
            </p:cNvSpPr>
            <p:nvPr/>
          </p:nvSpPr>
          <p:spPr bwMode="auto">
            <a:xfrm>
              <a:off x="3360" y="316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6489" name="Rectangle 94"/>
            <p:cNvSpPr>
              <a:spLocks noChangeArrowheads="1"/>
            </p:cNvSpPr>
            <p:nvPr/>
          </p:nvSpPr>
          <p:spPr bwMode="auto">
            <a:xfrm>
              <a:off x="1632" y="336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6490" name="Rectangle 95"/>
            <p:cNvSpPr>
              <a:spLocks noChangeArrowheads="1"/>
            </p:cNvSpPr>
            <p:nvPr/>
          </p:nvSpPr>
          <p:spPr bwMode="auto">
            <a:xfrm>
              <a:off x="1824" y="336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6491" name="Rectangle 96"/>
            <p:cNvSpPr>
              <a:spLocks noChangeArrowheads="1"/>
            </p:cNvSpPr>
            <p:nvPr/>
          </p:nvSpPr>
          <p:spPr bwMode="auto">
            <a:xfrm>
              <a:off x="2016" y="336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6492" name="Rectangle 97"/>
            <p:cNvSpPr>
              <a:spLocks noChangeArrowheads="1"/>
            </p:cNvSpPr>
            <p:nvPr/>
          </p:nvSpPr>
          <p:spPr bwMode="auto">
            <a:xfrm>
              <a:off x="2208" y="336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6493" name="Rectangle 98"/>
            <p:cNvSpPr>
              <a:spLocks noChangeArrowheads="1"/>
            </p:cNvSpPr>
            <p:nvPr/>
          </p:nvSpPr>
          <p:spPr bwMode="auto">
            <a:xfrm>
              <a:off x="2400" y="336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6494" name="Rectangle 99"/>
            <p:cNvSpPr>
              <a:spLocks noChangeArrowheads="1"/>
            </p:cNvSpPr>
            <p:nvPr/>
          </p:nvSpPr>
          <p:spPr bwMode="auto">
            <a:xfrm>
              <a:off x="2592" y="336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6495" name="Rectangle 100"/>
            <p:cNvSpPr>
              <a:spLocks noChangeArrowheads="1"/>
            </p:cNvSpPr>
            <p:nvPr/>
          </p:nvSpPr>
          <p:spPr bwMode="auto">
            <a:xfrm>
              <a:off x="2784" y="336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6496" name="Rectangle 101"/>
            <p:cNvSpPr>
              <a:spLocks noChangeArrowheads="1"/>
            </p:cNvSpPr>
            <p:nvPr/>
          </p:nvSpPr>
          <p:spPr bwMode="auto">
            <a:xfrm>
              <a:off x="2976" y="336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6497" name="Rectangle 102"/>
            <p:cNvSpPr>
              <a:spLocks noChangeArrowheads="1"/>
            </p:cNvSpPr>
            <p:nvPr/>
          </p:nvSpPr>
          <p:spPr bwMode="auto">
            <a:xfrm>
              <a:off x="3168" y="336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6498" name="Rectangle 103"/>
            <p:cNvSpPr>
              <a:spLocks noChangeArrowheads="1"/>
            </p:cNvSpPr>
            <p:nvPr/>
          </p:nvSpPr>
          <p:spPr bwMode="auto">
            <a:xfrm>
              <a:off x="3360" y="336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6499" name="Line 104"/>
            <p:cNvSpPr>
              <a:spLocks noChangeShapeType="1"/>
            </p:cNvSpPr>
            <p:nvPr/>
          </p:nvSpPr>
          <p:spPr bwMode="auto">
            <a:xfrm>
              <a:off x="2592" y="1632"/>
              <a:ext cx="0" cy="19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00" name="Line 105"/>
            <p:cNvSpPr>
              <a:spLocks noChangeShapeType="1"/>
            </p:cNvSpPr>
            <p:nvPr/>
          </p:nvSpPr>
          <p:spPr bwMode="auto">
            <a:xfrm>
              <a:off x="1632" y="2592"/>
              <a:ext cx="19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389" name="Oval 106"/>
          <p:cNvSpPr>
            <a:spLocks noChangeArrowheads="1"/>
          </p:cNvSpPr>
          <p:nvPr/>
        </p:nvSpPr>
        <p:spPr bwMode="auto">
          <a:xfrm>
            <a:off x="1608667" y="4943546"/>
            <a:ext cx="169333" cy="186549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6025" tIns="53012" rIns="106025" bIns="53012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100"/>
          </a:p>
        </p:txBody>
      </p:sp>
      <p:sp>
        <p:nvSpPr>
          <p:cNvPr id="16390" name="Text Box 107"/>
          <p:cNvSpPr txBox="1">
            <a:spLocks noChangeArrowheads="1"/>
          </p:cNvSpPr>
          <p:nvPr/>
        </p:nvSpPr>
        <p:spPr bwMode="auto">
          <a:xfrm>
            <a:off x="4741333" y="3334561"/>
            <a:ext cx="4656667" cy="2569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6025" tIns="53012" rIns="106025" bIns="53012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>
                <a:latin typeface="Arial Black" pitchFamily="34" charset="0"/>
              </a:rPr>
              <a:t>Rotate </a:t>
            </a:r>
            <a:r>
              <a:rPr lang="en-US" altLang="en-US">
                <a:latin typeface="Arial Black" pitchFamily="34" charset="0"/>
                <a:sym typeface="Wingdings 3" pitchFamily="18" charset="2"/>
              </a:rPr>
              <a:t>ABC 90</a:t>
            </a:r>
            <a:r>
              <a:rPr lang="en-US" altLang="en-US">
                <a:latin typeface="Arial Black" pitchFamily="34" charset="0"/>
                <a:sym typeface="Symbol" pitchFamily="18" charset="2"/>
              </a:rPr>
              <a:t> clockwise.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>
                <a:latin typeface="Arial Black" pitchFamily="34" charset="0"/>
              </a:rPr>
              <a:t>Formula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>
                <a:latin typeface="Arial Black" pitchFamily="34" charset="0"/>
              </a:rPr>
              <a:t>(x, y) </a:t>
            </a:r>
            <a:r>
              <a:rPr lang="en-US" altLang="en-US">
                <a:latin typeface="Arial Black" pitchFamily="34" charset="0"/>
                <a:sym typeface="Symbol" pitchFamily="18" charset="2"/>
              </a:rPr>
              <a:t> (y, x)</a:t>
            </a:r>
          </a:p>
        </p:txBody>
      </p:sp>
      <p:sp>
        <p:nvSpPr>
          <p:cNvPr id="16391" name="Text Box 108"/>
          <p:cNvSpPr txBox="1">
            <a:spLocks noChangeArrowheads="1"/>
          </p:cNvSpPr>
          <p:nvPr/>
        </p:nvSpPr>
        <p:spPr bwMode="auto">
          <a:xfrm>
            <a:off x="846667" y="5223369"/>
            <a:ext cx="2286000" cy="537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6025" tIns="53012" rIns="106025" bIns="53012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chemeClr val="hlink"/>
                </a:solidFill>
                <a:latin typeface="Arial Black" pitchFamily="34" charset="0"/>
              </a:rPr>
              <a:t>A(-3, 0)</a:t>
            </a:r>
          </a:p>
        </p:txBody>
      </p:sp>
      <p:sp>
        <p:nvSpPr>
          <p:cNvPr id="16392" name="Oval 109"/>
          <p:cNvSpPr>
            <a:spLocks noChangeArrowheads="1"/>
          </p:cNvSpPr>
          <p:nvPr/>
        </p:nvSpPr>
        <p:spPr bwMode="auto">
          <a:xfrm>
            <a:off x="1947334" y="3451154"/>
            <a:ext cx="169333" cy="186549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6025" tIns="53012" rIns="106025" bIns="53012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100"/>
          </a:p>
        </p:txBody>
      </p:sp>
      <p:sp>
        <p:nvSpPr>
          <p:cNvPr id="16393" name="Oval 110"/>
          <p:cNvSpPr>
            <a:spLocks noChangeArrowheads="1"/>
          </p:cNvSpPr>
          <p:nvPr/>
        </p:nvSpPr>
        <p:spPr bwMode="auto">
          <a:xfrm>
            <a:off x="2963334" y="5316643"/>
            <a:ext cx="169333" cy="186549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6025" tIns="53012" rIns="106025" bIns="53012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100"/>
          </a:p>
        </p:txBody>
      </p:sp>
      <p:sp>
        <p:nvSpPr>
          <p:cNvPr id="16394" name="Text Box 111"/>
          <p:cNvSpPr txBox="1">
            <a:spLocks noChangeArrowheads="1"/>
          </p:cNvSpPr>
          <p:nvPr/>
        </p:nvSpPr>
        <p:spPr bwMode="auto">
          <a:xfrm>
            <a:off x="1270000" y="2611684"/>
            <a:ext cx="2286000" cy="537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6025" tIns="53012" rIns="106025" bIns="53012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chemeClr val="hlink"/>
                </a:solidFill>
                <a:latin typeface="Arial Black" pitchFamily="34" charset="0"/>
              </a:rPr>
              <a:t>B(-2, 4)</a:t>
            </a:r>
          </a:p>
        </p:txBody>
      </p:sp>
      <p:sp>
        <p:nvSpPr>
          <p:cNvPr id="16395" name="Text Box 112"/>
          <p:cNvSpPr txBox="1">
            <a:spLocks noChangeArrowheads="1"/>
          </p:cNvSpPr>
          <p:nvPr/>
        </p:nvSpPr>
        <p:spPr bwMode="auto">
          <a:xfrm>
            <a:off x="2878667" y="5596467"/>
            <a:ext cx="2286000" cy="537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6025" tIns="53012" rIns="106025" bIns="53012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chemeClr val="hlink"/>
                </a:solidFill>
                <a:latin typeface="Arial Black" pitchFamily="34" charset="0"/>
              </a:rPr>
              <a:t>C(1, -1)</a:t>
            </a:r>
          </a:p>
        </p:txBody>
      </p:sp>
      <p:sp>
        <p:nvSpPr>
          <p:cNvPr id="16396" name="Line 113"/>
          <p:cNvSpPr>
            <a:spLocks noChangeShapeType="1"/>
          </p:cNvSpPr>
          <p:nvPr/>
        </p:nvSpPr>
        <p:spPr bwMode="auto">
          <a:xfrm flipH="1">
            <a:off x="1693333" y="3544429"/>
            <a:ext cx="338667" cy="1492391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6025" tIns="53012" rIns="106025" bIns="53012"/>
          <a:lstStyle/>
          <a:p>
            <a:endParaRPr lang="en-US"/>
          </a:p>
        </p:txBody>
      </p:sp>
      <p:sp>
        <p:nvSpPr>
          <p:cNvPr id="16397" name="Line 114"/>
          <p:cNvSpPr>
            <a:spLocks noChangeShapeType="1"/>
          </p:cNvSpPr>
          <p:nvPr/>
        </p:nvSpPr>
        <p:spPr bwMode="auto">
          <a:xfrm>
            <a:off x="2032000" y="3544429"/>
            <a:ext cx="1016000" cy="1865489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6025" tIns="53012" rIns="106025" bIns="53012"/>
          <a:lstStyle/>
          <a:p>
            <a:endParaRPr lang="en-US"/>
          </a:p>
        </p:txBody>
      </p:sp>
      <p:sp>
        <p:nvSpPr>
          <p:cNvPr id="16398" name="Line 115"/>
          <p:cNvSpPr>
            <a:spLocks noChangeShapeType="1"/>
          </p:cNvSpPr>
          <p:nvPr/>
        </p:nvSpPr>
        <p:spPr bwMode="auto">
          <a:xfrm flipH="1" flipV="1">
            <a:off x="1693333" y="5036820"/>
            <a:ext cx="1354667" cy="373098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6025" tIns="53012" rIns="106025" bIns="53012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41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700">
                <a:solidFill>
                  <a:schemeClr val="tx1"/>
                </a:solidFill>
                <a:latin typeface="Tahoma" pitchFamily="34" charset="0"/>
              </a:defRPr>
            </a:lvl1pPr>
            <a:lvl2pPr marL="861451" indent="-331327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325309" indent="-265062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855432" indent="-265062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Tahoma" pitchFamily="34" charset="0"/>
              </a:defRPr>
            </a:lvl4pPr>
            <a:lvl5pPr marL="2385555" indent="-265062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Tahoma" pitchFamily="34" charset="0"/>
              </a:defRPr>
            </a:lvl5pPr>
            <a:lvl6pPr marL="2915679" indent="-26506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Tahoma" pitchFamily="34" charset="0"/>
              </a:defRPr>
            </a:lvl6pPr>
            <a:lvl7pPr marL="3445802" indent="-26506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Tahoma" pitchFamily="34" charset="0"/>
              </a:defRPr>
            </a:lvl7pPr>
            <a:lvl8pPr marL="3975926" indent="-26506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Tahoma" pitchFamily="34" charset="0"/>
              </a:defRPr>
            </a:lvl8pPr>
            <a:lvl9pPr marL="4506049" indent="-26506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5CCD839-1972-4E3A-A0CB-3E2579FFED26}" type="datetime1">
              <a:rPr lang="en-US" altLang="en-US" sz="1600"/>
              <a:pPr>
                <a:spcBef>
                  <a:spcPct val="0"/>
                </a:spcBef>
                <a:buClrTx/>
                <a:buSzTx/>
                <a:buFontTx/>
                <a:buNone/>
              </a:pPr>
              <a:t>11/18/2015</a:t>
            </a:fld>
            <a:endParaRPr lang="en-US" altLang="en-US" sz="160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200"/>
              <a:t>Rotate </a:t>
            </a:r>
            <a:r>
              <a:rPr lang="en-US" altLang="en-US" sz="4200">
                <a:sym typeface="Wingdings 3" pitchFamily="18" charset="2"/>
              </a:rPr>
              <a:t>ABC 90</a:t>
            </a:r>
            <a:r>
              <a:rPr lang="en-US" altLang="en-US" sz="4200">
                <a:sym typeface="Symbol" pitchFamily="18" charset="2"/>
              </a:rPr>
              <a:t> clockwise.</a:t>
            </a:r>
          </a:p>
        </p:txBody>
      </p:sp>
      <p:grpSp>
        <p:nvGrpSpPr>
          <p:cNvPr id="17412" name="Group 3"/>
          <p:cNvGrpSpPr>
            <a:grpSpLocks/>
          </p:cNvGrpSpPr>
          <p:nvPr/>
        </p:nvGrpSpPr>
        <p:grpSpPr bwMode="auto">
          <a:xfrm>
            <a:off x="1016000" y="3171331"/>
            <a:ext cx="3386667" cy="3730978"/>
            <a:chOff x="1632" y="1632"/>
            <a:chExt cx="1920" cy="1920"/>
          </a:xfrm>
        </p:grpSpPr>
        <p:sp>
          <p:nvSpPr>
            <p:cNvPr id="17435" name="Rectangle 4"/>
            <p:cNvSpPr>
              <a:spLocks noChangeArrowheads="1"/>
            </p:cNvSpPr>
            <p:nvPr/>
          </p:nvSpPr>
          <p:spPr bwMode="auto">
            <a:xfrm>
              <a:off x="1632" y="163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7436" name="Rectangle 5"/>
            <p:cNvSpPr>
              <a:spLocks noChangeArrowheads="1"/>
            </p:cNvSpPr>
            <p:nvPr/>
          </p:nvSpPr>
          <p:spPr bwMode="auto">
            <a:xfrm>
              <a:off x="1824" y="163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7437" name="Rectangle 6"/>
            <p:cNvSpPr>
              <a:spLocks noChangeArrowheads="1"/>
            </p:cNvSpPr>
            <p:nvPr/>
          </p:nvSpPr>
          <p:spPr bwMode="auto">
            <a:xfrm>
              <a:off x="2016" y="163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7438" name="Rectangle 7"/>
            <p:cNvSpPr>
              <a:spLocks noChangeArrowheads="1"/>
            </p:cNvSpPr>
            <p:nvPr/>
          </p:nvSpPr>
          <p:spPr bwMode="auto">
            <a:xfrm>
              <a:off x="2208" y="163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7439" name="Rectangle 8"/>
            <p:cNvSpPr>
              <a:spLocks noChangeArrowheads="1"/>
            </p:cNvSpPr>
            <p:nvPr/>
          </p:nvSpPr>
          <p:spPr bwMode="auto">
            <a:xfrm>
              <a:off x="2400" y="163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7440" name="Rectangle 9"/>
            <p:cNvSpPr>
              <a:spLocks noChangeArrowheads="1"/>
            </p:cNvSpPr>
            <p:nvPr/>
          </p:nvSpPr>
          <p:spPr bwMode="auto">
            <a:xfrm>
              <a:off x="2592" y="163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7441" name="Rectangle 10"/>
            <p:cNvSpPr>
              <a:spLocks noChangeArrowheads="1"/>
            </p:cNvSpPr>
            <p:nvPr/>
          </p:nvSpPr>
          <p:spPr bwMode="auto">
            <a:xfrm>
              <a:off x="2784" y="163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7442" name="Rectangle 11"/>
            <p:cNvSpPr>
              <a:spLocks noChangeArrowheads="1"/>
            </p:cNvSpPr>
            <p:nvPr/>
          </p:nvSpPr>
          <p:spPr bwMode="auto">
            <a:xfrm>
              <a:off x="2976" y="163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7443" name="Rectangle 12"/>
            <p:cNvSpPr>
              <a:spLocks noChangeArrowheads="1"/>
            </p:cNvSpPr>
            <p:nvPr/>
          </p:nvSpPr>
          <p:spPr bwMode="auto">
            <a:xfrm>
              <a:off x="3168" y="163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7444" name="Rectangle 13"/>
            <p:cNvSpPr>
              <a:spLocks noChangeArrowheads="1"/>
            </p:cNvSpPr>
            <p:nvPr/>
          </p:nvSpPr>
          <p:spPr bwMode="auto">
            <a:xfrm>
              <a:off x="3360" y="163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7445" name="Rectangle 14"/>
            <p:cNvSpPr>
              <a:spLocks noChangeArrowheads="1"/>
            </p:cNvSpPr>
            <p:nvPr/>
          </p:nvSpPr>
          <p:spPr bwMode="auto">
            <a:xfrm>
              <a:off x="1632" y="182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7446" name="Rectangle 15"/>
            <p:cNvSpPr>
              <a:spLocks noChangeArrowheads="1"/>
            </p:cNvSpPr>
            <p:nvPr/>
          </p:nvSpPr>
          <p:spPr bwMode="auto">
            <a:xfrm>
              <a:off x="1824" y="182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7447" name="Rectangle 16"/>
            <p:cNvSpPr>
              <a:spLocks noChangeArrowheads="1"/>
            </p:cNvSpPr>
            <p:nvPr/>
          </p:nvSpPr>
          <p:spPr bwMode="auto">
            <a:xfrm>
              <a:off x="2016" y="182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7448" name="Rectangle 17"/>
            <p:cNvSpPr>
              <a:spLocks noChangeArrowheads="1"/>
            </p:cNvSpPr>
            <p:nvPr/>
          </p:nvSpPr>
          <p:spPr bwMode="auto">
            <a:xfrm>
              <a:off x="2208" y="182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7449" name="Rectangle 18"/>
            <p:cNvSpPr>
              <a:spLocks noChangeArrowheads="1"/>
            </p:cNvSpPr>
            <p:nvPr/>
          </p:nvSpPr>
          <p:spPr bwMode="auto">
            <a:xfrm>
              <a:off x="2400" y="182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7450" name="Rectangle 19"/>
            <p:cNvSpPr>
              <a:spLocks noChangeArrowheads="1"/>
            </p:cNvSpPr>
            <p:nvPr/>
          </p:nvSpPr>
          <p:spPr bwMode="auto">
            <a:xfrm>
              <a:off x="2592" y="182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7451" name="Rectangle 20"/>
            <p:cNvSpPr>
              <a:spLocks noChangeArrowheads="1"/>
            </p:cNvSpPr>
            <p:nvPr/>
          </p:nvSpPr>
          <p:spPr bwMode="auto">
            <a:xfrm>
              <a:off x="2784" y="182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7452" name="Rectangle 21"/>
            <p:cNvSpPr>
              <a:spLocks noChangeArrowheads="1"/>
            </p:cNvSpPr>
            <p:nvPr/>
          </p:nvSpPr>
          <p:spPr bwMode="auto">
            <a:xfrm>
              <a:off x="2976" y="182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7453" name="Rectangle 22"/>
            <p:cNvSpPr>
              <a:spLocks noChangeArrowheads="1"/>
            </p:cNvSpPr>
            <p:nvPr/>
          </p:nvSpPr>
          <p:spPr bwMode="auto">
            <a:xfrm>
              <a:off x="3168" y="182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7454" name="Rectangle 23"/>
            <p:cNvSpPr>
              <a:spLocks noChangeArrowheads="1"/>
            </p:cNvSpPr>
            <p:nvPr/>
          </p:nvSpPr>
          <p:spPr bwMode="auto">
            <a:xfrm>
              <a:off x="3360" y="182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7455" name="Rectangle 24"/>
            <p:cNvSpPr>
              <a:spLocks noChangeArrowheads="1"/>
            </p:cNvSpPr>
            <p:nvPr/>
          </p:nvSpPr>
          <p:spPr bwMode="auto">
            <a:xfrm>
              <a:off x="1632" y="201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7456" name="Rectangle 25"/>
            <p:cNvSpPr>
              <a:spLocks noChangeArrowheads="1"/>
            </p:cNvSpPr>
            <p:nvPr/>
          </p:nvSpPr>
          <p:spPr bwMode="auto">
            <a:xfrm>
              <a:off x="1824" y="201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7457" name="Rectangle 26"/>
            <p:cNvSpPr>
              <a:spLocks noChangeArrowheads="1"/>
            </p:cNvSpPr>
            <p:nvPr/>
          </p:nvSpPr>
          <p:spPr bwMode="auto">
            <a:xfrm>
              <a:off x="2016" y="201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7458" name="Rectangle 27"/>
            <p:cNvSpPr>
              <a:spLocks noChangeArrowheads="1"/>
            </p:cNvSpPr>
            <p:nvPr/>
          </p:nvSpPr>
          <p:spPr bwMode="auto">
            <a:xfrm>
              <a:off x="2208" y="201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7459" name="Rectangle 28"/>
            <p:cNvSpPr>
              <a:spLocks noChangeArrowheads="1"/>
            </p:cNvSpPr>
            <p:nvPr/>
          </p:nvSpPr>
          <p:spPr bwMode="auto">
            <a:xfrm>
              <a:off x="2400" y="201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7460" name="Rectangle 29"/>
            <p:cNvSpPr>
              <a:spLocks noChangeArrowheads="1"/>
            </p:cNvSpPr>
            <p:nvPr/>
          </p:nvSpPr>
          <p:spPr bwMode="auto">
            <a:xfrm>
              <a:off x="2592" y="201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7461" name="Rectangle 30"/>
            <p:cNvSpPr>
              <a:spLocks noChangeArrowheads="1"/>
            </p:cNvSpPr>
            <p:nvPr/>
          </p:nvSpPr>
          <p:spPr bwMode="auto">
            <a:xfrm>
              <a:off x="2784" y="201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7462" name="Rectangle 31"/>
            <p:cNvSpPr>
              <a:spLocks noChangeArrowheads="1"/>
            </p:cNvSpPr>
            <p:nvPr/>
          </p:nvSpPr>
          <p:spPr bwMode="auto">
            <a:xfrm>
              <a:off x="2976" y="201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7463" name="Rectangle 32"/>
            <p:cNvSpPr>
              <a:spLocks noChangeArrowheads="1"/>
            </p:cNvSpPr>
            <p:nvPr/>
          </p:nvSpPr>
          <p:spPr bwMode="auto">
            <a:xfrm>
              <a:off x="3168" y="201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7464" name="Rectangle 33"/>
            <p:cNvSpPr>
              <a:spLocks noChangeArrowheads="1"/>
            </p:cNvSpPr>
            <p:nvPr/>
          </p:nvSpPr>
          <p:spPr bwMode="auto">
            <a:xfrm>
              <a:off x="3360" y="201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7465" name="Rectangle 34"/>
            <p:cNvSpPr>
              <a:spLocks noChangeArrowheads="1"/>
            </p:cNvSpPr>
            <p:nvPr/>
          </p:nvSpPr>
          <p:spPr bwMode="auto">
            <a:xfrm>
              <a:off x="1632" y="220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7466" name="Rectangle 35"/>
            <p:cNvSpPr>
              <a:spLocks noChangeArrowheads="1"/>
            </p:cNvSpPr>
            <p:nvPr/>
          </p:nvSpPr>
          <p:spPr bwMode="auto">
            <a:xfrm>
              <a:off x="1824" y="220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7467" name="Rectangle 36"/>
            <p:cNvSpPr>
              <a:spLocks noChangeArrowheads="1"/>
            </p:cNvSpPr>
            <p:nvPr/>
          </p:nvSpPr>
          <p:spPr bwMode="auto">
            <a:xfrm>
              <a:off x="2016" y="220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7468" name="Rectangle 37"/>
            <p:cNvSpPr>
              <a:spLocks noChangeArrowheads="1"/>
            </p:cNvSpPr>
            <p:nvPr/>
          </p:nvSpPr>
          <p:spPr bwMode="auto">
            <a:xfrm>
              <a:off x="2208" y="220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7469" name="Rectangle 38"/>
            <p:cNvSpPr>
              <a:spLocks noChangeArrowheads="1"/>
            </p:cNvSpPr>
            <p:nvPr/>
          </p:nvSpPr>
          <p:spPr bwMode="auto">
            <a:xfrm>
              <a:off x="2400" y="220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7470" name="Rectangle 39"/>
            <p:cNvSpPr>
              <a:spLocks noChangeArrowheads="1"/>
            </p:cNvSpPr>
            <p:nvPr/>
          </p:nvSpPr>
          <p:spPr bwMode="auto">
            <a:xfrm>
              <a:off x="2592" y="220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7471" name="Rectangle 40"/>
            <p:cNvSpPr>
              <a:spLocks noChangeArrowheads="1"/>
            </p:cNvSpPr>
            <p:nvPr/>
          </p:nvSpPr>
          <p:spPr bwMode="auto">
            <a:xfrm>
              <a:off x="2784" y="220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7472" name="Rectangle 41"/>
            <p:cNvSpPr>
              <a:spLocks noChangeArrowheads="1"/>
            </p:cNvSpPr>
            <p:nvPr/>
          </p:nvSpPr>
          <p:spPr bwMode="auto">
            <a:xfrm>
              <a:off x="2976" y="220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7473" name="Rectangle 42"/>
            <p:cNvSpPr>
              <a:spLocks noChangeArrowheads="1"/>
            </p:cNvSpPr>
            <p:nvPr/>
          </p:nvSpPr>
          <p:spPr bwMode="auto">
            <a:xfrm>
              <a:off x="3168" y="220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7474" name="Rectangle 43"/>
            <p:cNvSpPr>
              <a:spLocks noChangeArrowheads="1"/>
            </p:cNvSpPr>
            <p:nvPr/>
          </p:nvSpPr>
          <p:spPr bwMode="auto">
            <a:xfrm>
              <a:off x="3360" y="220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7475" name="Rectangle 44"/>
            <p:cNvSpPr>
              <a:spLocks noChangeArrowheads="1"/>
            </p:cNvSpPr>
            <p:nvPr/>
          </p:nvSpPr>
          <p:spPr bwMode="auto">
            <a:xfrm>
              <a:off x="1632" y="240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7476" name="Rectangle 45"/>
            <p:cNvSpPr>
              <a:spLocks noChangeArrowheads="1"/>
            </p:cNvSpPr>
            <p:nvPr/>
          </p:nvSpPr>
          <p:spPr bwMode="auto">
            <a:xfrm>
              <a:off x="1824" y="240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7477" name="Rectangle 46"/>
            <p:cNvSpPr>
              <a:spLocks noChangeArrowheads="1"/>
            </p:cNvSpPr>
            <p:nvPr/>
          </p:nvSpPr>
          <p:spPr bwMode="auto">
            <a:xfrm>
              <a:off x="2016" y="240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7478" name="Rectangle 47"/>
            <p:cNvSpPr>
              <a:spLocks noChangeArrowheads="1"/>
            </p:cNvSpPr>
            <p:nvPr/>
          </p:nvSpPr>
          <p:spPr bwMode="auto">
            <a:xfrm>
              <a:off x="2208" y="240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7479" name="Rectangle 48"/>
            <p:cNvSpPr>
              <a:spLocks noChangeArrowheads="1"/>
            </p:cNvSpPr>
            <p:nvPr/>
          </p:nvSpPr>
          <p:spPr bwMode="auto">
            <a:xfrm>
              <a:off x="2400" y="240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7480" name="Rectangle 49"/>
            <p:cNvSpPr>
              <a:spLocks noChangeArrowheads="1"/>
            </p:cNvSpPr>
            <p:nvPr/>
          </p:nvSpPr>
          <p:spPr bwMode="auto">
            <a:xfrm>
              <a:off x="2592" y="240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7481" name="Rectangle 50"/>
            <p:cNvSpPr>
              <a:spLocks noChangeArrowheads="1"/>
            </p:cNvSpPr>
            <p:nvPr/>
          </p:nvSpPr>
          <p:spPr bwMode="auto">
            <a:xfrm>
              <a:off x="2784" y="240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7482" name="Rectangle 51"/>
            <p:cNvSpPr>
              <a:spLocks noChangeArrowheads="1"/>
            </p:cNvSpPr>
            <p:nvPr/>
          </p:nvSpPr>
          <p:spPr bwMode="auto">
            <a:xfrm>
              <a:off x="2976" y="240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7483" name="Rectangle 52"/>
            <p:cNvSpPr>
              <a:spLocks noChangeArrowheads="1"/>
            </p:cNvSpPr>
            <p:nvPr/>
          </p:nvSpPr>
          <p:spPr bwMode="auto">
            <a:xfrm>
              <a:off x="3168" y="240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7484" name="Rectangle 53"/>
            <p:cNvSpPr>
              <a:spLocks noChangeArrowheads="1"/>
            </p:cNvSpPr>
            <p:nvPr/>
          </p:nvSpPr>
          <p:spPr bwMode="auto">
            <a:xfrm>
              <a:off x="3360" y="240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7485" name="Rectangle 54"/>
            <p:cNvSpPr>
              <a:spLocks noChangeArrowheads="1"/>
            </p:cNvSpPr>
            <p:nvPr/>
          </p:nvSpPr>
          <p:spPr bwMode="auto">
            <a:xfrm>
              <a:off x="1632" y="259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7486" name="Rectangle 55"/>
            <p:cNvSpPr>
              <a:spLocks noChangeArrowheads="1"/>
            </p:cNvSpPr>
            <p:nvPr/>
          </p:nvSpPr>
          <p:spPr bwMode="auto">
            <a:xfrm>
              <a:off x="1824" y="259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7487" name="Rectangle 56"/>
            <p:cNvSpPr>
              <a:spLocks noChangeArrowheads="1"/>
            </p:cNvSpPr>
            <p:nvPr/>
          </p:nvSpPr>
          <p:spPr bwMode="auto">
            <a:xfrm>
              <a:off x="2016" y="259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7488" name="Rectangle 57"/>
            <p:cNvSpPr>
              <a:spLocks noChangeArrowheads="1"/>
            </p:cNvSpPr>
            <p:nvPr/>
          </p:nvSpPr>
          <p:spPr bwMode="auto">
            <a:xfrm>
              <a:off x="2208" y="259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7489" name="Rectangle 58"/>
            <p:cNvSpPr>
              <a:spLocks noChangeArrowheads="1"/>
            </p:cNvSpPr>
            <p:nvPr/>
          </p:nvSpPr>
          <p:spPr bwMode="auto">
            <a:xfrm>
              <a:off x="2400" y="259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7490" name="Rectangle 59"/>
            <p:cNvSpPr>
              <a:spLocks noChangeArrowheads="1"/>
            </p:cNvSpPr>
            <p:nvPr/>
          </p:nvSpPr>
          <p:spPr bwMode="auto">
            <a:xfrm>
              <a:off x="2592" y="259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7491" name="Rectangle 60"/>
            <p:cNvSpPr>
              <a:spLocks noChangeArrowheads="1"/>
            </p:cNvSpPr>
            <p:nvPr/>
          </p:nvSpPr>
          <p:spPr bwMode="auto">
            <a:xfrm>
              <a:off x="2784" y="259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7492" name="Rectangle 61"/>
            <p:cNvSpPr>
              <a:spLocks noChangeArrowheads="1"/>
            </p:cNvSpPr>
            <p:nvPr/>
          </p:nvSpPr>
          <p:spPr bwMode="auto">
            <a:xfrm>
              <a:off x="2976" y="259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7493" name="Rectangle 62"/>
            <p:cNvSpPr>
              <a:spLocks noChangeArrowheads="1"/>
            </p:cNvSpPr>
            <p:nvPr/>
          </p:nvSpPr>
          <p:spPr bwMode="auto">
            <a:xfrm>
              <a:off x="3168" y="259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7494" name="Rectangle 63"/>
            <p:cNvSpPr>
              <a:spLocks noChangeArrowheads="1"/>
            </p:cNvSpPr>
            <p:nvPr/>
          </p:nvSpPr>
          <p:spPr bwMode="auto">
            <a:xfrm>
              <a:off x="3360" y="259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7495" name="Rectangle 64"/>
            <p:cNvSpPr>
              <a:spLocks noChangeArrowheads="1"/>
            </p:cNvSpPr>
            <p:nvPr/>
          </p:nvSpPr>
          <p:spPr bwMode="auto">
            <a:xfrm>
              <a:off x="1632" y="278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7496" name="Rectangle 65"/>
            <p:cNvSpPr>
              <a:spLocks noChangeArrowheads="1"/>
            </p:cNvSpPr>
            <p:nvPr/>
          </p:nvSpPr>
          <p:spPr bwMode="auto">
            <a:xfrm>
              <a:off x="1824" y="278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7497" name="Rectangle 66"/>
            <p:cNvSpPr>
              <a:spLocks noChangeArrowheads="1"/>
            </p:cNvSpPr>
            <p:nvPr/>
          </p:nvSpPr>
          <p:spPr bwMode="auto">
            <a:xfrm>
              <a:off x="2016" y="278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7498" name="Rectangle 67"/>
            <p:cNvSpPr>
              <a:spLocks noChangeArrowheads="1"/>
            </p:cNvSpPr>
            <p:nvPr/>
          </p:nvSpPr>
          <p:spPr bwMode="auto">
            <a:xfrm>
              <a:off x="2208" y="278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7499" name="Rectangle 68"/>
            <p:cNvSpPr>
              <a:spLocks noChangeArrowheads="1"/>
            </p:cNvSpPr>
            <p:nvPr/>
          </p:nvSpPr>
          <p:spPr bwMode="auto">
            <a:xfrm>
              <a:off x="2400" y="278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7500" name="Rectangle 69"/>
            <p:cNvSpPr>
              <a:spLocks noChangeArrowheads="1"/>
            </p:cNvSpPr>
            <p:nvPr/>
          </p:nvSpPr>
          <p:spPr bwMode="auto">
            <a:xfrm>
              <a:off x="2592" y="278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7501" name="Rectangle 70"/>
            <p:cNvSpPr>
              <a:spLocks noChangeArrowheads="1"/>
            </p:cNvSpPr>
            <p:nvPr/>
          </p:nvSpPr>
          <p:spPr bwMode="auto">
            <a:xfrm>
              <a:off x="2784" y="278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7502" name="Rectangle 71"/>
            <p:cNvSpPr>
              <a:spLocks noChangeArrowheads="1"/>
            </p:cNvSpPr>
            <p:nvPr/>
          </p:nvSpPr>
          <p:spPr bwMode="auto">
            <a:xfrm>
              <a:off x="2976" y="278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7503" name="Rectangle 72"/>
            <p:cNvSpPr>
              <a:spLocks noChangeArrowheads="1"/>
            </p:cNvSpPr>
            <p:nvPr/>
          </p:nvSpPr>
          <p:spPr bwMode="auto">
            <a:xfrm>
              <a:off x="3168" y="278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7504" name="Rectangle 73"/>
            <p:cNvSpPr>
              <a:spLocks noChangeArrowheads="1"/>
            </p:cNvSpPr>
            <p:nvPr/>
          </p:nvSpPr>
          <p:spPr bwMode="auto">
            <a:xfrm>
              <a:off x="3360" y="278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7505" name="Rectangle 74"/>
            <p:cNvSpPr>
              <a:spLocks noChangeArrowheads="1"/>
            </p:cNvSpPr>
            <p:nvPr/>
          </p:nvSpPr>
          <p:spPr bwMode="auto">
            <a:xfrm>
              <a:off x="1632" y="297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7506" name="Rectangle 75"/>
            <p:cNvSpPr>
              <a:spLocks noChangeArrowheads="1"/>
            </p:cNvSpPr>
            <p:nvPr/>
          </p:nvSpPr>
          <p:spPr bwMode="auto">
            <a:xfrm>
              <a:off x="1824" y="297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7507" name="Rectangle 76"/>
            <p:cNvSpPr>
              <a:spLocks noChangeArrowheads="1"/>
            </p:cNvSpPr>
            <p:nvPr/>
          </p:nvSpPr>
          <p:spPr bwMode="auto">
            <a:xfrm>
              <a:off x="2016" y="297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7508" name="Rectangle 77"/>
            <p:cNvSpPr>
              <a:spLocks noChangeArrowheads="1"/>
            </p:cNvSpPr>
            <p:nvPr/>
          </p:nvSpPr>
          <p:spPr bwMode="auto">
            <a:xfrm>
              <a:off x="2208" y="297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7509" name="Rectangle 78"/>
            <p:cNvSpPr>
              <a:spLocks noChangeArrowheads="1"/>
            </p:cNvSpPr>
            <p:nvPr/>
          </p:nvSpPr>
          <p:spPr bwMode="auto">
            <a:xfrm>
              <a:off x="2400" y="297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7510" name="Rectangle 79"/>
            <p:cNvSpPr>
              <a:spLocks noChangeArrowheads="1"/>
            </p:cNvSpPr>
            <p:nvPr/>
          </p:nvSpPr>
          <p:spPr bwMode="auto">
            <a:xfrm>
              <a:off x="2592" y="297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7511" name="Rectangle 80"/>
            <p:cNvSpPr>
              <a:spLocks noChangeArrowheads="1"/>
            </p:cNvSpPr>
            <p:nvPr/>
          </p:nvSpPr>
          <p:spPr bwMode="auto">
            <a:xfrm>
              <a:off x="2784" y="297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7512" name="Rectangle 81"/>
            <p:cNvSpPr>
              <a:spLocks noChangeArrowheads="1"/>
            </p:cNvSpPr>
            <p:nvPr/>
          </p:nvSpPr>
          <p:spPr bwMode="auto">
            <a:xfrm>
              <a:off x="2976" y="297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7513" name="Rectangle 82"/>
            <p:cNvSpPr>
              <a:spLocks noChangeArrowheads="1"/>
            </p:cNvSpPr>
            <p:nvPr/>
          </p:nvSpPr>
          <p:spPr bwMode="auto">
            <a:xfrm>
              <a:off x="3168" y="297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7514" name="Rectangle 83"/>
            <p:cNvSpPr>
              <a:spLocks noChangeArrowheads="1"/>
            </p:cNvSpPr>
            <p:nvPr/>
          </p:nvSpPr>
          <p:spPr bwMode="auto">
            <a:xfrm>
              <a:off x="3360" y="297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7515" name="Rectangle 84"/>
            <p:cNvSpPr>
              <a:spLocks noChangeArrowheads="1"/>
            </p:cNvSpPr>
            <p:nvPr/>
          </p:nvSpPr>
          <p:spPr bwMode="auto">
            <a:xfrm>
              <a:off x="1632" y="316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7516" name="Rectangle 85"/>
            <p:cNvSpPr>
              <a:spLocks noChangeArrowheads="1"/>
            </p:cNvSpPr>
            <p:nvPr/>
          </p:nvSpPr>
          <p:spPr bwMode="auto">
            <a:xfrm>
              <a:off x="1824" y="316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7517" name="Rectangle 86"/>
            <p:cNvSpPr>
              <a:spLocks noChangeArrowheads="1"/>
            </p:cNvSpPr>
            <p:nvPr/>
          </p:nvSpPr>
          <p:spPr bwMode="auto">
            <a:xfrm>
              <a:off x="2016" y="316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7518" name="Rectangle 87"/>
            <p:cNvSpPr>
              <a:spLocks noChangeArrowheads="1"/>
            </p:cNvSpPr>
            <p:nvPr/>
          </p:nvSpPr>
          <p:spPr bwMode="auto">
            <a:xfrm>
              <a:off x="2208" y="316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7519" name="Rectangle 88"/>
            <p:cNvSpPr>
              <a:spLocks noChangeArrowheads="1"/>
            </p:cNvSpPr>
            <p:nvPr/>
          </p:nvSpPr>
          <p:spPr bwMode="auto">
            <a:xfrm>
              <a:off x="2400" y="316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7520" name="Rectangle 89"/>
            <p:cNvSpPr>
              <a:spLocks noChangeArrowheads="1"/>
            </p:cNvSpPr>
            <p:nvPr/>
          </p:nvSpPr>
          <p:spPr bwMode="auto">
            <a:xfrm>
              <a:off x="2592" y="316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7521" name="Rectangle 90"/>
            <p:cNvSpPr>
              <a:spLocks noChangeArrowheads="1"/>
            </p:cNvSpPr>
            <p:nvPr/>
          </p:nvSpPr>
          <p:spPr bwMode="auto">
            <a:xfrm>
              <a:off x="2784" y="316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7522" name="Rectangle 91"/>
            <p:cNvSpPr>
              <a:spLocks noChangeArrowheads="1"/>
            </p:cNvSpPr>
            <p:nvPr/>
          </p:nvSpPr>
          <p:spPr bwMode="auto">
            <a:xfrm>
              <a:off x="2976" y="316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7523" name="Rectangle 92"/>
            <p:cNvSpPr>
              <a:spLocks noChangeArrowheads="1"/>
            </p:cNvSpPr>
            <p:nvPr/>
          </p:nvSpPr>
          <p:spPr bwMode="auto">
            <a:xfrm>
              <a:off x="3168" y="316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7524" name="Rectangle 93"/>
            <p:cNvSpPr>
              <a:spLocks noChangeArrowheads="1"/>
            </p:cNvSpPr>
            <p:nvPr/>
          </p:nvSpPr>
          <p:spPr bwMode="auto">
            <a:xfrm>
              <a:off x="3360" y="316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7525" name="Rectangle 94"/>
            <p:cNvSpPr>
              <a:spLocks noChangeArrowheads="1"/>
            </p:cNvSpPr>
            <p:nvPr/>
          </p:nvSpPr>
          <p:spPr bwMode="auto">
            <a:xfrm>
              <a:off x="1632" y="336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7526" name="Rectangle 95"/>
            <p:cNvSpPr>
              <a:spLocks noChangeArrowheads="1"/>
            </p:cNvSpPr>
            <p:nvPr/>
          </p:nvSpPr>
          <p:spPr bwMode="auto">
            <a:xfrm>
              <a:off x="1824" y="336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7527" name="Rectangle 96"/>
            <p:cNvSpPr>
              <a:spLocks noChangeArrowheads="1"/>
            </p:cNvSpPr>
            <p:nvPr/>
          </p:nvSpPr>
          <p:spPr bwMode="auto">
            <a:xfrm>
              <a:off x="2016" y="336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7528" name="Rectangle 97"/>
            <p:cNvSpPr>
              <a:spLocks noChangeArrowheads="1"/>
            </p:cNvSpPr>
            <p:nvPr/>
          </p:nvSpPr>
          <p:spPr bwMode="auto">
            <a:xfrm>
              <a:off x="2208" y="336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7529" name="Rectangle 98"/>
            <p:cNvSpPr>
              <a:spLocks noChangeArrowheads="1"/>
            </p:cNvSpPr>
            <p:nvPr/>
          </p:nvSpPr>
          <p:spPr bwMode="auto">
            <a:xfrm>
              <a:off x="2400" y="336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7530" name="Rectangle 99"/>
            <p:cNvSpPr>
              <a:spLocks noChangeArrowheads="1"/>
            </p:cNvSpPr>
            <p:nvPr/>
          </p:nvSpPr>
          <p:spPr bwMode="auto">
            <a:xfrm>
              <a:off x="2592" y="336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7531" name="Rectangle 100"/>
            <p:cNvSpPr>
              <a:spLocks noChangeArrowheads="1"/>
            </p:cNvSpPr>
            <p:nvPr/>
          </p:nvSpPr>
          <p:spPr bwMode="auto">
            <a:xfrm>
              <a:off x="2784" y="336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7532" name="Rectangle 101"/>
            <p:cNvSpPr>
              <a:spLocks noChangeArrowheads="1"/>
            </p:cNvSpPr>
            <p:nvPr/>
          </p:nvSpPr>
          <p:spPr bwMode="auto">
            <a:xfrm>
              <a:off x="2976" y="336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7533" name="Rectangle 102"/>
            <p:cNvSpPr>
              <a:spLocks noChangeArrowheads="1"/>
            </p:cNvSpPr>
            <p:nvPr/>
          </p:nvSpPr>
          <p:spPr bwMode="auto">
            <a:xfrm>
              <a:off x="3168" y="336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7534" name="Rectangle 103"/>
            <p:cNvSpPr>
              <a:spLocks noChangeArrowheads="1"/>
            </p:cNvSpPr>
            <p:nvPr/>
          </p:nvSpPr>
          <p:spPr bwMode="auto">
            <a:xfrm>
              <a:off x="3360" y="336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7535" name="Line 104"/>
            <p:cNvSpPr>
              <a:spLocks noChangeShapeType="1"/>
            </p:cNvSpPr>
            <p:nvPr/>
          </p:nvSpPr>
          <p:spPr bwMode="auto">
            <a:xfrm>
              <a:off x="2592" y="1632"/>
              <a:ext cx="0" cy="19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36" name="Line 105"/>
            <p:cNvSpPr>
              <a:spLocks noChangeShapeType="1"/>
            </p:cNvSpPr>
            <p:nvPr/>
          </p:nvSpPr>
          <p:spPr bwMode="auto">
            <a:xfrm>
              <a:off x="1632" y="2592"/>
              <a:ext cx="19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413" name="Oval 106"/>
          <p:cNvSpPr>
            <a:spLocks noChangeArrowheads="1"/>
          </p:cNvSpPr>
          <p:nvPr/>
        </p:nvSpPr>
        <p:spPr bwMode="auto">
          <a:xfrm>
            <a:off x="1608667" y="4943546"/>
            <a:ext cx="169333" cy="186549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6025" tIns="53012" rIns="106025" bIns="53012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100"/>
          </a:p>
        </p:txBody>
      </p:sp>
      <p:sp>
        <p:nvSpPr>
          <p:cNvPr id="17414" name="Text Box 107"/>
          <p:cNvSpPr txBox="1">
            <a:spLocks noChangeArrowheads="1"/>
          </p:cNvSpPr>
          <p:nvPr/>
        </p:nvSpPr>
        <p:spPr bwMode="auto">
          <a:xfrm>
            <a:off x="4656667" y="3258777"/>
            <a:ext cx="4656667" cy="2815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6025" tIns="53012" rIns="106025" bIns="53012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>
                <a:latin typeface="Arial Black" pitchFamily="34" charset="0"/>
              </a:rPr>
              <a:t>(x, y) </a:t>
            </a:r>
            <a:r>
              <a:rPr lang="en-US" altLang="en-US">
                <a:latin typeface="Arial Black" pitchFamily="34" charset="0"/>
                <a:sym typeface="Symbol" pitchFamily="18" charset="2"/>
              </a:rPr>
              <a:t> (y, x)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>
                <a:latin typeface="Arial Black" pitchFamily="34" charset="0"/>
                <a:sym typeface="Symbol" pitchFamily="18" charset="2"/>
              </a:rPr>
              <a:t>A(-3, 0)  A’(0, 3)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>
                <a:latin typeface="Arial Black" pitchFamily="34" charset="0"/>
                <a:sym typeface="Symbol" pitchFamily="18" charset="2"/>
              </a:rPr>
              <a:t>B(-2, 4)  B’(4, 2)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>
                <a:latin typeface="Arial Black" pitchFamily="34" charset="0"/>
                <a:sym typeface="Symbol" pitchFamily="18" charset="2"/>
              </a:rPr>
              <a:t>C(1, -1)  C’(-1, -1)</a:t>
            </a:r>
          </a:p>
        </p:txBody>
      </p:sp>
      <p:sp>
        <p:nvSpPr>
          <p:cNvPr id="17415" name="Text Box 108"/>
          <p:cNvSpPr txBox="1">
            <a:spLocks noChangeArrowheads="1"/>
          </p:cNvSpPr>
          <p:nvPr/>
        </p:nvSpPr>
        <p:spPr bwMode="auto">
          <a:xfrm>
            <a:off x="846667" y="5223369"/>
            <a:ext cx="2286000" cy="537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6025" tIns="53012" rIns="106025" bIns="53012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chemeClr val="hlink"/>
                </a:solidFill>
                <a:latin typeface="Arial Black" pitchFamily="34" charset="0"/>
              </a:rPr>
              <a:t>A(-3, 0)</a:t>
            </a:r>
          </a:p>
        </p:txBody>
      </p:sp>
      <p:sp>
        <p:nvSpPr>
          <p:cNvPr id="17416" name="Oval 109"/>
          <p:cNvSpPr>
            <a:spLocks noChangeArrowheads="1"/>
          </p:cNvSpPr>
          <p:nvPr/>
        </p:nvSpPr>
        <p:spPr bwMode="auto">
          <a:xfrm>
            <a:off x="1947334" y="3451154"/>
            <a:ext cx="169333" cy="186549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6025" tIns="53012" rIns="106025" bIns="53012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100"/>
          </a:p>
        </p:txBody>
      </p:sp>
      <p:sp>
        <p:nvSpPr>
          <p:cNvPr id="17417" name="Oval 110"/>
          <p:cNvSpPr>
            <a:spLocks noChangeArrowheads="1"/>
          </p:cNvSpPr>
          <p:nvPr/>
        </p:nvSpPr>
        <p:spPr bwMode="auto">
          <a:xfrm>
            <a:off x="2963334" y="5316643"/>
            <a:ext cx="169333" cy="186549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6025" tIns="53012" rIns="106025" bIns="53012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100"/>
          </a:p>
        </p:txBody>
      </p:sp>
      <p:sp>
        <p:nvSpPr>
          <p:cNvPr id="17418" name="Text Box 111"/>
          <p:cNvSpPr txBox="1">
            <a:spLocks noChangeArrowheads="1"/>
          </p:cNvSpPr>
          <p:nvPr/>
        </p:nvSpPr>
        <p:spPr bwMode="auto">
          <a:xfrm>
            <a:off x="1270000" y="2611684"/>
            <a:ext cx="2286000" cy="537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6025" tIns="53012" rIns="106025" bIns="53012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chemeClr val="hlink"/>
                </a:solidFill>
                <a:latin typeface="Arial Black" pitchFamily="34" charset="0"/>
              </a:rPr>
              <a:t>B(-2, 4)</a:t>
            </a:r>
          </a:p>
        </p:txBody>
      </p:sp>
      <p:sp>
        <p:nvSpPr>
          <p:cNvPr id="17419" name="Text Box 112"/>
          <p:cNvSpPr txBox="1">
            <a:spLocks noChangeArrowheads="1"/>
          </p:cNvSpPr>
          <p:nvPr/>
        </p:nvSpPr>
        <p:spPr bwMode="auto">
          <a:xfrm>
            <a:off x="2878667" y="5596467"/>
            <a:ext cx="2286000" cy="537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6025" tIns="53012" rIns="106025" bIns="53012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chemeClr val="hlink"/>
                </a:solidFill>
                <a:latin typeface="Arial Black" pitchFamily="34" charset="0"/>
              </a:rPr>
              <a:t>C(1, -1)</a:t>
            </a:r>
          </a:p>
        </p:txBody>
      </p:sp>
      <p:sp>
        <p:nvSpPr>
          <p:cNvPr id="17420" name="Line 113"/>
          <p:cNvSpPr>
            <a:spLocks noChangeShapeType="1"/>
          </p:cNvSpPr>
          <p:nvPr/>
        </p:nvSpPr>
        <p:spPr bwMode="auto">
          <a:xfrm flipH="1">
            <a:off x="1693333" y="3544429"/>
            <a:ext cx="338667" cy="1492391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6025" tIns="53012" rIns="106025" bIns="53012"/>
          <a:lstStyle/>
          <a:p>
            <a:endParaRPr lang="en-US"/>
          </a:p>
        </p:txBody>
      </p:sp>
      <p:sp>
        <p:nvSpPr>
          <p:cNvPr id="17421" name="Line 114"/>
          <p:cNvSpPr>
            <a:spLocks noChangeShapeType="1"/>
          </p:cNvSpPr>
          <p:nvPr/>
        </p:nvSpPr>
        <p:spPr bwMode="auto">
          <a:xfrm>
            <a:off x="2032000" y="3544429"/>
            <a:ext cx="1016000" cy="1865489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6025" tIns="53012" rIns="106025" bIns="53012"/>
          <a:lstStyle/>
          <a:p>
            <a:endParaRPr lang="en-US"/>
          </a:p>
        </p:txBody>
      </p:sp>
      <p:sp>
        <p:nvSpPr>
          <p:cNvPr id="17422" name="Line 115"/>
          <p:cNvSpPr>
            <a:spLocks noChangeShapeType="1"/>
          </p:cNvSpPr>
          <p:nvPr/>
        </p:nvSpPr>
        <p:spPr bwMode="auto">
          <a:xfrm flipH="1" flipV="1">
            <a:off x="1693333" y="5036820"/>
            <a:ext cx="1354667" cy="373098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6025" tIns="53012" rIns="106025" bIns="53012"/>
          <a:lstStyle/>
          <a:p>
            <a:endParaRPr lang="en-US"/>
          </a:p>
        </p:txBody>
      </p:sp>
      <p:sp>
        <p:nvSpPr>
          <p:cNvPr id="16500" name="Oval 116"/>
          <p:cNvSpPr>
            <a:spLocks noChangeArrowheads="1"/>
          </p:cNvSpPr>
          <p:nvPr/>
        </p:nvSpPr>
        <p:spPr bwMode="auto">
          <a:xfrm>
            <a:off x="2624667" y="3824252"/>
            <a:ext cx="169333" cy="186549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6025" tIns="53012" rIns="106025" bIns="53012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100"/>
          </a:p>
        </p:txBody>
      </p:sp>
      <p:sp>
        <p:nvSpPr>
          <p:cNvPr id="16501" name="Oval 117"/>
          <p:cNvSpPr>
            <a:spLocks noChangeArrowheads="1"/>
          </p:cNvSpPr>
          <p:nvPr/>
        </p:nvSpPr>
        <p:spPr bwMode="auto">
          <a:xfrm>
            <a:off x="3979334" y="4197350"/>
            <a:ext cx="169333" cy="186549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6025" tIns="53012" rIns="106025" bIns="53012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100"/>
          </a:p>
        </p:txBody>
      </p:sp>
      <p:sp>
        <p:nvSpPr>
          <p:cNvPr id="16502" name="Oval 118"/>
          <p:cNvSpPr>
            <a:spLocks noChangeArrowheads="1"/>
          </p:cNvSpPr>
          <p:nvPr/>
        </p:nvSpPr>
        <p:spPr bwMode="auto">
          <a:xfrm>
            <a:off x="2286000" y="5316643"/>
            <a:ext cx="169333" cy="186549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6025" tIns="53012" rIns="106025" bIns="53012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100"/>
          </a:p>
        </p:txBody>
      </p:sp>
      <p:sp>
        <p:nvSpPr>
          <p:cNvPr id="16503" name="Text Box 119"/>
          <p:cNvSpPr txBox="1">
            <a:spLocks noChangeArrowheads="1"/>
          </p:cNvSpPr>
          <p:nvPr/>
        </p:nvSpPr>
        <p:spPr bwMode="auto">
          <a:xfrm>
            <a:off x="2540000" y="3357880"/>
            <a:ext cx="677333" cy="537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6025" tIns="53012" rIns="106025" bIns="53012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chemeClr val="tx2"/>
                </a:solidFill>
                <a:latin typeface="Arial Black" pitchFamily="34" charset="0"/>
              </a:rPr>
              <a:t>A’</a:t>
            </a:r>
          </a:p>
        </p:txBody>
      </p:sp>
      <p:sp>
        <p:nvSpPr>
          <p:cNvPr id="16504" name="Text Box 120"/>
          <p:cNvSpPr txBox="1">
            <a:spLocks noChangeArrowheads="1"/>
          </p:cNvSpPr>
          <p:nvPr/>
        </p:nvSpPr>
        <p:spPr bwMode="auto">
          <a:xfrm>
            <a:off x="3894667" y="3637703"/>
            <a:ext cx="677333" cy="537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6025" tIns="53012" rIns="106025" bIns="53012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chemeClr val="tx2"/>
                </a:solidFill>
                <a:latin typeface="Arial Black" pitchFamily="34" charset="0"/>
              </a:rPr>
              <a:t>B’</a:t>
            </a:r>
          </a:p>
        </p:txBody>
      </p:sp>
      <p:sp>
        <p:nvSpPr>
          <p:cNvPr id="16505" name="Text Box 121"/>
          <p:cNvSpPr txBox="1">
            <a:spLocks noChangeArrowheads="1"/>
          </p:cNvSpPr>
          <p:nvPr/>
        </p:nvSpPr>
        <p:spPr bwMode="auto">
          <a:xfrm>
            <a:off x="2201334" y="5409918"/>
            <a:ext cx="677333" cy="537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6025" tIns="53012" rIns="106025" bIns="53012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chemeClr val="tx2"/>
                </a:solidFill>
                <a:latin typeface="Arial Black" pitchFamily="34" charset="0"/>
              </a:rPr>
              <a:t>C’</a:t>
            </a:r>
          </a:p>
        </p:txBody>
      </p:sp>
      <p:sp>
        <p:nvSpPr>
          <p:cNvPr id="16506" name="Line 122"/>
          <p:cNvSpPr>
            <a:spLocks noChangeShapeType="1"/>
          </p:cNvSpPr>
          <p:nvPr/>
        </p:nvSpPr>
        <p:spPr bwMode="auto">
          <a:xfrm flipV="1">
            <a:off x="2370667" y="3917527"/>
            <a:ext cx="338667" cy="1492391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6025" tIns="53012" rIns="106025" bIns="53012"/>
          <a:lstStyle/>
          <a:p>
            <a:endParaRPr lang="en-US"/>
          </a:p>
        </p:txBody>
      </p:sp>
      <p:sp>
        <p:nvSpPr>
          <p:cNvPr id="16507" name="Line 123"/>
          <p:cNvSpPr>
            <a:spLocks noChangeShapeType="1"/>
          </p:cNvSpPr>
          <p:nvPr/>
        </p:nvSpPr>
        <p:spPr bwMode="auto">
          <a:xfrm flipH="1" flipV="1">
            <a:off x="2709333" y="3917527"/>
            <a:ext cx="1354667" cy="373098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6025" tIns="53012" rIns="106025" bIns="53012"/>
          <a:lstStyle/>
          <a:p>
            <a:endParaRPr lang="en-US"/>
          </a:p>
        </p:txBody>
      </p:sp>
      <p:sp>
        <p:nvSpPr>
          <p:cNvPr id="16508" name="Line 124"/>
          <p:cNvSpPr>
            <a:spLocks noChangeShapeType="1"/>
          </p:cNvSpPr>
          <p:nvPr/>
        </p:nvSpPr>
        <p:spPr bwMode="auto">
          <a:xfrm flipV="1">
            <a:off x="2370667" y="4290625"/>
            <a:ext cx="1693333" cy="1119293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6025" tIns="53012" rIns="106025" bIns="53012"/>
          <a:lstStyle/>
          <a:p>
            <a:endParaRPr lang="en-US"/>
          </a:p>
        </p:txBody>
      </p:sp>
      <p:sp>
        <p:nvSpPr>
          <p:cNvPr id="16510" name="Rectangle 126"/>
          <p:cNvSpPr>
            <a:spLocks noChangeArrowheads="1"/>
          </p:cNvSpPr>
          <p:nvPr/>
        </p:nvSpPr>
        <p:spPr bwMode="auto">
          <a:xfrm>
            <a:off x="6858000" y="4104075"/>
            <a:ext cx="1693333" cy="55964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6025" tIns="53012" rIns="106025" bIns="53012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100"/>
          </a:p>
        </p:txBody>
      </p:sp>
      <p:sp>
        <p:nvSpPr>
          <p:cNvPr id="16511" name="Rectangle 127"/>
          <p:cNvSpPr>
            <a:spLocks noChangeArrowheads="1"/>
          </p:cNvSpPr>
          <p:nvPr/>
        </p:nvSpPr>
        <p:spPr bwMode="auto">
          <a:xfrm>
            <a:off x="6942667" y="4850271"/>
            <a:ext cx="1608667" cy="6529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6025" tIns="53012" rIns="106025" bIns="53012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100"/>
          </a:p>
        </p:txBody>
      </p:sp>
      <p:sp>
        <p:nvSpPr>
          <p:cNvPr id="16512" name="Rectangle 128"/>
          <p:cNvSpPr>
            <a:spLocks noChangeArrowheads="1"/>
          </p:cNvSpPr>
          <p:nvPr/>
        </p:nvSpPr>
        <p:spPr bwMode="auto">
          <a:xfrm>
            <a:off x="6942667" y="5596467"/>
            <a:ext cx="1778000" cy="6529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6025" tIns="53012" rIns="106025" bIns="53012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100"/>
          </a:p>
        </p:txBody>
      </p:sp>
    </p:spTree>
    <p:extLst>
      <p:ext uri="{BB962C8B-B14F-4D97-AF65-F5344CB8AC3E}">
        <p14:creationId xmlns:p14="http://schemas.microsoft.com/office/powerpoint/2010/main" val="1035495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65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165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165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6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6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6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00" grpId="0" animBg="1"/>
      <p:bldP spid="16501" grpId="0" animBg="1"/>
      <p:bldP spid="16502" grpId="0" animBg="1"/>
      <p:bldP spid="16503" grpId="0"/>
      <p:bldP spid="16504" grpId="0"/>
      <p:bldP spid="16505" grpId="0"/>
      <p:bldP spid="16506" grpId="0" animBg="1"/>
      <p:bldP spid="16507" grpId="0" animBg="1"/>
      <p:bldP spid="16508" grpId="0" animBg="1"/>
      <p:bldP spid="16510" grpId="0" animBg="1"/>
      <p:bldP spid="16511" grpId="0" animBg="1"/>
      <p:bldP spid="165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700">
                <a:solidFill>
                  <a:schemeClr val="tx1"/>
                </a:solidFill>
                <a:latin typeface="Tahoma" pitchFamily="34" charset="0"/>
              </a:defRPr>
            </a:lvl1pPr>
            <a:lvl2pPr marL="861451" indent="-331327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325309" indent="-265062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855432" indent="-265062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Tahoma" pitchFamily="34" charset="0"/>
              </a:defRPr>
            </a:lvl4pPr>
            <a:lvl5pPr marL="2385555" indent="-265062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Tahoma" pitchFamily="34" charset="0"/>
              </a:defRPr>
            </a:lvl5pPr>
            <a:lvl6pPr marL="2915679" indent="-26506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Tahoma" pitchFamily="34" charset="0"/>
              </a:defRPr>
            </a:lvl6pPr>
            <a:lvl7pPr marL="3445802" indent="-26506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Tahoma" pitchFamily="34" charset="0"/>
              </a:defRPr>
            </a:lvl7pPr>
            <a:lvl8pPr marL="3975926" indent="-26506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Tahoma" pitchFamily="34" charset="0"/>
              </a:defRPr>
            </a:lvl8pPr>
            <a:lvl9pPr marL="4506049" indent="-26506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B92C181-E280-4E02-A1B8-73854CDF95A8}" type="datetime1">
              <a:rPr lang="en-US" altLang="en-US" sz="1600"/>
              <a:pPr>
                <a:spcBef>
                  <a:spcPct val="0"/>
                </a:spcBef>
                <a:buClrTx/>
                <a:buSzTx/>
                <a:buFontTx/>
                <a:buNone/>
              </a:pPr>
              <a:t>11/18/2015</a:t>
            </a:fld>
            <a:endParaRPr lang="en-US" altLang="en-US" sz="160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200"/>
              <a:t>Rotate </a:t>
            </a:r>
            <a:r>
              <a:rPr lang="en-US" altLang="en-US" sz="4200">
                <a:sym typeface="Wingdings 3" pitchFamily="18" charset="2"/>
              </a:rPr>
              <a:t>ABC 90</a:t>
            </a:r>
            <a:r>
              <a:rPr lang="en-US" altLang="en-US" sz="4200">
                <a:sym typeface="Symbol" pitchFamily="18" charset="2"/>
              </a:rPr>
              <a:t> clockwise.</a:t>
            </a:r>
          </a:p>
        </p:txBody>
      </p:sp>
      <p:grpSp>
        <p:nvGrpSpPr>
          <p:cNvPr id="18436" name="Group 3"/>
          <p:cNvGrpSpPr>
            <a:grpSpLocks/>
          </p:cNvGrpSpPr>
          <p:nvPr/>
        </p:nvGrpSpPr>
        <p:grpSpPr bwMode="auto">
          <a:xfrm>
            <a:off x="1016000" y="3171331"/>
            <a:ext cx="3386667" cy="3730978"/>
            <a:chOff x="1632" y="1632"/>
            <a:chExt cx="1920" cy="1920"/>
          </a:xfrm>
        </p:grpSpPr>
        <p:sp>
          <p:nvSpPr>
            <p:cNvPr id="18460" name="Rectangle 4"/>
            <p:cNvSpPr>
              <a:spLocks noChangeArrowheads="1"/>
            </p:cNvSpPr>
            <p:nvPr/>
          </p:nvSpPr>
          <p:spPr bwMode="auto">
            <a:xfrm>
              <a:off x="1632" y="163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8461" name="Rectangle 5"/>
            <p:cNvSpPr>
              <a:spLocks noChangeArrowheads="1"/>
            </p:cNvSpPr>
            <p:nvPr/>
          </p:nvSpPr>
          <p:spPr bwMode="auto">
            <a:xfrm>
              <a:off x="1824" y="163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8462" name="Rectangle 6"/>
            <p:cNvSpPr>
              <a:spLocks noChangeArrowheads="1"/>
            </p:cNvSpPr>
            <p:nvPr/>
          </p:nvSpPr>
          <p:spPr bwMode="auto">
            <a:xfrm>
              <a:off x="2016" y="163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8463" name="Rectangle 7"/>
            <p:cNvSpPr>
              <a:spLocks noChangeArrowheads="1"/>
            </p:cNvSpPr>
            <p:nvPr/>
          </p:nvSpPr>
          <p:spPr bwMode="auto">
            <a:xfrm>
              <a:off x="2208" y="163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8464" name="Rectangle 8"/>
            <p:cNvSpPr>
              <a:spLocks noChangeArrowheads="1"/>
            </p:cNvSpPr>
            <p:nvPr/>
          </p:nvSpPr>
          <p:spPr bwMode="auto">
            <a:xfrm>
              <a:off x="2400" y="163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8465" name="Rectangle 9"/>
            <p:cNvSpPr>
              <a:spLocks noChangeArrowheads="1"/>
            </p:cNvSpPr>
            <p:nvPr/>
          </p:nvSpPr>
          <p:spPr bwMode="auto">
            <a:xfrm>
              <a:off x="2592" y="163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8466" name="Rectangle 10"/>
            <p:cNvSpPr>
              <a:spLocks noChangeArrowheads="1"/>
            </p:cNvSpPr>
            <p:nvPr/>
          </p:nvSpPr>
          <p:spPr bwMode="auto">
            <a:xfrm>
              <a:off x="2784" y="163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8467" name="Rectangle 11"/>
            <p:cNvSpPr>
              <a:spLocks noChangeArrowheads="1"/>
            </p:cNvSpPr>
            <p:nvPr/>
          </p:nvSpPr>
          <p:spPr bwMode="auto">
            <a:xfrm>
              <a:off x="2976" y="163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8468" name="Rectangle 12"/>
            <p:cNvSpPr>
              <a:spLocks noChangeArrowheads="1"/>
            </p:cNvSpPr>
            <p:nvPr/>
          </p:nvSpPr>
          <p:spPr bwMode="auto">
            <a:xfrm>
              <a:off x="3168" y="163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8469" name="Rectangle 13"/>
            <p:cNvSpPr>
              <a:spLocks noChangeArrowheads="1"/>
            </p:cNvSpPr>
            <p:nvPr/>
          </p:nvSpPr>
          <p:spPr bwMode="auto">
            <a:xfrm>
              <a:off x="3360" y="163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8470" name="Rectangle 14"/>
            <p:cNvSpPr>
              <a:spLocks noChangeArrowheads="1"/>
            </p:cNvSpPr>
            <p:nvPr/>
          </p:nvSpPr>
          <p:spPr bwMode="auto">
            <a:xfrm>
              <a:off x="1632" y="182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8471" name="Rectangle 15"/>
            <p:cNvSpPr>
              <a:spLocks noChangeArrowheads="1"/>
            </p:cNvSpPr>
            <p:nvPr/>
          </p:nvSpPr>
          <p:spPr bwMode="auto">
            <a:xfrm>
              <a:off x="1824" y="182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8472" name="Rectangle 16"/>
            <p:cNvSpPr>
              <a:spLocks noChangeArrowheads="1"/>
            </p:cNvSpPr>
            <p:nvPr/>
          </p:nvSpPr>
          <p:spPr bwMode="auto">
            <a:xfrm>
              <a:off x="2016" y="182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8473" name="Rectangle 17"/>
            <p:cNvSpPr>
              <a:spLocks noChangeArrowheads="1"/>
            </p:cNvSpPr>
            <p:nvPr/>
          </p:nvSpPr>
          <p:spPr bwMode="auto">
            <a:xfrm>
              <a:off x="2208" y="182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8474" name="Rectangle 18"/>
            <p:cNvSpPr>
              <a:spLocks noChangeArrowheads="1"/>
            </p:cNvSpPr>
            <p:nvPr/>
          </p:nvSpPr>
          <p:spPr bwMode="auto">
            <a:xfrm>
              <a:off x="2400" y="182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8475" name="Rectangle 19"/>
            <p:cNvSpPr>
              <a:spLocks noChangeArrowheads="1"/>
            </p:cNvSpPr>
            <p:nvPr/>
          </p:nvSpPr>
          <p:spPr bwMode="auto">
            <a:xfrm>
              <a:off x="2592" y="182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8476" name="Rectangle 20"/>
            <p:cNvSpPr>
              <a:spLocks noChangeArrowheads="1"/>
            </p:cNvSpPr>
            <p:nvPr/>
          </p:nvSpPr>
          <p:spPr bwMode="auto">
            <a:xfrm>
              <a:off x="2784" y="182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8477" name="Rectangle 21"/>
            <p:cNvSpPr>
              <a:spLocks noChangeArrowheads="1"/>
            </p:cNvSpPr>
            <p:nvPr/>
          </p:nvSpPr>
          <p:spPr bwMode="auto">
            <a:xfrm>
              <a:off x="2976" y="182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8478" name="Rectangle 22"/>
            <p:cNvSpPr>
              <a:spLocks noChangeArrowheads="1"/>
            </p:cNvSpPr>
            <p:nvPr/>
          </p:nvSpPr>
          <p:spPr bwMode="auto">
            <a:xfrm>
              <a:off x="3168" y="182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8479" name="Rectangle 23"/>
            <p:cNvSpPr>
              <a:spLocks noChangeArrowheads="1"/>
            </p:cNvSpPr>
            <p:nvPr/>
          </p:nvSpPr>
          <p:spPr bwMode="auto">
            <a:xfrm>
              <a:off x="3360" y="182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8480" name="Rectangle 24"/>
            <p:cNvSpPr>
              <a:spLocks noChangeArrowheads="1"/>
            </p:cNvSpPr>
            <p:nvPr/>
          </p:nvSpPr>
          <p:spPr bwMode="auto">
            <a:xfrm>
              <a:off x="1632" y="201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8481" name="Rectangle 25"/>
            <p:cNvSpPr>
              <a:spLocks noChangeArrowheads="1"/>
            </p:cNvSpPr>
            <p:nvPr/>
          </p:nvSpPr>
          <p:spPr bwMode="auto">
            <a:xfrm>
              <a:off x="1824" y="201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8482" name="Rectangle 26"/>
            <p:cNvSpPr>
              <a:spLocks noChangeArrowheads="1"/>
            </p:cNvSpPr>
            <p:nvPr/>
          </p:nvSpPr>
          <p:spPr bwMode="auto">
            <a:xfrm>
              <a:off x="2016" y="201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8483" name="Rectangle 27"/>
            <p:cNvSpPr>
              <a:spLocks noChangeArrowheads="1"/>
            </p:cNvSpPr>
            <p:nvPr/>
          </p:nvSpPr>
          <p:spPr bwMode="auto">
            <a:xfrm>
              <a:off x="2208" y="201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8484" name="Rectangle 28"/>
            <p:cNvSpPr>
              <a:spLocks noChangeArrowheads="1"/>
            </p:cNvSpPr>
            <p:nvPr/>
          </p:nvSpPr>
          <p:spPr bwMode="auto">
            <a:xfrm>
              <a:off x="2400" y="201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8485" name="Rectangle 29"/>
            <p:cNvSpPr>
              <a:spLocks noChangeArrowheads="1"/>
            </p:cNvSpPr>
            <p:nvPr/>
          </p:nvSpPr>
          <p:spPr bwMode="auto">
            <a:xfrm>
              <a:off x="2592" y="201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8486" name="Rectangle 30"/>
            <p:cNvSpPr>
              <a:spLocks noChangeArrowheads="1"/>
            </p:cNvSpPr>
            <p:nvPr/>
          </p:nvSpPr>
          <p:spPr bwMode="auto">
            <a:xfrm>
              <a:off x="2784" y="201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8487" name="Rectangle 31"/>
            <p:cNvSpPr>
              <a:spLocks noChangeArrowheads="1"/>
            </p:cNvSpPr>
            <p:nvPr/>
          </p:nvSpPr>
          <p:spPr bwMode="auto">
            <a:xfrm>
              <a:off x="2976" y="201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8488" name="Rectangle 32"/>
            <p:cNvSpPr>
              <a:spLocks noChangeArrowheads="1"/>
            </p:cNvSpPr>
            <p:nvPr/>
          </p:nvSpPr>
          <p:spPr bwMode="auto">
            <a:xfrm>
              <a:off x="3168" y="201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8489" name="Rectangle 33"/>
            <p:cNvSpPr>
              <a:spLocks noChangeArrowheads="1"/>
            </p:cNvSpPr>
            <p:nvPr/>
          </p:nvSpPr>
          <p:spPr bwMode="auto">
            <a:xfrm>
              <a:off x="3360" y="201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8490" name="Rectangle 34"/>
            <p:cNvSpPr>
              <a:spLocks noChangeArrowheads="1"/>
            </p:cNvSpPr>
            <p:nvPr/>
          </p:nvSpPr>
          <p:spPr bwMode="auto">
            <a:xfrm>
              <a:off x="1632" y="220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8491" name="Rectangle 35"/>
            <p:cNvSpPr>
              <a:spLocks noChangeArrowheads="1"/>
            </p:cNvSpPr>
            <p:nvPr/>
          </p:nvSpPr>
          <p:spPr bwMode="auto">
            <a:xfrm>
              <a:off x="1824" y="220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8492" name="Rectangle 36"/>
            <p:cNvSpPr>
              <a:spLocks noChangeArrowheads="1"/>
            </p:cNvSpPr>
            <p:nvPr/>
          </p:nvSpPr>
          <p:spPr bwMode="auto">
            <a:xfrm>
              <a:off x="2016" y="220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8493" name="Rectangle 37"/>
            <p:cNvSpPr>
              <a:spLocks noChangeArrowheads="1"/>
            </p:cNvSpPr>
            <p:nvPr/>
          </p:nvSpPr>
          <p:spPr bwMode="auto">
            <a:xfrm>
              <a:off x="2208" y="220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8494" name="Rectangle 38"/>
            <p:cNvSpPr>
              <a:spLocks noChangeArrowheads="1"/>
            </p:cNvSpPr>
            <p:nvPr/>
          </p:nvSpPr>
          <p:spPr bwMode="auto">
            <a:xfrm>
              <a:off x="2400" y="220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8495" name="Rectangle 39"/>
            <p:cNvSpPr>
              <a:spLocks noChangeArrowheads="1"/>
            </p:cNvSpPr>
            <p:nvPr/>
          </p:nvSpPr>
          <p:spPr bwMode="auto">
            <a:xfrm>
              <a:off x="2592" y="220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8496" name="Rectangle 40"/>
            <p:cNvSpPr>
              <a:spLocks noChangeArrowheads="1"/>
            </p:cNvSpPr>
            <p:nvPr/>
          </p:nvSpPr>
          <p:spPr bwMode="auto">
            <a:xfrm>
              <a:off x="2784" y="220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8497" name="Rectangle 41"/>
            <p:cNvSpPr>
              <a:spLocks noChangeArrowheads="1"/>
            </p:cNvSpPr>
            <p:nvPr/>
          </p:nvSpPr>
          <p:spPr bwMode="auto">
            <a:xfrm>
              <a:off x="2976" y="220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8498" name="Rectangle 42"/>
            <p:cNvSpPr>
              <a:spLocks noChangeArrowheads="1"/>
            </p:cNvSpPr>
            <p:nvPr/>
          </p:nvSpPr>
          <p:spPr bwMode="auto">
            <a:xfrm>
              <a:off x="3168" y="220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8499" name="Rectangle 43"/>
            <p:cNvSpPr>
              <a:spLocks noChangeArrowheads="1"/>
            </p:cNvSpPr>
            <p:nvPr/>
          </p:nvSpPr>
          <p:spPr bwMode="auto">
            <a:xfrm>
              <a:off x="3360" y="220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8500" name="Rectangle 44"/>
            <p:cNvSpPr>
              <a:spLocks noChangeArrowheads="1"/>
            </p:cNvSpPr>
            <p:nvPr/>
          </p:nvSpPr>
          <p:spPr bwMode="auto">
            <a:xfrm>
              <a:off x="1632" y="240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8501" name="Rectangle 45"/>
            <p:cNvSpPr>
              <a:spLocks noChangeArrowheads="1"/>
            </p:cNvSpPr>
            <p:nvPr/>
          </p:nvSpPr>
          <p:spPr bwMode="auto">
            <a:xfrm>
              <a:off x="1824" y="240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8502" name="Rectangle 46"/>
            <p:cNvSpPr>
              <a:spLocks noChangeArrowheads="1"/>
            </p:cNvSpPr>
            <p:nvPr/>
          </p:nvSpPr>
          <p:spPr bwMode="auto">
            <a:xfrm>
              <a:off x="2016" y="240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8503" name="Rectangle 47"/>
            <p:cNvSpPr>
              <a:spLocks noChangeArrowheads="1"/>
            </p:cNvSpPr>
            <p:nvPr/>
          </p:nvSpPr>
          <p:spPr bwMode="auto">
            <a:xfrm>
              <a:off x="2208" y="240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8504" name="Rectangle 48"/>
            <p:cNvSpPr>
              <a:spLocks noChangeArrowheads="1"/>
            </p:cNvSpPr>
            <p:nvPr/>
          </p:nvSpPr>
          <p:spPr bwMode="auto">
            <a:xfrm>
              <a:off x="2400" y="240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8505" name="Rectangle 49"/>
            <p:cNvSpPr>
              <a:spLocks noChangeArrowheads="1"/>
            </p:cNvSpPr>
            <p:nvPr/>
          </p:nvSpPr>
          <p:spPr bwMode="auto">
            <a:xfrm>
              <a:off x="2592" y="240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8506" name="Rectangle 50"/>
            <p:cNvSpPr>
              <a:spLocks noChangeArrowheads="1"/>
            </p:cNvSpPr>
            <p:nvPr/>
          </p:nvSpPr>
          <p:spPr bwMode="auto">
            <a:xfrm>
              <a:off x="2784" y="240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8507" name="Rectangle 51"/>
            <p:cNvSpPr>
              <a:spLocks noChangeArrowheads="1"/>
            </p:cNvSpPr>
            <p:nvPr/>
          </p:nvSpPr>
          <p:spPr bwMode="auto">
            <a:xfrm>
              <a:off x="2976" y="240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8508" name="Rectangle 52"/>
            <p:cNvSpPr>
              <a:spLocks noChangeArrowheads="1"/>
            </p:cNvSpPr>
            <p:nvPr/>
          </p:nvSpPr>
          <p:spPr bwMode="auto">
            <a:xfrm>
              <a:off x="3168" y="240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8509" name="Rectangle 53"/>
            <p:cNvSpPr>
              <a:spLocks noChangeArrowheads="1"/>
            </p:cNvSpPr>
            <p:nvPr/>
          </p:nvSpPr>
          <p:spPr bwMode="auto">
            <a:xfrm>
              <a:off x="3360" y="240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8510" name="Rectangle 54"/>
            <p:cNvSpPr>
              <a:spLocks noChangeArrowheads="1"/>
            </p:cNvSpPr>
            <p:nvPr/>
          </p:nvSpPr>
          <p:spPr bwMode="auto">
            <a:xfrm>
              <a:off x="1632" y="259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8511" name="Rectangle 55"/>
            <p:cNvSpPr>
              <a:spLocks noChangeArrowheads="1"/>
            </p:cNvSpPr>
            <p:nvPr/>
          </p:nvSpPr>
          <p:spPr bwMode="auto">
            <a:xfrm>
              <a:off x="1824" y="259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8512" name="Rectangle 56"/>
            <p:cNvSpPr>
              <a:spLocks noChangeArrowheads="1"/>
            </p:cNvSpPr>
            <p:nvPr/>
          </p:nvSpPr>
          <p:spPr bwMode="auto">
            <a:xfrm>
              <a:off x="2016" y="259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8513" name="Rectangle 57"/>
            <p:cNvSpPr>
              <a:spLocks noChangeArrowheads="1"/>
            </p:cNvSpPr>
            <p:nvPr/>
          </p:nvSpPr>
          <p:spPr bwMode="auto">
            <a:xfrm>
              <a:off x="2208" y="259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8514" name="Rectangle 58"/>
            <p:cNvSpPr>
              <a:spLocks noChangeArrowheads="1"/>
            </p:cNvSpPr>
            <p:nvPr/>
          </p:nvSpPr>
          <p:spPr bwMode="auto">
            <a:xfrm>
              <a:off x="2400" y="259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8515" name="Rectangle 59"/>
            <p:cNvSpPr>
              <a:spLocks noChangeArrowheads="1"/>
            </p:cNvSpPr>
            <p:nvPr/>
          </p:nvSpPr>
          <p:spPr bwMode="auto">
            <a:xfrm>
              <a:off x="2592" y="259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8516" name="Rectangle 60"/>
            <p:cNvSpPr>
              <a:spLocks noChangeArrowheads="1"/>
            </p:cNvSpPr>
            <p:nvPr/>
          </p:nvSpPr>
          <p:spPr bwMode="auto">
            <a:xfrm>
              <a:off x="2784" y="259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8517" name="Rectangle 61"/>
            <p:cNvSpPr>
              <a:spLocks noChangeArrowheads="1"/>
            </p:cNvSpPr>
            <p:nvPr/>
          </p:nvSpPr>
          <p:spPr bwMode="auto">
            <a:xfrm>
              <a:off x="2976" y="259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8518" name="Rectangle 62"/>
            <p:cNvSpPr>
              <a:spLocks noChangeArrowheads="1"/>
            </p:cNvSpPr>
            <p:nvPr/>
          </p:nvSpPr>
          <p:spPr bwMode="auto">
            <a:xfrm>
              <a:off x="3168" y="259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8519" name="Rectangle 63"/>
            <p:cNvSpPr>
              <a:spLocks noChangeArrowheads="1"/>
            </p:cNvSpPr>
            <p:nvPr/>
          </p:nvSpPr>
          <p:spPr bwMode="auto">
            <a:xfrm>
              <a:off x="3360" y="259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8520" name="Rectangle 64"/>
            <p:cNvSpPr>
              <a:spLocks noChangeArrowheads="1"/>
            </p:cNvSpPr>
            <p:nvPr/>
          </p:nvSpPr>
          <p:spPr bwMode="auto">
            <a:xfrm>
              <a:off x="1632" y="278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8521" name="Rectangle 65"/>
            <p:cNvSpPr>
              <a:spLocks noChangeArrowheads="1"/>
            </p:cNvSpPr>
            <p:nvPr/>
          </p:nvSpPr>
          <p:spPr bwMode="auto">
            <a:xfrm>
              <a:off x="1824" y="278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8522" name="Rectangle 66"/>
            <p:cNvSpPr>
              <a:spLocks noChangeArrowheads="1"/>
            </p:cNvSpPr>
            <p:nvPr/>
          </p:nvSpPr>
          <p:spPr bwMode="auto">
            <a:xfrm>
              <a:off x="2016" y="278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8523" name="Rectangle 67"/>
            <p:cNvSpPr>
              <a:spLocks noChangeArrowheads="1"/>
            </p:cNvSpPr>
            <p:nvPr/>
          </p:nvSpPr>
          <p:spPr bwMode="auto">
            <a:xfrm>
              <a:off x="2208" y="278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8524" name="Rectangle 68"/>
            <p:cNvSpPr>
              <a:spLocks noChangeArrowheads="1"/>
            </p:cNvSpPr>
            <p:nvPr/>
          </p:nvSpPr>
          <p:spPr bwMode="auto">
            <a:xfrm>
              <a:off x="2400" y="278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8525" name="Rectangle 69"/>
            <p:cNvSpPr>
              <a:spLocks noChangeArrowheads="1"/>
            </p:cNvSpPr>
            <p:nvPr/>
          </p:nvSpPr>
          <p:spPr bwMode="auto">
            <a:xfrm>
              <a:off x="2592" y="278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8526" name="Rectangle 70"/>
            <p:cNvSpPr>
              <a:spLocks noChangeArrowheads="1"/>
            </p:cNvSpPr>
            <p:nvPr/>
          </p:nvSpPr>
          <p:spPr bwMode="auto">
            <a:xfrm>
              <a:off x="2784" y="278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8527" name="Rectangle 71"/>
            <p:cNvSpPr>
              <a:spLocks noChangeArrowheads="1"/>
            </p:cNvSpPr>
            <p:nvPr/>
          </p:nvSpPr>
          <p:spPr bwMode="auto">
            <a:xfrm>
              <a:off x="2976" y="278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8528" name="Rectangle 72"/>
            <p:cNvSpPr>
              <a:spLocks noChangeArrowheads="1"/>
            </p:cNvSpPr>
            <p:nvPr/>
          </p:nvSpPr>
          <p:spPr bwMode="auto">
            <a:xfrm>
              <a:off x="3168" y="278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8529" name="Rectangle 73"/>
            <p:cNvSpPr>
              <a:spLocks noChangeArrowheads="1"/>
            </p:cNvSpPr>
            <p:nvPr/>
          </p:nvSpPr>
          <p:spPr bwMode="auto">
            <a:xfrm>
              <a:off x="3360" y="278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8530" name="Rectangle 74"/>
            <p:cNvSpPr>
              <a:spLocks noChangeArrowheads="1"/>
            </p:cNvSpPr>
            <p:nvPr/>
          </p:nvSpPr>
          <p:spPr bwMode="auto">
            <a:xfrm>
              <a:off x="1632" y="297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8531" name="Rectangle 75"/>
            <p:cNvSpPr>
              <a:spLocks noChangeArrowheads="1"/>
            </p:cNvSpPr>
            <p:nvPr/>
          </p:nvSpPr>
          <p:spPr bwMode="auto">
            <a:xfrm>
              <a:off x="1824" y="297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8532" name="Rectangle 76"/>
            <p:cNvSpPr>
              <a:spLocks noChangeArrowheads="1"/>
            </p:cNvSpPr>
            <p:nvPr/>
          </p:nvSpPr>
          <p:spPr bwMode="auto">
            <a:xfrm>
              <a:off x="2016" y="297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8533" name="Rectangle 77"/>
            <p:cNvSpPr>
              <a:spLocks noChangeArrowheads="1"/>
            </p:cNvSpPr>
            <p:nvPr/>
          </p:nvSpPr>
          <p:spPr bwMode="auto">
            <a:xfrm>
              <a:off x="2208" y="297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8534" name="Rectangle 78"/>
            <p:cNvSpPr>
              <a:spLocks noChangeArrowheads="1"/>
            </p:cNvSpPr>
            <p:nvPr/>
          </p:nvSpPr>
          <p:spPr bwMode="auto">
            <a:xfrm>
              <a:off x="2400" y="297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8535" name="Rectangle 79"/>
            <p:cNvSpPr>
              <a:spLocks noChangeArrowheads="1"/>
            </p:cNvSpPr>
            <p:nvPr/>
          </p:nvSpPr>
          <p:spPr bwMode="auto">
            <a:xfrm>
              <a:off x="2592" y="297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8536" name="Rectangle 80"/>
            <p:cNvSpPr>
              <a:spLocks noChangeArrowheads="1"/>
            </p:cNvSpPr>
            <p:nvPr/>
          </p:nvSpPr>
          <p:spPr bwMode="auto">
            <a:xfrm>
              <a:off x="2784" y="297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8537" name="Rectangle 81"/>
            <p:cNvSpPr>
              <a:spLocks noChangeArrowheads="1"/>
            </p:cNvSpPr>
            <p:nvPr/>
          </p:nvSpPr>
          <p:spPr bwMode="auto">
            <a:xfrm>
              <a:off x="2976" y="297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8538" name="Rectangle 82"/>
            <p:cNvSpPr>
              <a:spLocks noChangeArrowheads="1"/>
            </p:cNvSpPr>
            <p:nvPr/>
          </p:nvSpPr>
          <p:spPr bwMode="auto">
            <a:xfrm>
              <a:off x="3168" y="297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8539" name="Rectangle 83"/>
            <p:cNvSpPr>
              <a:spLocks noChangeArrowheads="1"/>
            </p:cNvSpPr>
            <p:nvPr/>
          </p:nvSpPr>
          <p:spPr bwMode="auto">
            <a:xfrm>
              <a:off x="3360" y="297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8540" name="Rectangle 84"/>
            <p:cNvSpPr>
              <a:spLocks noChangeArrowheads="1"/>
            </p:cNvSpPr>
            <p:nvPr/>
          </p:nvSpPr>
          <p:spPr bwMode="auto">
            <a:xfrm>
              <a:off x="1632" y="316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8541" name="Rectangle 85"/>
            <p:cNvSpPr>
              <a:spLocks noChangeArrowheads="1"/>
            </p:cNvSpPr>
            <p:nvPr/>
          </p:nvSpPr>
          <p:spPr bwMode="auto">
            <a:xfrm>
              <a:off x="1824" y="316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8542" name="Rectangle 86"/>
            <p:cNvSpPr>
              <a:spLocks noChangeArrowheads="1"/>
            </p:cNvSpPr>
            <p:nvPr/>
          </p:nvSpPr>
          <p:spPr bwMode="auto">
            <a:xfrm>
              <a:off x="2016" y="316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8543" name="Rectangle 87"/>
            <p:cNvSpPr>
              <a:spLocks noChangeArrowheads="1"/>
            </p:cNvSpPr>
            <p:nvPr/>
          </p:nvSpPr>
          <p:spPr bwMode="auto">
            <a:xfrm>
              <a:off x="2208" y="316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8544" name="Rectangle 88"/>
            <p:cNvSpPr>
              <a:spLocks noChangeArrowheads="1"/>
            </p:cNvSpPr>
            <p:nvPr/>
          </p:nvSpPr>
          <p:spPr bwMode="auto">
            <a:xfrm>
              <a:off x="2400" y="316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8545" name="Rectangle 89"/>
            <p:cNvSpPr>
              <a:spLocks noChangeArrowheads="1"/>
            </p:cNvSpPr>
            <p:nvPr/>
          </p:nvSpPr>
          <p:spPr bwMode="auto">
            <a:xfrm>
              <a:off x="2592" y="316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8546" name="Rectangle 90"/>
            <p:cNvSpPr>
              <a:spLocks noChangeArrowheads="1"/>
            </p:cNvSpPr>
            <p:nvPr/>
          </p:nvSpPr>
          <p:spPr bwMode="auto">
            <a:xfrm>
              <a:off x="2784" y="316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8547" name="Rectangle 91"/>
            <p:cNvSpPr>
              <a:spLocks noChangeArrowheads="1"/>
            </p:cNvSpPr>
            <p:nvPr/>
          </p:nvSpPr>
          <p:spPr bwMode="auto">
            <a:xfrm>
              <a:off x="2976" y="316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8548" name="Rectangle 92"/>
            <p:cNvSpPr>
              <a:spLocks noChangeArrowheads="1"/>
            </p:cNvSpPr>
            <p:nvPr/>
          </p:nvSpPr>
          <p:spPr bwMode="auto">
            <a:xfrm>
              <a:off x="3168" y="316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8549" name="Rectangle 93"/>
            <p:cNvSpPr>
              <a:spLocks noChangeArrowheads="1"/>
            </p:cNvSpPr>
            <p:nvPr/>
          </p:nvSpPr>
          <p:spPr bwMode="auto">
            <a:xfrm>
              <a:off x="3360" y="316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8550" name="Rectangle 94"/>
            <p:cNvSpPr>
              <a:spLocks noChangeArrowheads="1"/>
            </p:cNvSpPr>
            <p:nvPr/>
          </p:nvSpPr>
          <p:spPr bwMode="auto">
            <a:xfrm>
              <a:off x="1632" y="336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8551" name="Rectangle 95"/>
            <p:cNvSpPr>
              <a:spLocks noChangeArrowheads="1"/>
            </p:cNvSpPr>
            <p:nvPr/>
          </p:nvSpPr>
          <p:spPr bwMode="auto">
            <a:xfrm>
              <a:off x="1824" y="336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8552" name="Rectangle 96"/>
            <p:cNvSpPr>
              <a:spLocks noChangeArrowheads="1"/>
            </p:cNvSpPr>
            <p:nvPr/>
          </p:nvSpPr>
          <p:spPr bwMode="auto">
            <a:xfrm>
              <a:off x="2016" y="336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8553" name="Rectangle 97"/>
            <p:cNvSpPr>
              <a:spLocks noChangeArrowheads="1"/>
            </p:cNvSpPr>
            <p:nvPr/>
          </p:nvSpPr>
          <p:spPr bwMode="auto">
            <a:xfrm>
              <a:off x="2208" y="336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8554" name="Rectangle 98"/>
            <p:cNvSpPr>
              <a:spLocks noChangeArrowheads="1"/>
            </p:cNvSpPr>
            <p:nvPr/>
          </p:nvSpPr>
          <p:spPr bwMode="auto">
            <a:xfrm>
              <a:off x="2400" y="336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8555" name="Rectangle 99"/>
            <p:cNvSpPr>
              <a:spLocks noChangeArrowheads="1"/>
            </p:cNvSpPr>
            <p:nvPr/>
          </p:nvSpPr>
          <p:spPr bwMode="auto">
            <a:xfrm>
              <a:off x="2592" y="336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8556" name="Rectangle 100"/>
            <p:cNvSpPr>
              <a:spLocks noChangeArrowheads="1"/>
            </p:cNvSpPr>
            <p:nvPr/>
          </p:nvSpPr>
          <p:spPr bwMode="auto">
            <a:xfrm>
              <a:off x="2784" y="336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8557" name="Rectangle 101"/>
            <p:cNvSpPr>
              <a:spLocks noChangeArrowheads="1"/>
            </p:cNvSpPr>
            <p:nvPr/>
          </p:nvSpPr>
          <p:spPr bwMode="auto">
            <a:xfrm>
              <a:off x="2976" y="336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8558" name="Rectangle 102"/>
            <p:cNvSpPr>
              <a:spLocks noChangeArrowheads="1"/>
            </p:cNvSpPr>
            <p:nvPr/>
          </p:nvSpPr>
          <p:spPr bwMode="auto">
            <a:xfrm>
              <a:off x="3168" y="336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8559" name="Rectangle 103"/>
            <p:cNvSpPr>
              <a:spLocks noChangeArrowheads="1"/>
            </p:cNvSpPr>
            <p:nvPr/>
          </p:nvSpPr>
          <p:spPr bwMode="auto">
            <a:xfrm>
              <a:off x="3360" y="336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8560" name="Line 104"/>
            <p:cNvSpPr>
              <a:spLocks noChangeShapeType="1"/>
            </p:cNvSpPr>
            <p:nvPr/>
          </p:nvSpPr>
          <p:spPr bwMode="auto">
            <a:xfrm>
              <a:off x="2592" y="1632"/>
              <a:ext cx="0" cy="19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61" name="Line 105"/>
            <p:cNvSpPr>
              <a:spLocks noChangeShapeType="1"/>
            </p:cNvSpPr>
            <p:nvPr/>
          </p:nvSpPr>
          <p:spPr bwMode="auto">
            <a:xfrm>
              <a:off x="1632" y="2592"/>
              <a:ext cx="19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437" name="Text Box 107"/>
          <p:cNvSpPr txBox="1">
            <a:spLocks noChangeArrowheads="1"/>
          </p:cNvSpPr>
          <p:nvPr/>
        </p:nvSpPr>
        <p:spPr bwMode="auto">
          <a:xfrm>
            <a:off x="4656667" y="3258776"/>
            <a:ext cx="4656667" cy="1091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6025" tIns="53012" rIns="106025" bIns="53012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>
                <a:latin typeface="Arial Black" pitchFamily="34" charset="0"/>
              </a:rPr>
              <a:t>Check by rotating </a:t>
            </a:r>
            <a:r>
              <a:rPr lang="en-US" altLang="en-US">
                <a:latin typeface="Arial Black" pitchFamily="34" charset="0"/>
                <a:sym typeface="Wingdings 3" pitchFamily="18" charset="2"/>
              </a:rPr>
              <a:t>ABC 90</a:t>
            </a:r>
            <a:r>
              <a:rPr lang="en-US" altLang="en-US">
                <a:latin typeface="Arial Black" pitchFamily="34" charset="0"/>
                <a:sym typeface="Symbol" pitchFamily="18" charset="2"/>
              </a:rPr>
              <a:t>.</a:t>
            </a:r>
          </a:p>
        </p:txBody>
      </p:sp>
      <p:sp>
        <p:nvSpPr>
          <p:cNvPr id="42092" name="Text Box 108"/>
          <p:cNvSpPr txBox="1">
            <a:spLocks noChangeArrowheads="1"/>
          </p:cNvSpPr>
          <p:nvPr/>
        </p:nvSpPr>
        <p:spPr bwMode="auto">
          <a:xfrm>
            <a:off x="846667" y="5223369"/>
            <a:ext cx="2286000" cy="537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6025" tIns="53012" rIns="106025" bIns="53012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chemeClr val="hlink"/>
                </a:solidFill>
                <a:latin typeface="Arial Black" pitchFamily="34" charset="0"/>
              </a:rPr>
              <a:t>A(-3, 0)</a:t>
            </a:r>
          </a:p>
        </p:txBody>
      </p:sp>
      <p:sp>
        <p:nvSpPr>
          <p:cNvPr id="42095" name="Text Box 111"/>
          <p:cNvSpPr txBox="1">
            <a:spLocks noChangeArrowheads="1"/>
          </p:cNvSpPr>
          <p:nvPr/>
        </p:nvSpPr>
        <p:spPr bwMode="auto">
          <a:xfrm>
            <a:off x="1270000" y="2611684"/>
            <a:ext cx="2286000" cy="537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6025" tIns="53012" rIns="106025" bIns="53012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chemeClr val="hlink"/>
                </a:solidFill>
                <a:latin typeface="Arial Black" pitchFamily="34" charset="0"/>
              </a:rPr>
              <a:t>B(-2, 4)</a:t>
            </a:r>
          </a:p>
        </p:txBody>
      </p:sp>
      <p:sp>
        <p:nvSpPr>
          <p:cNvPr id="42096" name="Text Box 112"/>
          <p:cNvSpPr txBox="1">
            <a:spLocks noChangeArrowheads="1"/>
          </p:cNvSpPr>
          <p:nvPr/>
        </p:nvSpPr>
        <p:spPr bwMode="auto">
          <a:xfrm>
            <a:off x="2878667" y="5596467"/>
            <a:ext cx="2286000" cy="537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6025" tIns="53012" rIns="106025" bIns="53012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chemeClr val="hlink"/>
                </a:solidFill>
                <a:latin typeface="Arial Black" pitchFamily="34" charset="0"/>
              </a:rPr>
              <a:t>C(1, -1)</a:t>
            </a:r>
          </a:p>
        </p:txBody>
      </p:sp>
      <p:sp>
        <p:nvSpPr>
          <p:cNvPr id="18441" name="Oval 116"/>
          <p:cNvSpPr>
            <a:spLocks noChangeArrowheads="1"/>
          </p:cNvSpPr>
          <p:nvPr/>
        </p:nvSpPr>
        <p:spPr bwMode="auto">
          <a:xfrm>
            <a:off x="2624667" y="3824252"/>
            <a:ext cx="169333" cy="186549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6025" tIns="53012" rIns="106025" bIns="53012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100"/>
          </a:p>
        </p:txBody>
      </p:sp>
      <p:sp>
        <p:nvSpPr>
          <p:cNvPr id="18442" name="Oval 117"/>
          <p:cNvSpPr>
            <a:spLocks noChangeArrowheads="1"/>
          </p:cNvSpPr>
          <p:nvPr/>
        </p:nvSpPr>
        <p:spPr bwMode="auto">
          <a:xfrm>
            <a:off x="3979334" y="4197350"/>
            <a:ext cx="169333" cy="186549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6025" tIns="53012" rIns="106025" bIns="53012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100"/>
          </a:p>
        </p:txBody>
      </p:sp>
      <p:sp>
        <p:nvSpPr>
          <p:cNvPr id="18443" name="Oval 118"/>
          <p:cNvSpPr>
            <a:spLocks noChangeArrowheads="1"/>
          </p:cNvSpPr>
          <p:nvPr/>
        </p:nvSpPr>
        <p:spPr bwMode="auto">
          <a:xfrm>
            <a:off x="2286000" y="5316643"/>
            <a:ext cx="169333" cy="186549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6025" tIns="53012" rIns="106025" bIns="53012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100"/>
          </a:p>
        </p:txBody>
      </p:sp>
      <p:sp>
        <p:nvSpPr>
          <p:cNvPr id="18444" name="Text Box 119"/>
          <p:cNvSpPr txBox="1">
            <a:spLocks noChangeArrowheads="1"/>
          </p:cNvSpPr>
          <p:nvPr/>
        </p:nvSpPr>
        <p:spPr bwMode="auto">
          <a:xfrm>
            <a:off x="2540000" y="3357880"/>
            <a:ext cx="677333" cy="537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6025" tIns="53012" rIns="106025" bIns="53012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chemeClr val="tx2"/>
                </a:solidFill>
                <a:latin typeface="Arial Black" pitchFamily="34" charset="0"/>
              </a:rPr>
              <a:t>A’</a:t>
            </a:r>
          </a:p>
        </p:txBody>
      </p:sp>
      <p:sp>
        <p:nvSpPr>
          <p:cNvPr id="18445" name="Text Box 120"/>
          <p:cNvSpPr txBox="1">
            <a:spLocks noChangeArrowheads="1"/>
          </p:cNvSpPr>
          <p:nvPr/>
        </p:nvSpPr>
        <p:spPr bwMode="auto">
          <a:xfrm>
            <a:off x="3894667" y="3637703"/>
            <a:ext cx="677333" cy="537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6025" tIns="53012" rIns="106025" bIns="53012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chemeClr val="tx2"/>
                </a:solidFill>
                <a:latin typeface="Arial Black" pitchFamily="34" charset="0"/>
              </a:rPr>
              <a:t>B’</a:t>
            </a:r>
          </a:p>
        </p:txBody>
      </p:sp>
      <p:sp>
        <p:nvSpPr>
          <p:cNvPr id="18446" name="Text Box 121"/>
          <p:cNvSpPr txBox="1">
            <a:spLocks noChangeArrowheads="1"/>
          </p:cNvSpPr>
          <p:nvPr/>
        </p:nvSpPr>
        <p:spPr bwMode="auto">
          <a:xfrm>
            <a:off x="2201334" y="5409918"/>
            <a:ext cx="677333" cy="537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6025" tIns="53012" rIns="106025" bIns="53012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chemeClr val="tx2"/>
                </a:solidFill>
                <a:latin typeface="Arial Black" pitchFamily="34" charset="0"/>
              </a:rPr>
              <a:t>C’</a:t>
            </a:r>
          </a:p>
        </p:txBody>
      </p:sp>
      <p:sp>
        <p:nvSpPr>
          <p:cNvPr id="18447" name="Line 122"/>
          <p:cNvSpPr>
            <a:spLocks noChangeShapeType="1"/>
          </p:cNvSpPr>
          <p:nvPr/>
        </p:nvSpPr>
        <p:spPr bwMode="auto">
          <a:xfrm flipV="1">
            <a:off x="2370667" y="3917527"/>
            <a:ext cx="338667" cy="1492391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6025" tIns="53012" rIns="106025" bIns="53012"/>
          <a:lstStyle/>
          <a:p>
            <a:endParaRPr lang="en-US"/>
          </a:p>
        </p:txBody>
      </p:sp>
      <p:sp>
        <p:nvSpPr>
          <p:cNvPr id="18448" name="Line 123"/>
          <p:cNvSpPr>
            <a:spLocks noChangeShapeType="1"/>
          </p:cNvSpPr>
          <p:nvPr/>
        </p:nvSpPr>
        <p:spPr bwMode="auto">
          <a:xfrm flipH="1" flipV="1">
            <a:off x="2709333" y="3917527"/>
            <a:ext cx="1354667" cy="373098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6025" tIns="53012" rIns="106025" bIns="53012"/>
          <a:lstStyle/>
          <a:p>
            <a:endParaRPr lang="en-US"/>
          </a:p>
        </p:txBody>
      </p:sp>
      <p:sp>
        <p:nvSpPr>
          <p:cNvPr id="18449" name="Line 124"/>
          <p:cNvSpPr>
            <a:spLocks noChangeShapeType="1"/>
          </p:cNvSpPr>
          <p:nvPr/>
        </p:nvSpPr>
        <p:spPr bwMode="auto">
          <a:xfrm flipV="1">
            <a:off x="2370667" y="4290625"/>
            <a:ext cx="1693333" cy="1119293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6025" tIns="53012" rIns="106025" bIns="53012"/>
          <a:lstStyle/>
          <a:p>
            <a:endParaRPr lang="en-US"/>
          </a:p>
        </p:txBody>
      </p:sp>
      <p:grpSp>
        <p:nvGrpSpPr>
          <p:cNvPr id="42117" name="Group 133"/>
          <p:cNvGrpSpPr>
            <a:grpSpLocks/>
          </p:cNvGrpSpPr>
          <p:nvPr/>
        </p:nvGrpSpPr>
        <p:grpSpPr bwMode="auto">
          <a:xfrm>
            <a:off x="1608667" y="3451155"/>
            <a:ext cx="2201333" cy="3171331"/>
            <a:chOff x="3408" y="2304"/>
            <a:chExt cx="1248" cy="1632"/>
          </a:xfrm>
        </p:grpSpPr>
        <p:sp>
          <p:nvSpPr>
            <p:cNvPr id="18451" name="Line 114"/>
            <p:cNvSpPr>
              <a:spLocks noChangeShapeType="1"/>
            </p:cNvSpPr>
            <p:nvPr/>
          </p:nvSpPr>
          <p:spPr bwMode="auto">
            <a:xfrm>
              <a:off x="3648" y="2352"/>
              <a:ext cx="576" cy="96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2" name="Oval 106"/>
            <p:cNvSpPr>
              <a:spLocks noChangeArrowheads="1"/>
            </p:cNvSpPr>
            <p:nvPr/>
          </p:nvSpPr>
          <p:spPr bwMode="auto">
            <a:xfrm>
              <a:off x="3408" y="3072"/>
              <a:ext cx="96" cy="96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8453" name="Oval 109"/>
            <p:cNvSpPr>
              <a:spLocks noChangeArrowheads="1"/>
            </p:cNvSpPr>
            <p:nvPr/>
          </p:nvSpPr>
          <p:spPr bwMode="auto">
            <a:xfrm>
              <a:off x="3600" y="2304"/>
              <a:ext cx="96" cy="96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8454" name="Oval 110"/>
            <p:cNvSpPr>
              <a:spLocks noChangeArrowheads="1"/>
            </p:cNvSpPr>
            <p:nvPr/>
          </p:nvSpPr>
          <p:spPr bwMode="auto">
            <a:xfrm>
              <a:off x="4176" y="3264"/>
              <a:ext cx="96" cy="96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8455" name="Line 113"/>
            <p:cNvSpPr>
              <a:spLocks noChangeShapeType="1"/>
            </p:cNvSpPr>
            <p:nvPr/>
          </p:nvSpPr>
          <p:spPr bwMode="auto">
            <a:xfrm flipH="1">
              <a:off x="3456" y="2352"/>
              <a:ext cx="192" cy="768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6" name="Line 115"/>
            <p:cNvSpPr>
              <a:spLocks noChangeShapeType="1"/>
            </p:cNvSpPr>
            <p:nvPr/>
          </p:nvSpPr>
          <p:spPr bwMode="auto">
            <a:xfrm flipH="1" flipV="1">
              <a:off x="3456" y="3120"/>
              <a:ext cx="768" cy="19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7" name="Oval 128"/>
            <p:cNvSpPr>
              <a:spLocks noChangeArrowheads="1"/>
            </p:cNvSpPr>
            <p:nvPr/>
          </p:nvSpPr>
          <p:spPr bwMode="auto">
            <a:xfrm>
              <a:off x="4368" y="3840"/>
              <a:ext cx="96" cy="96"/>
            </a:xfrm>
            <a:prstGeom prst="ellipse">
              <a:avLst/>
            </a:prstGeom>
            <a:solidFill>
              <a:srgbClr val="DDDDDD">
                <a:alpha val="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8458" name="Oval 129"/>
            <p:cNvSpPr>
              <a:spLocks noChangeArrowheads="1"/>
            </p:cNvSpPr>
            <p:nvPr/>
          </p:nvSpPr>
          <p:spPr bwMode="auto">
            <a:xfrm>
              <a:off x="4560" y="3072"/>
              <a:ext cx="96" cy="96"/>
            </a:xfrm>
            <a:prstGeom prst="ellipse">
              <a:avLst/>
            </a:prstGeom>
            <a:solidFill>
              <a:srgbClr val="DDDDDD">
                <a:alpha val="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18459" name="Oval 130"/>
            <p:cNvSpPr>
              <a:spLocks noChangeArrowheads="1"/>
            </p:cNvSpPr>
            <p:nvPr/>
          </p:nvSpPr>
          <p:spPr bwMode="auto">
            <a:xfrm>
              <a:off x="3792" y="2880"/>
              <a:ext cx="96" cy="96"/>
            </a:xfrm>
            <a:prstGeom prst="ellipse">
              <a:avLst/>
            </a:prstGeom>
            <a:solidFill>
              <a:srgbClr val="DDDDDD">
                <a:alpha val="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</p:grpSp>
    </p:spTree>
    <p:extLst>
      <p:ext uri="{BB962C8B-B14F-4D97-AF65-F5344CB8AC3E}">
        <p14:creationId xmlns:p14="http://schemas.microsoft.com/office/powerpoint/2010/main" val="4197608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6" dur="2000" fill="hold"/>
                                        <p:tgtEl>
                                          <p:spTgt spid="421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420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420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420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92" grpId="0"/>
      <p:bldP spid="42095" grpId="0"/>
      <p:bldP spid="4209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800" y="158750"/>
            <a:ext cx="9144000" cy="885331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Let’s Talk about Notation Again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0" y="1225550"/>
            <a:ext cx="9652000" cy="70104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Rotations</a:t>
            </a:r>
          </a:p>
          <a:p>
            <a:pPr marL="0" indent="0">
              <a:buNone/>
            </a:pPr>
            <a:r>
              <a:rPr lang="en-US" dirty="0"/>
              <a:t>90</a:t>
            </a:r>
            <a:r>
              <a:rPr lang="en-US" baseline="30000" dirty="0"/>
              <a:t>0</a:t>
            </a:r>
            <a:r>
              <a:rPr lang="en-US" dirty="0"/>
              <a:t>: R</a:t>
            </a:r>
            <a:r>
              <a:rPr lang="en-US" baseline="-25000" dirty="0"/>
              <a:t>90°</a:t>
            </a:r>
            <a:r>
              <a:rPr lang="en-US" dirty="0"/>
              <a:t>(x, y) = (-y, x)		</a:t>
            </a:r>
            <a:r>
              <a:rPr lang="en-US" dirty="0" smtClean="0"/>
              <a:t>180</a:t>
            </a:r>
            <a:r>
              <a:rPr lang="en-US" baseline="30000" dirty="0" smtClean="0"/>
              <a:t>0</a:t>
            </a:r>
            <a:r>
              <a:rPr lang="en-US" dirty="0"/>
              <a:t>: R</a:t>
            </a:r>
            <a:r>
              <a:rPr lang="en-US" baseline="-25000" dirty="0"/>
              <a:t>180°</a:t>
            </a:r>
            <a:r>
              <a:rPr lang="en-US" dirty="0"/>
              <a:t>(x, y)= (-x, -y)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270</a:t>
            </a:r>
            <a:r>
              <a:rPr lang="en-US" baseline="30000" dirty="0"/>
              <a:t>0</a:t>
            </a:r>
            <a:r>
              <a:rPr lang="en-US" dirty="0"/>
              <a:t>: R</a:t>
            </a:r>
            <a:r>
              <a:rPr lang="en-US" baseline="-25000" dirty="0"/>
              <a:t>270°</a:t>
            </a:r>
            <a:r>
              <a:rPr lang="en-US" dirty="0"/>
              <a:t>(x, y)= (y, -x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Translation </a:t>
            </a:r>
            <a:r>
              <a:rPr lang="en-US" dirty="0" smtClean="0"/>
              <a:t>T(x, y) = (x + h, y + k)</a:t>
            </a:r>
            <a:endParaRPr lang="en-US" dirty="0"/>
          </a:p>
          <a:p>
            <a:pPr marL="0" indent="0">
              <a:buNone/>
            </a:pPr>
            <a:endParaRPr lang="en-US" sz="1300" dirty="0" smtClean="0"/>
          </a:p>
          <a:p>
            <a:pPr marL="0" indent="0">
              <a:buNone/>
            </a:pPr>
            <a:r>
              <a:rPr lang="en-US" b="1" dirty="0" smtClean="0"/>
              <a:t>Line Reflections</a:t>
            </a:r>
          </a:p>
          <a:p>
            <a:pPr marL="0" indent="0">
              <a:buNone/>
            </a:pPr>
            <a:r>
              <a:rPr lang="en-US" dirty="0"/>
              <a:t>x</a:t>
            </a:r>
            <a:r>
              <a:rPr lang="en-US" dirty="0" smtClean="0"/>
              <a:t>-axis: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y-axis: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y</a:t>
            </a:r>
            <a:r>
              <a:rPr lang="en-US" dirty="0" smtClean="0"/>
              <a:t>=x: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117600" y="7245350"/>
            <a:ext cx="8128000" cy="676446"/>
          </a:xfrm>
          <a:prstGeom prst="rect">
            <a:avLst/>
          </a:prstGeom>
          <a:noFill/>
        </p:spPr>
        <p:txBody>
          <a:bodyPr wrap="square" lIns="106025" tIns="53012" rIns="106025" bIns="53012" rtlCol="0">
            <a:spAutoFit/>
          </a:bodyPr>
          <a:lstStyle/>
          <a:p>
            <a:r>
              <a:rPr lang="en-US" sz="3700" dirty="0"/>
              <a:t>P(x, y)            P’(-x, y) OR </a:t>
            </a:r>
            <a:r>
              <a:rPr lang="en-US" sz="3700" dirty="0" err="1"/>
              <a:t>r</a:t>
            </a:r>
            <a:r>
              <a:rPr lang="en-US" sz="3700" baseline="-25000" dirty="0" err="1"/>
              <a:t>y</a:t>
            </a:r>
            <a:r>
              <a:rPr lang="en-US" sz="3700" baseline="-25000" dirty="0"/>
              <a:t> = x</a:t>
            </a:r>
            <a:r>
              <a:rPr lang="en-US" sz="3700" dirty="0"/>
              <a:t>(x, y) = (y, x)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98600" y="6102350"/>
            <a:ext cx="8534400" cy="676446"/>
          </a:xfrm>
          <a:prstGeom prst="rect">
            <a:avLst/>
          </a:prstGeom>
          <a:noFill/>
        </p:spPr>
        <p:txBody>
          <a:bodyPr wrap="square" lIns="106025" tIns="53012" rIns="106025" bIns="53012" rtlCol="0">
            <a:spAutoFit/>
          </a:bodyPr>
          <a:lstStyle/>
          <a:p>
            <a:r>
              <a:rPr lang="en-US" sz="3700" dirty="0"/>
              <a:t>P(x, y)            P’(-x, y) OR </a:t>
            </a:r>
            <a:r>
              <a:rPr lang="en-US" sz="3700" dirty="0" err="1"/>
              <a:t>r</a:t>
            </a:r>
            <a:r>
              <a:rPr lang="en-US" sz="3700" baseline="-25000" dirty="0" err="1"/>
              <a:t>y</a:t>
            </a:r>
            <a:r>
              <a:rPr lang="en-US" sz="3700" baseline="-25000" dirty="0"/>
              <a:t>-axis</a:t>
            </a:r>
            <a:r>
              <a:rPr lang="en-US" sz="3700" dirty="0"/>
              <a:t>(x, y) = (-x, y)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98600" y="5035550"/>
            <a:ext cx="8212667" cy="676446"/>
          </a:xfrm>
          <a:prstGeom prst="rect">
            <a:avLst/>
          </a:prstGeom>
          <a:noFill/>
        </p:spPr>
        <p:txBody>
          <a:bodyPr wrap="square" lIns="106025" tIns="53012" rIns="106025" bIns="53012" rtlCol="0">
            <a:spAutoFit/>
          </a:bodyPr>
          <a:lstStyle/>
          <a:p>
            <a:r>
              <a:rPr lang="en-US" sz="3700" dirty="0"/>
              <a:t>P(x, y)            P’(x, -y) OR </a:t>
            </a:r>
            <a:r>
              <a:rPr lang="en-US" sz="3700" dirty="0" err="1"/>
              <a:t>r</a:t>
            </a:r>
            <a:r>
              <a:rPr lang="en-US" sz="3700" baseline="-25000" dirty="0" err="1"/>
              <a:t>x</a:t>
            </a:r>
            <a:r>
              <a:rPr lang="en-US" sz="3700" baseline="-25000" dirty="0"/>
              <a:t>-axis</a:t>
            </a:r>
            <a:r>
              <a:rPr lang="en-US" sz="3700" dirty="0"/>
              <a:t>(x, y) = (x, -y)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988731" y="5464790"/>
            <a:ext cx="93133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929463" y="6472323"/>
            <a:ext cx="93133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565400" y="7583573"/>
            <a:ext cx="93133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6733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1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D(4, -3)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smtClean="0"/>
              <a:t>R</a:t>
            </a:r>
            <a:r>
              <a:rPr lang="en-US" sz="4400" baseline="-25000" dirty="0" smtClean="0"/>
              <a:t>90°</a:t>
            </a:r>
            <a:r>
              <a:rPr lang="en-US" sz="4400" dirty="0" smtClean="0"/>
              <a:t>						R</a:t>
            </a:r>
            <a:r>
              <a:rPr lang="en-US" sz="4400" baseline="-25000" dirty="0" smtClean="0"/>
              <a:t>180°</a:t>
            </a:r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r>
              <a:rPr lang="en-US" sz="4400" dirty="0" err="1"/>
              <a:t>r</a:t>
            </a:r>
            <a:r>
              <a:rPr lang="en-US" sz="4400" baseline="-25000" dirty="0" err="1" smtClean="0"/>
              <a:t>x</a:t>
            </a:r>
            <a:r>
              <a:rPr lang="en-US" sz="4400" baseline="-25000" dirty="0" smtClean="0"/>
              <a:t>-axis</a:t>
            </a:r>
            <a:r>
              <a:rPr lang="en-US" sz="4400" dirty="0" smtClean="0"/>
              <a:t>					T(x+4, y-2)</a:t>
            </a:r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r>
              <a:rPr lang="en-US" sz="4400" dirty="0" smtClean="0"/>
              <a:t>R</a:t>
            </a:r>
            <a:r>
              <a:rPr lang="en-US" sz="4400" baseline="-25000" dirty="0" smtClean="0"/>
              <a:t>270°</a:t>
            </a:r>
            <a:r>
              <a:rPr lang="en-US" sz="4400" dirty="0" smtClean="0"/>
              <a:t>					</a:t>
            </a:r>
            <a:r>
              <a:rPr lang="en-US" sz="4400" dirty="0" err="1" smtClean="0"/>
              <a:t>r</a:t>
            </a:r>
            <a:r>
              <a:rPr lang="en-US" sz="4400" baseline="-25000" dirty="0" err="1" smtClean="0"/>
              <a:t>y</a:t>
            </a:r>
            <a:r>
              <a:rPr lang="en-US" sz="4400" baseline="-25000" dirty="0" smtClean="0"/>
              <a:t>-axis</a:t>
            </a:r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r>
              <a:rPr lang="en-US" sz="4400" dirty="0" err="1"/>
              <a:t>r</a:t>
            </a:r>
            <a:r>
              <a:rPr lang="en-US" sz="4400" baseline="-25000" dirty="0" err="1" smtClean="0"/>
              <a:t>y</a:t>
            </a:r>
            <a:r>
              <a:rPr lang="en-US" sz="4400" baseline="-25000" dirty="0" smtClean="0"/>
              <a:t>=x</a:t>
            </a:r>
            <a:endParaRPr lang="en-US" sz="4400" baseline="-25000" dirty="0"/>
          </a:p>
        </p:txBody>
      </p:sp>
    </p:spTree>
    <p:extLst>
      <p:ext uri="{BB962C8B-B14F-4D97-AF65-F5344CB8AC3E}">
        <p14:creationId xmlns:p14="http://schemas.microsoft.com/office/powerpoint/2010/main" val="16242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</a:t>
            </a:r>
            <a:r>
              <a:rPr lang="en-US" dirty="0" smtClean="0"/>
              <a:t>(-3, -4)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smtClean="0"/>
              <a:t>R</a:t>
            </a:r>
            <a:r>
              <a:rPr lang="en-US" sz="4400" baseline="-25000" dirty="0" smtClean="0"/>
              <a:t>90°</a:t>
            </a:r>
            <a:r>
              <a:rPr lang="en-US" sz="4400" dirty="0" smtClean="0"/>
              <a:t>						R</a:t>
            </a:r>
            <a:r>
              <a:rPr lang="en-US" sz="4400" baseline="-25000" dirty="0" smtClean="0"/>
              <a:t>180°</a:t>
            </a:r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r>
              <a:rPr lang="en-US" sz="4400" dirty="0" err="1"/>
              <a:t>r</a:t>
            </a:r>
            <a:r>
              <a:rPr lang="en-US" sz="4400" baseline="-25000" dirty="0" err="1" smtClean="0"/>
              <a:t>x</a:t>
            </a:r>
            <a:r>
              <a:rPr lang="en-US" sz="4400" baseline="-25000" dirty="0" smtClean="0"/>
              <a:t>-axis</a:t>
            </a:r>
            <a:r>
              <a:rPr lang="en-US" sz="4400" dirty="0" smtClean="0"/>
              <a:t>					T(x+4, y-2)</a:t>
            </a:r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r>
              <a:rPr lang="en-US" sz="4400" dirty="0" smtClean="0"/>
              <a:t>R</a:t>
            </a:r>
            <a:r>
              <a:rPr lang="en-US" sz="4400" baseline="-25000" dirty="0" smtClean="0"/>
              <a:t>270°</a:t>
            </a:r>
            <a:r>
              <a:rPr lang="en-US" sz="4400" dirty="0" smtClean="0"/>
              <a:t>					</a:t>
            </a:r>
            <a:r>
              <a:rPr lang="en-US" sz="4400" dirty="0" err="1" smtClean="0"/>
              <a:t>r</a:t>
            </a:r>
            <a:r>
              <a:rPr lang="en-US" sz="4400" baseline="-25000" dirty="0" err="1" smtClean="0"/>
              <a:t>y</a:t>
            </a:r>
            <a:r>
              <a:rPr lang="en-US" sz="4400" baseline="-25000" dirty="0" smtClean="0"/>
              <a:t>-axis</a:t>
            </a:r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r>
              <a:rPr lang="en-US" sz="4400" dirty="0" err="1"/>
              <a:t>r</a:t>
            </a:r>
            <a:r>
              <a:rPr lang="en-US" sz="4400" baseline="-25000" dirty="0" err="1" smtClean="0"/>
              <a:t>y</a:t>
            </a:r>
            <a:r>
              <a:rPr lang="en-US" sz="4400" baseline="-25000" dirty="0" smtClean="0"/>
              <a:t>=x</a:t>
            </a:r>
            <a:endParaRPr lang="en-US" sz="4400" baseline="-25000" dirty="0"/>
          </a:p>
        </p:txBody>
      </p:sp>
    </p:spTree>
    <p:extLst>
      <p:ext uri="{BB962C8B-B14F-4D97-AF65-F5344CB8AC3E}">
        <p14:creationId xmlns:p14="http://schemas.microsoft.com/office/powerpoint/2010/main" val="183908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5400" b="1" dirty="0" smtClean="0">
                <a:solidFill>
                  <a:schemeClr val="tx1"/>
                </a:solidFill>
              </a:rPr>
              <a:t>Rotation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1270000" y="2063750"/>
            <a:ext cx="8636000" cy="2100618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3600" b="1" dirty="0" smtClean="0"/>
              <a:t>A transformation in which a figure is turned about a fixed point, called the center of rotation.</a:t>
            </a:r>
          </a:p>
        </p:txBody>
      </p:sp>
      <p:grpSp>
        <p:nvGrpSpPr>
          <p:cNvPr id="7182" name="Group 14"/>
          <p:cNvGrpSpPr>
            <a:grpSpLocks/>
          </p:cNvGrpSpPr>
          <p:nvPr/>
        </p:nvGrpSpPr>
        <p:grpSpPr bwMode="auto">
          <a:xfrm>
            <a:off x="4487333" y="4477173"/>
            <a:ext cx="846667" cy="3357880"/>
            <a:chOff x="2544" y="2304"/>
            <a:chExt cx="480" cy="1728"/>
          </a:xfrm>
        </p:grpSpPr>
        <p:sp>
          <p:nvSpPr>
            <p:cNvPr id="5127" name="AutoShape 4"/>
            <p:cNvSpPr>
              <a:spLocks noChangeArrowheads="1"/>
            </p:cNvSpPr>
            <p:nvPr/>
          </p:nvSpPr>
          <p:spPr bwMode="auto">
            <a:xfrm>
              <a:off x="2544" y="2304"/>
              <a:ext cx="480" cy="480"/>
            </a:xfrm>
            <a:prstGeom prst="smileyFace">
              <a:avLst>
                <a:gd name="adj" fmla="val 465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5128" name="AutoShape 5"/>
            <p:cNvSpPr>
              <a:spLocks noChangeArrowheads="1"/>
            </p:cNvSpPr>
            <p:nvPr/>
          </p:nvSpPr>
          <p:spPr bwMode="auto">
            <a:xfrm>
              <a:off x="2544" y="3552"/>
              <a:ext cx="480" cy="480"/>
            </a:xfrm>
            <a:prstGeom prst="smileyFace">
              <a:avLst>
                <a:gd name="adj" fmla="val 4653"/>
              </a:avLst>
            </a:prstGeom>
            <a:solidFill>
              <a:srgbClr val="DDDDDD">
                <a:alpha val="10196"/>
              </a:srgbClr>
            </a:solidFill>
            <a:ln w="9525">
              <a:solidFill>
                <a:srgbClr val="EAEAEA">
                  <a:alpha val="3922"/>
                </a:srgb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5129" name="Line 9"/>
            <p:cNvSpPr>
              <a:spLocks noChangeShapeType="1"/>
            </p:cNvSpPr>
            <p:nvPr/>
          </p:nvSpPr>
          <p:spPr bwMode="auto">
            <a:xfrm flipV="1">
              <a:off x="2784" y="2784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0" name="Line 10"/>
            <p:cNvSpPr>
              <a:spLocks noChangeShapeType="1"/>
            </p:cNvSpPr>
            <p:nvPr/>
          </p:nvSpPr>
          <p:spPr bwMode="auto">
            <a:xfrm flipV="1">
              <a:off x="2784" y="3168"/>
              <a:ext cx="0" cy="384"/>
            </a:xfrm>
            <a:prstGeom prst="line">
              <a:avLst/>
            </a:prstGeom>
            <a:noFill/>
            <a:ln w="9525">
              <a:solidFill>
                <a:srgbClr val="DDDDDD">
                  <a:alpha val="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1" name="Oval 11"/>
            <p:cNvSpPr>
              <a:spLocks noChangeArrowheads="1"/>
            </p:cNvSpPr>
            <p:nvPr/>
          </p:nvSpPr>
          <p:spPr bwMode="auto">
            <a:xfrm>
              <a:off x="2764" y="3148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</p:grpSp>
      <p:sp>
        <p:nvSpPr>
          <p:cNvPr id="5126" name="Text Box 15"/>
          <p:cNvSpPr txBox="1">
            <a:spLocks noChangeArrowheads="1"/>
          </p:cNvSpPr>
          <p:nvPr/>
        </p:nvSpPr>
        <p:spPr bwMode="auto">
          <a:xfrm>
            <a:off x="1947334" y="5821880"/>
            <a:ext cx="2963333" cy="968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6025" tIns="53012" rIns="106025" bIns="53012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/>
              <a:t>Center of Rotation</a:t>
            </a:r>
          </a:p>
        </p:txBody>
      </p:sp>
    </p:spTree>
    <p:extLst>
      <p:ext uri="{BB962C8B-B14F-4D97-AF65-F5344CB8AC3E}">
        <p14:creationId xmlns:p14="http://schemas.microsoft.com/office/powerpoint/2010/main" val="1414380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6" dur="20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10" dur="20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800" dirty="0" smtClean="0">
                <a:solidFill>
                  <a:schemeClr val="tx1"/>
                </a:solidFill>
              </a:rPr>
              <a:t>A Rotation is an </a:t>
            </a:r>
            <a:r>
              <a:rPr lang="en-US" altLang="en-US" sz="4800" dirty="0" err="1" smtClean="0">
                <a:solidFill>
                  <a:schemeClr val="tx1"/>
                </a:solidFill>
              </a:rPr>
              <a:t>Isometry</a:t>
            </a:r>
            <a:endParaRPr lang="en-US" altLang="en-US" sz="4800" dirty="0" smtClean="0">
              <a:solidFill>
                <a:schemeClr val="tx1"/>
              </a:solidFill>
            </a:endParaRPr>
          </a:p>
        </p:txBody>
      </p:sp>
      <p:sp>
        <p:nvSpPr>
          <p:cNvPr id="717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b="1" dirty="0" smtClean="0"/>
              <a:t>Segment lengths are preserved.</a:t>
            </a:r>
          </a:p>
          <a:p>
            <a:pPr eaLnBrk="1" hangingPunct="1"/>
            <a:r>
              <a:rPr lang="en-US" altLang="en-US" sz="4000" b="1" dirty="0" smtClean="0"/>
              <a:t>Angle measures are preserved.</a:t>
            </a:r>
          </a:p>
          <a:p>
            <a:pPr eaLnBrk="1" hangingPunct="1"/>
            <a:r>
              <a:rPr lang="en-US" altLang="en-US" sz="4000" b="1" dirty="0" smtClean="0"/>
              <a:t>Parallel lines remain parallel.</a:t>
            </a:r>
          </a:p>
          <a:p>
            <a:pPr eaLnBrk="1" hangingPunct="1"/>
            <a:r>
              <a:rPr lang="en-US" altLang="en-US" sz="4000" b="1" dirty="0" smtClean="0"/>
              <a:t>Orientation is unchanged.</a:t>
            </a:r>
          </a:p>
        </p:txBody>
      </p:sp>
    </p:spTree>
    <p:extLst>
      <p:ext uri="{BB962C8B-B14F-4D97-AF65-F5344CB8AC3E}">
        <p14:creationId xmlns:p14="http://schemas.microsoft.com/office/powerpoint/2010/main" val="197944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7350"/>
            <a:ext cx="11176000" cy="838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413000" y="6330950"/>
            <a:ext cx="5029200" cy="1292658"/>
          </a:xfrm>
          <a:prstGeom prst="rect">
            <a:avLst/>
          </a:prstGeom>
          <a:noFill/>
        </p:spPr>
        <p:txBody>
          <a:bodyPr vert="horz" wrap="square" lIns="91436" tIns="45718" rIns="91436" bIns="45718" rtlCol="0">
            <a:spAutoFit/>
          </a:bodyPr>
          <a:lstStyle/>
          <a:p>
            <a:pPr algn="ctr"/>
            <a:r>
              <a:rPr lang="en-US" sz="3900" b="1" dirty="0">
                <a:solidFill>
                  <a:srgbClr val="000000"/>
                </a:solidFill>
                <a:latin typeface="Arial - 36"/>
              </a:rPr>
              <a:t>Discovery Investigation</a:t>
            </a:r>
            <a:r>
              <a:rPr lang="en-US" sz="3900" dirty="0">
                <a:solidFill>
                  <a:srgbClr val="000000"/>
                </a:solidFill>
                <a:latin typeface="Arial - 36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630167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200" b="1" dirty="0">
                <a:solidFill>
                  <a:schemeClr val="tx1"/>
                </a:solidFill>
              </a:rPr>
              <a:t>90</a:t>
            </a:r>
            <a:r>
              <a:rPr lang="en-US" altLang="en-US" sz="4200" b="1" dirty="0">
                <a:solidFill>
                  <a:schemeClr val="tx1"/>
                </a:solidFill>
                <a:sym typeface="Symbol" pitchFamily="18" charset="2"/>
              </a:rPr>
              <a:t> counter-clockwise rotation</a:t>
            </a:r>
          </a:p>
        </p:txBody>
      </p:sp>
      <p:grpSp>
        <p:nvGrpSpPr>
          <p:cNvPr id="9220" name="Group 3"/>
          <p:cNvGrpSpPr>
            <a:grpSpLocks/>
          </p:cNvGrpSpPr>
          <p:nvPr/>
        </p:nvGrpSpPr>
        <p:grpSpPr bwMode="auto">
          <a:xfrm>
            <a:off x="1016000" y="3171331"/>
            <a:ext cx="3386667" cy="3730978"/>
            <a:chOff x="1632" y="1632"/>
            <a:chExt cx="1920" cy="1920"/>
          </a:xfrm>
        </p:grpSpPr>
        <p:sp>
          <p:nvSpPr>
            <p:cNvPr id="9232" name="Rectangle 4"/>
            <p:cNvSpPr>
              <a:spLocks noChangeArrowheads="1"/>
            </p:cNvSpPr>
            <p:nvPr/>
          </p:nvSpPr>
          <p:spPr bwMode="auto">
            <a:xfrm>
              <a:off x="1632" y="163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9233" name="Rectangle 5"/>
            <p:cNvSpPr>
              <a:spLocks noChangeArrowheads="1"/>
            </p:cNvSpPr>
            <p:nvPr/>
          </p:nvSpPr>
          <p:spPr bwMode="auto">
            <a:xfrm>
              <a:off x="1824" y="163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9234" name="Rectangle 6"/>
            <p:cNvSpPr>
              <a:spLocks noChangeArrowheads="1"/>
            </p:cNvSpPr>
            <p:nvPr/>
          </p:nvSpPr>
          <p:spPr bwMode="auto">
            <a:xfrm>
              <a:off x="2016" y="163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9235" name="Rectangle 7"/>
            <p:cNvSpPr>
              <a:spLocks noChangeArrowheads="1"/>
            </p:cNvSpPr>
            <p:nvPr/>
          </p:nvSpPr>
          <p:spPr bwMode="auto">
            <a:xfrm>
              <a:off x="2208" y="163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9236" name="Rectangle 8"/>
            <p:cNvSpPr>
              <a:spLocks noChangeArrowheads="1"/>
            </p:cNvSpPr>
            <p:nvPr/>
          </p:nvSpPr>
          <p:spPr bwMode="auto">
            <a:xfrm>
              <a:off x="2400" y="163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9237" name="Rectangle 9"/>
            <p:cNvSpPr>
              <a:spLocks noChangeArrowheads="1"/>
            </p:cNvSpPr>
            <p:nvPr/>
          </p:nvSpPr>
          <p:spPr bwMode="auto">
            <a:xfrm>
              <a:off x="2592" y="163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9238" name="Rectangle 10"/>
            <p:cNvSpPr>
              <a:spLocks noChangeArrowheads="1"/>
            </p:cNvSpPr>
            <p:nvPr/>
          </p:nvSpPr>
          <p:spPr bwMode="auto">
            <a:xfrm>
              <a:off x="2784" y="163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9239" name="Rectangle 11"/>
            <p:cNvSpPr>
              <a:spLocks noChangeArrowheads="1"/>
            </p:cNvSpPr>
            <p:nvPr/>
          </p:nvSpPr>
          <p:spPr bwMode="auto">
            <a:xfrm>
              <a:off x="2976" y="163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9240" name="Rectangle 12"/>
            <p:cNvSpPr>
              <a:spLocks noChangeArrowheads="1"/>
            </p:cNvSpPr>
            <p:nvPr/>
          </p:nvSpPr>
          <p:spPr bwMode="auto">
            <a:xfrm>
              <a:off x="3168" y="163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9241" name="Rectangle 13"/>
            <p:cNvSpPr>
              <a:spLocks noChangeArrowheads="1"/>
            </p:cNvSpPr>
            <p:nvPr/>
          </p:nvSpPr>
          <p:spPr bwMode="auto">
            <a:xfrm>
              <a:off x="3360" y="163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9242" name="Rectangle 14"/>
            <p:cNvSpPr>
              <a:spLocks noChangeArrowheads="1"/>
            </p:cNvSpPr>
            <p:nvPr/>
          </p:nvSpPr>
          <p:spPr bwMode="auto">
            <a:xfrm>
              <a:off x="1632" y="182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9243" name="Rectangle 15"/>
            <p:cNvSpPr>
              <a:spLocks noChangeArrowheads="1"/>
            </p:cNvSpPr>
            <p:nvPr/>
          </p:nvSpPr>
          <p:spPr bwMode="auto">
            <a:xfrm>
              <a:off x="1824" y="182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9244" name="Rectangle 16"/>
            <p:cNvSpPr>
              <a:spLocks noChangeArrowheads="1"/>
            </p:cNvSpPr>
            <p:nvPr/>
          </p:nvSpPr>
          <p:spPr bwMode="auto">
            <a:xfrm>
              <a:off x="2016" y="182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9245" name="Rectangle 17"/>
            <p:cNvSpPr>
              <a:spLocks noChangeArrowheads="1"/>
            </p:cNvSpPr>
            <p:nvPr/>
          </p:nvSpPr>
          <p:spPr bwMode="auto">
            <a:xfrm>
              <a:off x="2208" y="182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9246" name="Rectangle 18"/>
            <p:cNvSpPr>
              <a:spLocks noChangeArrowheads="1"/>
            </p:cNvSpPr>
            <p:nvPr/>
          </p:nvSpPr>
          <p:spPr bwMode="auto">
            <a:xfrm>
              <a:off x="2400" y="182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9247" name="Rectangle 19"/>
            <p:cNvSpPr>
              <a:spLocks noChangeArrowheads="1"/>
            </p:cNvSpPr>
            <p:nvPr/>
          </p:nvSpPr>
          <p:spPr bwMode="auto">
            <a:xfrm>
              <a:off x="2592" y="182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9248" name="Rectangle 20"/>
            <p:cNvSpPr>
              <a:spLocks noChangeArrowheads="1"/>
            </p:cNvSpPr>
            <p:nvPr/>
          </p:nvSpPr>
          <p:spPr bwMode="auto">
            <a:xfrm>
              <a:off x="2784" y="182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9249" name="Rectangle 21"/>
            <p:cNvSpPr>
              <a:spLocks noChangeArrowheads="1"/>
            </p:cNvSpPr>
            <p:nvPr/>
          </p:nvSpPr>
          <p:spPr bwMode="auto">
            <a:xfrm>
              <a:off x="2976" y="182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9250" name="Rectangle 22"/>
            <p:cNvSpPr>
              <a:spLocks noChangeArrowheads="1"/>
            </p:cNvSpPr>
            <p:nvPr/>
          </p:nvSpPr>
          <p:spPr bwMode="auto">
            <a:xfrm>
              <a:off x="3168" y="182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9251" name="Rectangle 23"/>
            <p:cNvSpPr>
              <a:spLocks noChangeArrowheads="1"/>
            </p:cNvSpPr>
            <p:nvPr/>
          </p:nvSpPr>
          <p:spPr bwMode="auto">
            <a:xfrm>
              <a:off x="3360" y="182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9252" name="Rectangle 24"/>
            <p:cNvSpPr>
              <a:spLocks noChangeArrowheads="1"/>
            </p:cNvSpPr>
            <p:nvPr/>
          </p:nvSpPr>
          <p:spPr bwMode="auto">
            <a:xfrm>
              <a:off x="1632" y="201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9253" name="Rectangle 25"/>
            <p:cNvSpPr>
              <a:spLocks noChangeArrowheads="1"/>
            </p:cNvSpPr>
            <p:nvPr/>
          </p:nvSpPr>
          <p:spPr bwMode="auto">
            <a:xfrm>
              <a:off x="1824" y="201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9254" name="Rectangle 26"/>
            <p:cNvSpPr>
              <a:spLocks noChangeArrowheads="1"/>
            </p:cNvSpPr>
            <p:nvPr/>
          </p:nvSpPr>
          <p:spPr bwMode="auto">
            <a:xfrm>
              <a:off x="2016" y="201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9255" name="Rectangle 27"/>
            <p:cNvSpPr>
              <a:spLocks noChangeArrowheads="1"/>
            </p:cNvSpPr>
            <p:nvPr/>
          </p:nvSpPr>
          <p:spPr bwMode="auto">
            <a:xfrm>
              <a:off x="2208" y="201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9256" name="Rectangle 28"/>
            <p:cNvSpPr>
              <a:spLocks noChangeArrowheads="1"/>
            </p:cNvSpPr>
            <p:nvPr/>
          </p:nvSpPr>
          <p:spPr bwMode="auto">
            <a:xfrm>
              <a:off x="2400" y="201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9257" name="Rectangle 29"/>
            <p:cNvSpPr>
              <a:spLocks noChangeArrowheads="1"/>
            </p:cNvSpPr>
            <p:nvPr/>
          </p:nvSpPr>
          <p:spPr bwMode="auto">
            <a:xfrm>
              <a:off x="2592" y="201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9258" name="Rectangle 30"/>
            <p:cNvSpPr>
              <a:spLocks noChangeArrowheads="1"/>
            </p:cNvSpPr>
            <p:nvPr/>
          </p:nvSpPr>
          <p:spPr bwMode="auto">
            <a:xfrm>
              <a:off x="2784" y="201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9259" name="Rectangle 31"/>
            <p:cNvSpPr>
              <a:spLocks noChangeArrowheads="1"/>
            </p:cNvSpPr>
            <p:nvPr/>
          </p:nvSpPr>
          <p:spPr bwMode="auto">
            <a:xfrm>
              <a:off x="2976" y="201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9260" name="Rectangle 32"/>
            <p:cNvSpPr>
              <a:spLocks noChangeArrowheads="1"/>
            </p:cNvSpPr>
            <p:nvPr/>
          </p:nvSpPr>
          <p:spPr bwMode="auto">
            <a:xfrm>
              <a:off x="3168" y="201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9261" name="Rectangle 33"/>
            <p:cNvSpPr>
              <a:spLocks noChangeArrowheads="1"/>
            </p:cNvSpPr>
            <p:nvPr/>
          </p:nvSpPr>
          <p:spPr bwMode="auto">
            <a:xfrm>
              <a:off x="3360" y="201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9262" name="Rectangle 34"/>
            <p:cNvSpPr>
              <a:spLocks noChangeArrowheads="1"/>
            </p:cNvSpPr>
            <p:nvPr/>
          </p:nvSpPr>
          <p:spPr bwMode="auto">
            <a:xfrm>
              <a:off x="1632" y="220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9263" name="Rectangle 35"/>
            <p:cNvSpPr>
              <a:spLocks noChangeArrowheads="1"/>
            </p:cNvSpPr>
            <p:nvPr/>
          </p:nvSpPr>
          <p:spPr bwMode="auto">
            <a:xfrm>
              <a:off x="1824" y="220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9264" name="Rectangle 36"/>
            <p:cNvSpPr>
              <a:spLocks noChangeArrowheads="1"/>
            </p:cNvSpPr>
            <p:nvPr/>
          </p:nvSpPr>
          <p:spPr bwMode="auto">
            <a:xfrm>
              <a:off x="2016" y="220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9265" name="Rectangle 37"/>
            <p:cNvSpPr>
              <a:spLocks noChangeArrowheads="1"/>
            </p:cNvSpPr>
            <p:nvPr/>
          </p:nvSpPr>
          <p:spPr bwMode="auto">
            <a:xfrm>
              <a:off x="2208" y="220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9266" name="Rectangle 38"/>
            <p:cNvSpPr>
              <a:spLocks noChangeArrowheads="1"/>
            </p:cNvSpPr>
            <p:nvPr/>
          </p:nvSpPr>
          <p:spPr bwMode="auto">
            <a:xfrm>
              <a:off x="2400" y="220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9267" name="Rectangle 39"/>
            <p:cNvSpPr>
              <a:spLocks noChangeArrowheads="1"/>
            </p:cNvSpPr>
            <p:nvPr/>
          </p:nvSpPr>
          <p:spPr bwMode="auto">
            <a:xfrm>
              <a:off x="2592" y="220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9268" name="Rectangle 40"/>
            <p:cNvSpPr>
              <a:spLocks noChangeArrowheads="1"/>
            </p:cNvSpPr>
            <p:nvPr/>
          </p:nvSpPr>
          <p:spPr bwMode="auto">
            <a:xfrm>
              <a:off x="2784" y="220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9269" name="Rectangle 41"/>
            <p:cNvSpPr>
              <a:spLocks noChangeArrowheads="1"/>
            </p:cNvSpPr>
            <p:nvPr/>
          </p:nvSpPr>
          <p:spPr bwMode="auto">
            <a:xfrm>
              <a:off x="2976" y="220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9270" name="Rectangle 42"/>
            <p:cNvSpPr>
              <a:spLocks noChangeArrowheads="1"/>
            </p:cNvSpPr>
            <p:nvPr/>
          </p:nvSpPr>
          <p:spPr bwMode="auto">
            <a:xfrm>
              <a:off x="3168" y="220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9271" name="Rectangle 43"/>
            <p:cNvSpPr>
              <a:spLocks noChangeArrowheads="1"/>
            </p:cNvSpPr>
            <p:nvPr/>
          </p:nvSpPr>
          <p:spPr bwMode="auto">
            <a:xfrm>
              <a:off x="3360" y="220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9272" name="Rectangle 44"/>
            <p:cNvSpPr>
              <a:spLocks noChangeArrowheads="1"/>
            </p:cNvSpPr>
            <p:nvPr/>
          </p:nvSpPr>
          <p:spPr bwMode="auto">
            <a:xfrm>
              <a:off x="1632" y="240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9273" name="Rectangle 45"/>
            <p:cNvSpPr>
              <a:spLocks noChangeArrowheads="1"/>
            </p:cNvSpPr>
            <p:nvPr/>
          </p:nvSpPr>
          <p:spPr bwMode="auto">
            <a:xfrm>
              <a:off x="1824" y="240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9274" name="Rectangle 46"/>
            <p:cNvSpPr>
              <a:spLocks noChangeArrowheads="1"/>
            </p:cNvSpPr>
            <p:nvPr/>
          </p:nvSpPr>
          <p:spPr bwMode="auto">
            <a:xfrm>
              <a:off x="2016" y="240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9275" name="Rectangle 47"/>
            <p:cNvSpPr>
              <a:spLocks noChangeArrowheads="1"/>
            </p:cNvSpPr>
            <p:nvPr/>
          </p:nvSpPr>
          <p:spPr bwMode="auto">
            <a:xfrm>
              <a:off x="2208" y="240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9276" name="Rectangle 48"/>
            <p:cNvSpPr>
              <a:spLocks noChangeArrowheads="1"/>
            </p:cNvSpPr>
            <p:nvPr/>
          </p:nvSpPr>
          <p:spPr bwMode="auto">
            <a:xfrm>
              <a:off x="2400" y="240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9277" name="Rectangle 49"/>
            <p:cNvSpPr>
              <a:spLocks noChangeArrowheads="1"/>
            </p:cNvSpPr>
            <p:nvPr/>
          </p:nvSpPr>
          <p:spPr bwMode="auto">
            <a:xfrm>
              <a:off x="2592" y="240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9278" name="Rectangle 50"/>
            <p:cNvSpPr>
              <a:spLocks noChangeArrowheads="1"/>
            </p:cNvSpPr>
            <p:nvPr/>
          </p:nvSpPr>
          <p:spPr bwMode="auto">
            <a:xfrm>
              <a:off x="2784" y="240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9279" name="Rectangle 51"/>
            <p:cNvSpPr>
              <a:spLocks noChangeArrowheads="1"/>
            </p:cNvSpPr>
            <p:nvPr/>
          </p:nvSpPr>
          <p:spPr bwMode="auto">
            <a:xfrm>
              <a:off x="2976" y="240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9280" name="Rectangle 52"/>
            <p:cNvSpPr>
              <a:spLocks noChangeArrowheads="1"/>
            </p:cNvSpPr>
            <p:nvPr/>
          </p:nvSpPr>
          <p:spPr bwMode="auto">
            <a:xfrm>
              <a:off x="3168" y="240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9281" name="Rectangle 53"/>
            <p:cNvSpPr>
              <a:spLocks noChangeArrowheads="1"/>
            </p:cNvSpPr>
            <p:nvPr/>
          </p:nvSpPr>
          <p:spPr bwMode="auto">
            <a:xfrm>
              <a:off x="3360" y="240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9282" name="Rectangle 54"/>
            <p:cNvSpPr>
              <a:spLocks noChangeArrowheads="1"/>
            </p:cNvSpPr>
            <p:nvPr/>
          </p:nvSpPr>
          <p:spPr bwMode="auto">
            <a:xfrm>
              <a:off x="1632" y="259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9283" name="Rectangle 55"/>
            <p:cNvSpPr>
              <a:spLocks noChangeArrowheads="1"/>
            </p:cNvSpPr>
            <p:nvPr/>
          </p:nvSpPr>
          <p:spPr bwMode="auto">
            <a:xfrm>
              <a:off x="1824" y="259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9284" name="Rectangle 56"/>
            <p:cNvSpPr>
              <a:spLocks noChangeArrowheads="1"/>
            </p:cNvSpPr>
            <p:nvPr/>
          </p:nvSpPr>
          <p:spPr bwMode="auto">
            <a:xfrm>
              <a:off x="2016" y="259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9285" name="Rectangle 57"/>
            <p:cNvSpPr>
              <a:spLocks noChangeArrowheads="1"/>
            </p:cNvSpPr>
            <p:nvPr/>
          </p:nvSpPr>
          <p:spPr bwMode="auto">
            <a:xfrm>
              <a:off x="2208" y="259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9286" name="Rectangle 58"/>
            <p:cNvSpPr>
              <a:spLocks noChangeArrowheads="1"/>
            </p:cNvSpPr>
            <p:nvPr/>
          </p:nvSpPr>
          <p:spPr bwMode="auto">
            <a:xfrm>
              <a:off x="2400" y="259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9287" name="Rectangle 59"/>
            <p:cNvSpPr>
              <a:spLocks noChangeArrowheads="1"/>
            </p:cNvSpPr>
            <p:nvPr/>
          </p:nvSpPr>
          <p:spPr bwMode="auto">
            <a:xfrm>
              <a:off x="2592" y="259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9288" name="Rectangle 60"/>
            <p:cNvSpPr>
              <a:spLocks noChangeArrowheads="1"/>
            </p:cNvSpPr>
            <p:nvPr/>
          </p:nvSpPr>
          <p:spPr bwMode="auto">
            <a:xfrm>
              <a:off x="2784" y="259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9289" name="Rectangle 61"/>
            <p:cNvSpPr>
              <a:spLocks noChangeArrowheads="1"/>
            </p:cNvSpPr>
            <p:nvPr/>
          </p:nvSpPr>
          <p:spPr bwMode="auto">
            <a:xfrm>
              <a:off x="2976" y="259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9290" name="Rectangle 62"/>
            <p:cNvSpPr>
              <a:spLocks noChangeArrowheads="1"/>
            </p:cNvSpPr>
            <p:nvPr/>
          </p:nvSpPr>
          <p:spPr bwMode="auto">
            <a:xfrm>
              <a:off x="3168" y="259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9291" name="Rectangle 63"/>
            <p:cNvSpPr>
              <a:spLocks noChangeArrowheads="1"/>
            </p:cNvSpPr>
            <p:nvPr/>
          </p:nvSpPr>
          <p:spPr bwMode="auto">
            <a:xfrm>
              <a:off x="3360" y="259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9292" name="Rectangle 64"/>
            <p:cNvSpPr>
              <a:spLocks noChangeArrowheads="1"/>
            </p:cNvSpPr>
            <p:nvPr/>
          </p:nvSpPr>
          <p:spPr bwMode="auto">
            <a:xfrm>
              <a:off x="1632" y="278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9293" name="Rectangle 65"/>
            <p:cNvSpPr>
              <a:spLocks noChangeArrowheads="1"/>
            </p:cNvSpPr>
            <p:nvPr/>
          </p:nvSpPr>
          <p:spPr bwMode="auto">
            <a:xfrm>
              <a:off x="1824" y="278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9294" name="Rectangle 66"/>
            <p:cNvSpPr>
              <a:spLocks noChangeArrowheads="1"/>
            </p:cNvSpPr>
            <p:nvPr/>
          </p:nvSpPr>
          <p:spPr bwMode="auto">
            <a:xfrm>
              <a:off x="2016" y="278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9295" name="Rectangle 67"/>
            <p:cNvSpPr>
              <a:spLocks noChangeArrowheads="1"/>
            </p:cNvSpPr>
            <p:nvPr/>
          </p:nvSpPr>
          <p:spPr bwMode="auto">
            <a:xfrm>
              <a:off x="2208" y="278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9296" name="Rectangle 68"/>
            <p:cNvSpPr>
              <a:spLocks noChangeArrowheads="1"/>
            </p:cNvSpPr>
            <p:nvPr/>
          </p:nvSpPr>
          <p:spPr bwMode="auto">
            <a:xfrm>
              <a:off x="2400" y="278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9297" name="Rectangle 69"/>
            <p:cNvSpPr>
              <a:spLocks noChangeArrowheads="1"/>
            </p:cNvSpPr>
            <p:nvPr/>
          </p:nvSpPr>
          <p:spPr bwMode="auto">
            <a:xfrm>
              <a:off x="2592" y="278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9298" name="Rectangle 70"/>
            <p:cNvSpPr>
              <a:spLocks noChangeArrowheads="1"/>
            </p:cNvSpPr>
            <p:nvPr/>
          </p:nvSpPr>
          <p:spPr bwMode="auto">
            <a:xfrm>
              <a:off x="2784" y="278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9299" name="Rectangle 71"/>
            <p:cNvSpPr>
              <a:spLocks noChangeArrowheads="1"/>
            </p:cNvSpPr>
            <p:nvPr/>
          </p:nvSpPr>
          <p:spPr bwMode="auto">
            <a:xfrm>
              <a:off x="2976" y="278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9300" name="Rectangle 72"/>
            <p:cNvSpPr>
              <a:spLocks noChangeArrowheads="1"/>
            </p:cNvSpPr>
            <p:nvPr/>
          </p:nvSpPr>
          <p:spPr bwMode="auto">
            <a:xfrm>
              <a:off x="3168" y="278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9301" name="Rectangle 73"/>
            <p:cNvSpPr>
              <a:spLocks noChangeArrowheads="1"/>
            </p:cNvSpPr>
            <p:nvPr/>
          </p:nvSpPr>
          <p:spPr bwMode="auto">
            <a:xfrm>
              <a:off x="3360" y="278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9302" name="Rectangle 74"/>
            <p:cNvSpPr>
              <a:spLocks noChangeArrowheads="1"/>
            </p:cNvSpPr>
            <p:nvPr/>
          </p:nvSpPr>
          <p:spPr bwMode="auto">
            <a:xfrm>
              <a:off x="1632" y="297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9303" name="Rectangle 75"/>
            <p:cNvSpPr>
              <a:spLocks noChangeArrowheads="1"/>
            </p:cNvSpPr>
            <p:nvPr/>
          </p:nvSpPr>
          <p:spPr bwMode="auto">
            <a:xfrm>
              <a:off x="1824" y="297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9304" name="Rectangle 76"/>
            <p:cNvSpPr>
              <a:spLocks noChangeArrowheads="1"/>
            </p:cNvSpPr>
            <p:nvPr/>
          </p:nvSpPr>
          <p:spPr bwMode="auto">
            <a:xfrm>
              <a:off x="2016" y="297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9305" name="Rectangle 77"/>
            <p:cNvSpPr>
              <a:spLocks noChangeArrowheads="1"/>
            </p:cNvSpPr>
            <p:nvPr/>
          </p:nvSpPr>
          <p:spPr bwMode="auto">
            <a:xfrm>
              <a:off x="2208" y="297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9306" name="Rectangle 78"/>
            <p:cNvSpPr>
              <a:spLocks noChangeArrowheads="1"/>
            </p:cNvSpPr>
            <p:nvPr/>
          </p:nvSpPr>
          <p:spPr bwMode="auto">
            <a:xfrm>
              <a:off x="2400" y="297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9307" name="Rectangle 79"/>
            <p:cNvSpPr>
              <a:spLocks noChangeArrowheads="1"/>
            </p:cNvSpPr>
            <p:nvPr/>
          </p:nvSpPr>
          <p:spPr bwMode="auto">
            <a:xfrm>
              <a:off x="2592" y="297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9308" name="Rectangle 80"/>
            <p:cNvSpPr>
              <a:spLocks noChangeArrowheads="1"/>
            </p:cNvSpPr>
            <p:nvPr/>
          </p:nvSpPr>
          <p:spPr bwMode="auto">
            <a:xfrm>
              <a:off x="2784" y="297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9309" name="Rectangle 81"/>
            <p:cNvSpPr>
              <a:spLocks noChangeArrowheads="1"/>
            </p:cNvSpPr>
            <p:nvPr/>
          </p:nvSpPr>
          <p:spPr bwMode="auto">
            <a:xfrm>
              <a:off x="2976" y="297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9310" name="Rectangle 82"/>
            <p:cNvSpPr>
              <a:spLocks noChangeArrowheads="1"/>
            </p:cNvSpPr>
            <p:nvPr/>
          </p:nvSpPr>
          <p:spPr bwMode="auto">
            <a:xfrm>
              <a:off x="3168" y="297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9311" name="Rectangle 83"/>
            <p:cNvSpPr>
              <a:spLocks noChangeArrowheads="1"/>
            </p:cNvSpPr>
            <p:nvPr/>
          </p:nvSpPr>
          <p:spPr bwMode="auto">
            <a:xfrm>
              <a:off x="3360" y="297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9312" name="Rectangle 84"/>
            <p:cNvSpPr>
              <a:spLocks noChangeArrowheads="1"/>
            </p:cNvSpPr>
            <p:nvPr/>
          </p:nvSpPr>
          <p:spPr bwMode="auto">
            <a:xfrm>
              <a:off x="1632" y="316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9313" name="Rectangle 85"/>
            <p:cNvSpPr>
              <a:spLocks noChangeArrowheads="1"/>
            </p:cNvSpPr>
            <p:nvPr/>
          </p:nvSpPr>
          <p:spPr bwMode="auto">
            <a:xfrm>
              <a:off x="1824" y="316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9314" name="Rectangle 86"/>
            <p:cNvSpPr>
              <a:spLocks noChangeArrowheads="1"/>
            </p:cNvSpPr>
            <p:nvPr/>
          </p:nvSpPr>
          <p:spPr bwMode="auto">
            <a:xfrm>
              <a:off x="2016" y="316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9315" name="Rectangle 87"/>
            <p:cNvSpPr>
              <a:spLocks noChangeArrowheads="1"/>
            </p:cNvSpPr>
            <p:nvPr/>
          </p:nvSpPr>
          <p:spPr bwMode="auto">
            <a:xfrm>
              <a:off x="2208" y="316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9316" name="Rectangle 88"/>
            <p:cNvSpPr>
              <a:spLocks noChangeArrowheads="1"/>
            </p:cNvSpPr>
            <p:nvPr/>
          </p:nvSpPr>
          <p:spPr bwMode="auto">
            <a:xfrm>
              <a:off x="2400" y="316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9317" name="Rectangle 89"/>
            <p:cNvSpPr>
              <a:spLocks noChangeArrowheads="1"/>
            </p:cNvSpPr>
            <p:nvPr/>
          </p:nvSpPr>
          <p:spPr bwMode="auto">
            <a:xfrm>
              <a:off x="2592" y="316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9318" name="Rectangle 90"/>
            <p:cNvSpPr>
              <a:spLocks noChangeArrowheads="1"/>
            </p:cNvSpPr>
            <p:nvPr/>
          </p:nvSpPr>
          <p:spPr bwMode="auto">
            <a:xfrm>
              <a:off x="2784" y="316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9319" name="Rectangle 91"/>
            <p:cNvSpPr>
              <a:spLocks noChangeArrowheads="1"/>
            </p:cNvSpPr>
            <p:nvPr/>
          </p:nvSpPr>
          <p:spPr bwMode="auto">
            <a:xfrm>
              <a:off x="2976" y="316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9320" name="Rectangle 92"/>
            <p:cNvSpPr>
              <a:spLocks noChangeArrowheads="1"/>
            </p:cNvSpPr>
            <p:nvPr/>
          </p:nvSpPr>
          <p:spPr bwMode="auto">
            <a:xfrm>
              <a:off x="3168" y="316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9321" name="Rectangle 93"/>
            <p:cNvSpPr>
              <a:spLocks noChangeArrowheads="1"/>
            </p:cNvSpPr>
            <p:nvPr/>
          </p:nvSpPr>
          <p:spPr bwMode="auto">
            <a:xfrm>
              <a:off x="3360" y="316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9322" name="Rectangle 94"/>
            <p:cNvSpPr>
              <a:spLocks noChangeArrowheads="1"/>
            </p:cNvSpPr>
            <p:nvPr/>
          </p:nvSpPr>
          <p:spPr bwMode="auto">
            <a:xfrm>
              <a:off x="1632" y="336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9323" name="Rectangle 95"/>
            <p:cNvSpPr>
              <a:spLocks noChangeArrowheads="1"/>
            </p:cNvSpPr>
            <p:nvPr/>
          </p:nvSpPr>
          <p:spPr bwMode="auto">
            <a:xfrm>
              <a:off x="1824" y="336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9324" name="Rectangle 96"/>
            <p:cNvSpPr>
              <a:spLocks noChangeArrowheads="1"/>
            </p:cNvSpPr>
            <p:nvPr/>
          </p:nvSpPr>
          <p:spPr bwMode="auto">
            <a:xfrm>
              <a:off x="2016" y="336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9325" name="Rectangle 97"/>
            <p:cNvSpPr>
              <a:spLocks noChangeArrowheads="1"/>
            </p:cNvSpPr>
            <p:nvPr/>
          </p:nvSpPr>
          <p:spPr bwMode="auto">
            <a:xfrm>
              <a:off x="2208" y="336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9326" name="Rectangle 98"/>
            <p:cNvSpPr>
              <a:spLocks noChangeArrowheads="1"/>
            </p:cNvSpPr>
            <p:nvPr/>
          </p:nvSpPr>
          <p:spPr bwMode="auto">
            <a:xfrm>
              <a:off x="2400" y="336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9327" name="Rectangle 99"/>
            <p:cNvSpPr>
              <a:spLocks noChangeArrowheads="1"/>
            </p:cNvSpPr>
            <p:nvPr/>
          </p:nvSpPr>
          <p:spPr bwMode="auto">
            <a:xfrm>
              <a:off x="2592" y="336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9328" name="Rectangle 100"/>
            <p:cNvSpPr>
              <a:spLocks noChangeArrowheads="1"/>
            </p:cNvSpPr>
            <p:nvPr/>
          </p:nvSpPr>
          <p:spPr bwMode="auto">
            <a:xfrm>
              <a:off x="2784" y="336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9329" name="Rectangle 101"/>
            <p:cNvSpPr>
              <a:spLocks noChangeArrowheads="1"/>
            </p:cNvSpPr>
            <p:nvPr/>
          </p:nvSpPr>
          <p:spPr bwMode="auto">
            <a:xfrm>
              <a:off x="2976" y="336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9330" name="Rectangle 102"/>
            <p:cNvSpPr>
              <a:spLocks noChangeArrowheads="1"/>
            </p:cNvSpPr>
            <p:nvPr/>
          </p:nvSpPr>
          <p:spPr bwMode="auto">
            <a:xfrm>
              <a:off x="3168" y="336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9331" name="Rectangle 103"/>
            <p:cNvSpPr>
              <a:spLocks noChangeArrowheads="1"/>
            </p:cNvSpPr>
            <p:nvPr/>
          </p:nvSpPr>
          <p:spPr bwMode="auto">
            <a:xfrm>
              <a:off x="3360" y="336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9332" name="Line 104"/>
            <p:cNvSpPr>
              <a:spLocks noChangeShapeType="1"/>
            </p:cNvSpPr>
            <p:nvPr/>
          </p:nvSpPr>
          <p:spPr bwMode="auto">
            <a:xfrm>
              <a:off x="2592" y="1632"/>
              <a:ext cx="0" cy="19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33" name="Line 105"/>
            <p:cNvSpPr>
              <a:spLocks noChangeShapeType="1"/>
            </p:cNvSpPr>
            <p:nvPr/>
          </p:nvSpPr>
          <p:spPr bwMode="auto">
            <a:xfrm>
              <a:off x="1632" y="2592"/>
              <a:ext cx="19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21" name="Oval 106"/>
          <p:cNvSpPr>
            <a:spLocks noChangeArrowheads="1"/>
          </p:cNvSpPr>
          <p:nvPr/>
        </p:nvSpPr>
        <p:spPr bwMode="auto">
          <a:xfrm>
            <a:off x="3979334" y="5689741"/>
            <a:ext cx="169333" cy="186549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6025" tIns="53012" rIns="106025" bIns="53012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100"/>
          </a:p>
        </p:txBody>
      </p:sp>
      <p:grpSp>
        <p:nvGrpSpPr>
          <p:cNvPr id="13419" name="Group 107"/>
          <p:cNvGrpSpPr>
            <a:grpSpLocks/>
          </p:cNvGrpSpPr>
          <p:nvPr/>
        </p:nvGrpSpPr>
        <p:grpSpPr bwMode="auto">
          <a:xfrm rot="8624121">
            <a:off x="1957917" y="3433666"/>
            <a:ext cx="1524000" cy="3171331"/>
            <a:chOff x="1104" y="1776"/>
            <a:chExt cx="864" cy="1632"/>
          </a:xfrm>
        </p:grpSpPr>
        <p:sp>
          <p:nvSpPr>
            <p:cNvPr id="9230" name="Oval 108"/>
            <p:cNvSpPr>
              <a:spLocks noChangeArrowheads="1"/>
            </p:cNvSpPr>
            <p:nvPr/>
          </p:nvSpPr>
          <p:spPr bwMode="auto">
            <a:xfrm>
              <a:off x="1104" y="1776"/>
              <a:ext cx="96" cy="96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  <p:sp>
          <p:nvSpPr>
            <p:cNvPr id="9231" name="Oval 109"/>
            <p:cNvSpPr>
              <a:spLocks noChangeArrowheads="1"/>
            </p:cNvSpPr>
            <p:nvPr/>
          </p:nvSpPr>
          <p:spPr bwMode="auto">
            <a:xfrm>
              <a:off x="1872" y="3312"/>
              <a:ext cx="96" cy="96"/>
            </a:xfrm>
            <a:prstGeom prst="ellipse">
              <a:avLst/>
            </a:prstGeom>
            <a:solidFill>
              <a:srgbClr val="C0C0C0">
                <a:alpha val="3922"/>
              </a:srgbClr>
            </a:solidFill>
            <a:ln w="9525">
              <a:solidFill>
                <a:srgbClr val="C0C0C0">
                  <a:alpha val="5098"/>
                </a:srgb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100"/>
            </a:p>
          </p:txBody>
        </p:sp>
      </p:grpSp>
      <p:sp>
        <p:nvSpPr>
          <p:cNvPr id="13422" name="Line 110"/>
          <p:cNvSpPr>
            <a:spLocks noChangeShapeType="1"/>
          </p:cNvSpPr>
          <p:nvPr/>
        </p:nvSpPr>
        <p:spPr bwMode="auto">
          <a:xfrm flipV="1">
            <a:off x="2709334" y="3544429"/>
            <a:ext cx="677333" cy="1492391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6025" tIns="53012" rIns="106025" bIns="53012"/>
          <a:lstStyle/>
          <a:p>
            <a:endParaRPr lang="en-US"/>
          </a:p>
        </p:txBody>
      </p:sp>
      <p:sp>
        <p:nvSpPr>
          <p:cNvPr id="13423" name="Line 111"/>
          <p:cNvSpPr>
            <a:spLocks noChangeShapeType="1"/>
          </p:cNvSpPr>
          <p:nvPr/>
        </p:nvSpPr>
        <p:spPr bwMode="auto">
          <a:xfrm>
            <a:off x="2709333" y="5036820"/>
            <a:ext cx="1354667" cy="746196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6025" tIns="53012" rIns="106025" bIns="53012"/>
          <a:lstStyle/>
          <a:p>
            <a:endParaRPr lang="en-US"/>
          </a:p>
        </p:txBody>
      </p:sp>
      <p:sp>
        <p:nvSpPr>
          <p:cNvPr id="13424" name="Rectangle 112"/>
          <p:cNvSpPr>
            <a:spLocks noChangeArrowheads="1"/>
          </p:cNvSpPr>
          <p:nvPr/>
        </p:nvSpPr>
        <p:spPr bwMode="auto">
          <a:xfrm rot="1728575">
            <a:off x="2762250" y="4762827"/>
            <a:ext cx="338667" cy="373098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6025" tIns="53012" rIns="106025" bIns="53012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100"/>
          </a:p>
        </p:txBody>
      </p:sp>
      <p:sp>
        <p:nvSpPr>
          <p:cNvPr id="13425" name="Arc 113"/>
          <p:cNvSpPr>
            <a:spLocks/>
          </p:cNvSpPr>
          <p:nvPr/>
        </p:nvSpPr>
        <p:spPr bwMode="auto">
          <a:xfrm rot="1633651">
            <a:off x="2963333" y="3824252"/>
            <a:ext cx="1524000" cy="167894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38100">
            <a:solidFill>
              <a:srgbClr val="66FF66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6025" tIns="53012" rIns="106025" bIns="53012" anchor="ctr"/>
          <a:lstStyle/>
          <a:p>
            <a:endParaRPr lang="en-US"/>
          </a:p>
        </p:txBody>
      </p:sp>
      <p:sp>
        <p:nvSpPr>
          <p:cNvPr id="9227" name="Text Box 114"/>
          <p:cNvSpPr txBox="1">
            <a:spLocks noChangeArrowheads="1"/>
          </p:cNvSpPr>
          <p:nvPr/>
        </p:nvSpPr>
        <p:spPr bwMode="auto">
          <a:xfrm>
            <a:off x="4910667" y="2331862"/>
            <a:ext cx="4656667" cy="13381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6025" tIns="53012" rIns="106025" bIns="53012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dirty="0">
                <a:latin typeface="Arial Black" pitchFamily="34" charset="0"/>
              </a:rPr>
              <a:t>Formula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dirty="0">
                <a:latin typeface="Arial Black" pitchFamily="34" charset="0"/>
              </a:rPr>
              <a:t>(x, y) </a:t>
            </a:r>
            <a:r>
              <a:rPr lang="en-US" altLang="en-US" dirty="0" smtClean="0">
                <a:latin typeface="Arial Black" pitchFamily="34" charset="0"/>
                <a:sym typeface="Symbol" pitchFamily="18" charset="2"/>
              </a:rPr>
              <a:t>_____________</a:t>
            </a:r>
            <a:endParaRPr lang="en-US" altLang="en-US" dirty="0">
              <a:latin typeface="Arial Black" pitchFamily="34" charset="0"/>
              <a:sym typeface="Symbol" pitchFamily="18" charset="2"/>
            </a:endParaRPr>
          </a:p>
        </p:txBody>
      </p:sp>
      <p:sp>
        <p:nvSpPr>
          <p:cNvPr id="9228" name="Text Box 115"/>
          <p:cNvSpPr txBox="1">
            <a:spLocks noChangeArrowheads="1"/>
          </p:cNvSpPr>
          <p:nvPr/>
        </p:nvSpPr>
        <p:spPr bwMode="auto">
          <a:xfrm>
            <a:off x="3979334" y="5503192"/>
            <a:ext cx="2286000" cy="537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6025" tIns="53012" rIns="106025" bIns="53012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chemeClr val="hlink"/>
                </a:solidFill>
                <a:latin typeface="Arial Black" pitchFamily="34" charset="0"/>
              </a:rPr>
              <a:t>A(4, -2)</a:t>
            </a:r>
          </a:p>
        </p:txBody>
      </p:sp>
      <p:sp>
        <p:nvSpPr>
          <p:cNvPr id="13428" name="Text Box 116"/>
          <p:cNvSpPr txBox="1">
            <a:spLocks noChangeArrowheads="1"/>
          </p:cNvSpPr>
          <p:nvPr/>
        </p:nvSpPr>
        <p:spPr bwMode="auto">
          <a:xfrm>
            <a:off x="3132667" y="2984782"/>
            <a:ext cx="2286000" cy="537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6025" tIns="53012" rIns="106025" bIns="53012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chemeClr val="hlink"/>
                </a:solidFill>
                <a:latin typeface="Arial Black" pitchFamily="34" charset="0"/>
              </a:rPr>
              <a:t>A’(2, 4)</a:t>
            </a:r>
          </a:p>
        </p:txBody>
      </p:sp>
    </p:spTree>
    <p:extLst>
      <p:ext uri="{BB962C8B-B14F-4D97-AF65-F5344CB8AC3E}">
        <p14:creationId xmlns:p14="http://schemas.microsoft.com/office/powerpoint/2010/main" val="2678026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3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3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22" dur="2000" fill="hold"/>
                                        <p:tgtEl>
                                          <p:spTgt spid="134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22" grpId="0" animBg="1"/>
      <p:bldP spid="13423" grpId="0" animBg="1"/>
      <p:bldP spid="13424" grpId="0" animBg="1"/>
      <p:bldP spid="13425" grpId="0" animBg="1"/>
      <p:bldP spid="13425" grpId="1" animBg="1"/>
      <p:bldP spid="134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6000">
              <a:schemeClr val="accent3">
                <a:lumMod val="67000"/>
              </a:schemeClr>
            </a:gs>
            <a:gs pos="48000">
              <a:schemeClr val="accent3">
                <a:lumMod val="97000"/>
                <a:lumOff val="3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Rotations are always counter-clockwise unless otherwise stated!!!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70000" y="1735294"/>
            <a:ext cx="7620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>
                <a:solidFill>
                  <a:srgbClr val="002060"/>
                </a:solidFill>
              </a:rPr>
              <a:t>90</a:t>
            </a:r>
            <a:r>
              <a:rPr lang="en-US" sz="5400" b="1" baseline="30000" dirty="0">
                <a:solidFill>
                  <a:srgbClr val="002060"/>
                </a:solidFill>
              </a:rPr>
              <a:t>0</a:t>
            </a:r>
            <a:r>
              <a:rPr lang="en-US" sz="5400" b="1" dirty="0">
                <a:solidFill>
                  <a:srgbClr val="002060"/>
                </a:solidFill>
              </a:rPr>
              <a:t>: R</a:t>
            </a:r>
            <a:r>
              <a:rPr lang="en-US" sz="5400" b="1" baseline="-25000" dirty="0">
                <a:solidFill>
                  <a:srgbClr val="002060"/>
                </a:solidFill>
              </a:rPr>
              <a:t>90°</a:t>
            </a:r>
            <a:r>
              <a:rPr lang="en-US" sz="5400" b="1" dirty="0">
                <a:solidFill>
                  <a:srgbClr val="002060"/>
                </a:solidFill>
              </a:rPr>
              <a:t>(x, y) = (-y, x</a:t>
            </a:r>
            <a:r>
              <a:rPr lang="en-US" sz="5400" b="1" dirty="0" smtClean="0">
                <a:solidFill>
                  <a:srgbClr val="002060"/>
                </a:solidFill>
              </a:rPr>
              <a:t>)</a:t>
            </a:r>
          </a:p>
          <a:p>
            <a:pPr algn="ctr"/>
            <a:r>
              <a:rPr lang="en-US" sz="5400" b="1" dirty="0" smtClean="0">
                <a:solidFill>
                  <a:srgbClr val="002060"/>
                </a:solidFill>
              </a:rPr>
              <a:t>180</a:t>
            </a:r>
            <a:r>
              <a:rPr lang="en-US" sz="5400" b="1" baseline="30000" dirty="0" smtClean="0">
                <a:solidFill>
                  <a:srgbClr val="002060"/>
                </a:solidFill>
              </a:rPr>
              <a:t>0</a:t>
            </a:r>
            <a:r>
              <a:rPr lang="en-US" sz="5400" b="1" dirty="0">
                <a:solidFill>
                  <a:srgbClr val="002060"/>
                </a:solidFill>
              </a:rPr>
              <a:t>: R</a:t>
            </a:r>
            <a:r>
              <a:rPr lang="en-US" sz="5400" b="1" baseline="-25000" dirty="0">
                <a:solidFill>
                  <a:srgbClr val="002060"/>
                </a:solidFill>
              </a:rPr>
              <a:t>180°</a:t>
            </a:r>
            <a:r>
              <a:rPr lang="en-US" sz="5400" b="1" dirty="0">
                <a:solidFill>
                  <a:srgbClr val="002060"/>
                </a:solidFill>
              </a:rPr>
              <a:t>(x, y)= (-x, -y)</a:t>
            </a:r>
          </a:p>
          <a:p>
            <a:pPr algn="ctr"/>
            <a:r>
              <a:rPr lang="en-US" sz="5400" b="1" dirty="0" smtClean="0">
                <a:solidFill>
                  <a:srgbClr val="002060"/>
                </a:solidFill>
              </a:rPr>
              <a:t>270</a:t>
            </a:r>
            <a:r>
              <a:rPr lang="en-US" sz="5400" b="1" baseline="30000" dirty="0" smtClean="0">
                <a:solidFill>
                  <a:srgbClr val="002060"/>
                </a:solidFill>
              </a:rPr>
              <a:t>0</a:t>
            </a:r>
            <a:r>
              <a:rPr lang="en-US" sz="5400" b="1" dirty="0">
                <a:solidFill>
                  <a:srgbClr val="002060"/>
                </a:solidFill>
              </a:rPr>
              <a:t>: R</a:t>
            </a:r>
            <a:r>
              <a:rPr lang="en-US" sz="5400" b="1" baseline="-25000" dirty="0">
                <a:solidFill>
                  <a:srgbClr val="002060"/>
                </a:solidFill>
              </a:rPr>
              <a:t>270°</a:t>
            </a:r>
            <a:r>
              <a:rPr lang="en-US" sz="5400" b="1" dirty="0">
                <a:solidFill>
                  <a:srgbClr val="002060"/>
                </a:solidFill>
              </a:rPr>
              <a:t>(x, y)= (y, -x)</a:t>
            </a:r>
          </a:p>
        </p:txBody>
      </p:sp>
      <p:pic>
        <p:nvPicPr>
          <p:cNvPr id="1026" name="Picture 2" descr="http://hotmath.com/hotmath_help/topics/cartesian-plane/example-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50" y="503555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270000" y="5069217"/>
            <a:ext cx="220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90° rotation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 - , +)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(-y, x)</a:t>
            </a:r>
            <a:endParaRPr lang="en-US" sz="2400" dirty="0"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70000" y="6502221"/>
            <a:ext cx="220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180° rotation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 - , -)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(- x - y)</a:t>
            </a:r>
            <a:endParaRPr lang="en-US" sz="2400" dirty="0"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04000" y="6578421"/>
            <a:ext cx="220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270° rotation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 + , - )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 y, - x)</a:t>
            </a:r>
            <a:endParaRPr lang="en-US" sz="2400" dirty="0"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71411" y="5119569"/>
            <a:ext cx="220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0° rotation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 +, +)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 x, </a:t>
            </a:r>
            <a:r>
              <a:rPr lang="en-US" sz="2400" dirty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y</a:t>
            </a:r>
            <a:r>
              <a:rPr lang="en-US" sz="2400" dirty="0" smtClean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</a:t>
            </a:r>
            <a:endParaRPr lang="en-US" sz="2400" dirty="0"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23333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4951"/>
            <a:ext cx="13907911" cy="10430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988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67" y="158751"/>
            <a:ext cx="12801600" cy="960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5754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7" y="234950"/>
            <a:ext cx="12580620" cy="9906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699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500</TotalTime>
  <Words>518</Words>
  <Application>Microsoft Office PowerPoint</Application>
  <PresentationFormat>Custom</PresentationFormat>
  <Paragraphs>119</Paragraphs>
  <Slides>17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8" baseType="lpstr">
      <vt:lpstr>Arial - 36</vt:lpstr>
      <vt:lpstr>Arial Unicode MS</vt:lpstr>
      <vt:lpstr>Arial - 24</vt:lpstr>
      <vt:lpstr>Tahoma</vt:lpstr>
      <vt:lpstr>Calibri</vt:lpstr>
      <vt:lpstr>Wingdings 3</vt:lpstr>
      <vt:lpstr>Symbol</vt:lpstr>
      <vt:lpstr>Arial - 26</vt:lpstr>
      <vt:lpstr>Arial</vt:lpstr>
      <vt:lpstr>Arial Black</vt:lpstr>
      <vt:lpstr>Office Theme</vt:lpstr>
      <vt:lpstr>PowerPoint Presentation</vt:lpstr>
      <vt:lpstr>Rotation</vt:lpstr>
      <vt:lpstr>A Rotation is an Isometry</vt:lpstr>
      <vt:lpstr>PowerPoint Presentation</vt:lpstr>
      <vt:lpstr>90 counter-clockwise rotation</vt:lpstr>
      <vt:lpstr>Rotations are always counter-clockwise unless otherwise stated!!!</vt:lpstr>
      <vt:lpstr>PowerPoint Presentation</vt:lpstr>
      <vt:lpstr>PowerPoint Presentation</vt:lpstr>
      <vt:lpstr>PowerPoint Presentation</vt:lpstr>
      <vt:lpstr>PowerPoint Presentation</vt:lpstr>
      <vt:lpstr>Rotation Example</vt:lpstr>
      <vt:lpstr>Rotation Example</vt:lpstr>
      <vt:lpstr>Rotate ABC 90 clockwise.</vt:lpstr>
      <vt:lpstr>Rotate ABC 90 clockwise.</vt:lpstr>
      <vt:lpstr>Let’s Talk about Notation Again</vt:lpstr>
      <vt:lpstr>D(4, -3)</vt:lpstr>
      <vt:lpstr>G(-3, -4)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rwalters</dc:creator>
  <cp:lastModifiedBy>rwalters</cp:lastModifiedBy>
  <cp:revision>20</cp:revision>
  <dcterms:created xsi:type="dcterms:W3CDTF">2014-09-13T19:28:55Z</dcterms:created>
  <dcterms:modified xsi:type="dcterms:W3CDTF">2015-11-18T12:39:33Z</dcterms:modified>
</cp:coreProperties>
</file>