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4" r:id="rId10"/>
    <p:sldId id="269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529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A16233-F567-4934-9197-7245592BC689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FDA6F-ECFA-4470-9871-7AEA0FBD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Quadratic Equation Day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Graphing a Quadratic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964936"/>
          </a:xfrm>
        </p:spPr>
        <p:txBody>
          <a:bodyPr/>
          <a:lstStyle/>
          <a:p>
            <a:r>
              <a:rPr lang="en-US" dirty="0" smtClean="0"/>
              <a:t>For the equation  y = -2x</a:t>
            </a:r>
            <a:r>
              <a:rPr lang="en-US" baseline="30000" dirty="0" smtClean="0"/>
              <a:t>2</a:t>
            </a:r>
            <a:r>
              <a:rPr lang="en-US" dirty="0" smtClean="0"/>
              <a:t> + 2x + 12   find the:</a:t>
            </a:r>
          </a:p>
          <a:p>
            <a:r>
              <a:rPr lang="en-US" dirty="0" smtClean="0"/>
              <a:t>1.  solution	2.   x-intercepts           3.  y-intercept</a:t>
            </a:r>
          </a:p>
          <a:p>
            <a:endParaRPr lang="en-US" dirty="0" smtClean="0"/>
          </a:p>
          <a:p>
            <a:r>
              <a:rPr lang="en-US" dirty="0" smtClean="0"/>
              <a:t>4.  AOS		5.  vertex		6.  max/min</a:t>
            </a:r>
          </a:p>
          <a:p>
            <a:endParaRPr lang="en-US" dirty="0" smtClean="0"/>
          </a:p>
          <a:p>
            <a:r>
              <a:rPr lang="en-US" dirty="0" smtClean="0"/>
              <a:t>7.  Graph: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graph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974827"/>
            <a:ext cx="4114800" cy="388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3505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18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964936"/>
          </a:xfrm>
        </p:spPr>
        <p:txBody>
          <a:bodyPr/>
          <a:lstStyle/>
          <a:p>
            <a:r>
              <a:rPr lang="en-US" dirty="0" smtClean="0"/>
              <a:t>For the equation    y = 15x</a:t>
            </a:r>
            <a:r>
              <a:rPr lang="en-US" baseline="30000" dirty="0" smtClean="0"/>
              <a:t>2</a:t>
            </a:r>
            <a:r>
              <a:rPr lang="en-US" dirty="0" smtClean="0"/>
              <a:t> + x   find the:</a:t>
            </a:r>
          </a:p>
          <a:p>
            <a:r>
              <a:rPr lang="en-US" dirty="0" smtClean="0"/>
              <a:t>1.  solution	2.   x-intercepts           3.  y-intercept</a:t>
            </a:r>
          </a:p>
          <a:p>
            <a:endParaRPr lang="en-US" dirty="0" smtClean="0"/>
          </a:p>
          <a:p>
            <a:r>
              <a:rPr lang="en-US" dirty="0" smtClean="0"/>
              <a:t>4.  AOS		5.  vertex		6.  max/min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7.  Graph: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graph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974827"/>
            <a:ext cx="4114800" cy="388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3657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562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964936"/>
          </a:xfrm>
        </p:spPr>
        <p:txBody>
          <a:bodyPr/>
          <a:lstStyle/>
          <a:p>
            <a:r>
              <a:rPr lang="en-US" dirty="0" smtClean="0"/>
              <a:t>For the equation     y = 4x</a:t>
            </a:r>
            <a:r>
              <a:rPr lang="en-US" baseline="30000" dirty="0" smtClean="0"/>
              <a:t>2</a:t>
            </a:r>
            <a:r>
              <a:rPr lang="en-US" dirty="0" smtClean="0"/>
              <a:t> - 9     find the:</a:t>
            </a:r>
          </a:p>
          <a:p>
            <a:r>
              <a:rPr lang="en-US" dirty="0" smtClean="0"/>
              <a:t>1.  solution	2.   x-intercepts           3.  y-intercept</a:t>
            </a:r>
          </a:p>
          <a:p>
            <a:endParaRPr lang="en-US" dirty="0" smtClean="0"/>
          </a:p>
          <a:p>
            <a:r>
              <a:rPr lang="en-US" dirty="0" smtClean="0"/>
              <a:t>4.  AOS		5.  vertex		6.  max/min</a:t>
            </a:r>
          </a:p>
          <a:p>
            <a:endParaRPr lang="en-US" dirty="0" smtClean="0"/>
          </a:p>
          <a:p>
            <a:r>
              <a:rPr lang="en-US" dirty="0" smtClean="0"/>
              <a:t>7.  Graph: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graph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974827"/>
            <a:ext cx="4114800" cy="388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3581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4876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964936"/>
          </a:xfrm>
        </p:spPr>
        <p:txBody>
          <a:bodyPr/>
          <a:lstStyle/>
          <a:p>
            <a:r>
              <a:rPr lang="en-US" dirty="0" smtClean="0"/>
              <a:t>For the equation  y = 2x</a:t>
            </a:r>
            <a:r>
              <a:rPr lang="en-US" baseline="30000" dirty="0" smtClean="0"/>
              <a:t>2</a:t>
            </a:r>
            <a:r>
              <a:rPr lang="en-US" dirty="0" smtClean="0"/>
              <a:t> + 3x + 1   find the:</a:t>
            </a:r>
          </a:p>
          <a:p>
            <a:r>
              <a:rPr lang="en-US" dirty="0" smtClean="0"/>
              <a:t>1.  solution	2.   x-intercepts           3.  y-intercept</a:t>
            </a:r>
          </a:p>
          <a:p>
            <a:endParaRPr lang="en-US" dirty="0" smtClean="0"/>
          </a:p>
          <a:p>
            <a:r>
              <a:rPr lang="en-US" dirty="0" smtClean="0"/>
              <a:t>4.  AOS		5.  vertex		6.  max/min</a:t>
            </a:r>
          </a:p>
          <a:p>
            <a:endParaRPr lang="en-US" dirty="0" smtClean="0"/>
          </a:p>
          <a:p>
            <a:r>
              <a:rPr lang="en-US" dirty="0" smtClean="0"/>
              <a:t>7.  Graph: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graph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974827"/>
            <a:ext cx="4114800" cy="388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464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a Quadratic Equation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The anatomy of a parabola: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34" name="AutoShape 10" descr="data:image/jpeg;base64,/9j/4AAQSkZJRgABAQAAAQABAAD/2wCEAAkGBgwQDBAOEw0SERUVDRQaDRgVFRoaFBUWHhEhFh8jHh4jJycjHyUqGhInKzsmJCc1OC0uHyozNjA2QTIrOCkBCQoKDQwOGQ8PGjAlHiMuLDUvKS41KTUsLTU0KSwqLSktNik1LCwvMCo1LCotKSkpLCwsNSwuLDUsLjAsNSwtLf/AABEIAMgAyAMBIgACEQEDEQH/xAAbAAEAAwEBAQEAAAAAAAAAAAADAAQFAQYCB//EAEAQAAIABAEKBAMGBQQBBQAAAAECAAMEERIFExQhIjNSc5KyMUFT0gYjQlFhYnFy0TJUlLPUFTV1gZEkNGOCof/EABcBAQEBAQAAAAAAAAAAAAAAAAABAwL/xAArEQEAAQEFBgYDAQAAAAAAAAAAAQIDESExURJBobHR8CJhcZHB4SMygRP/2gAMAwEAAhEDEQA/AP2WkpJRlITLQ/LW+yOGG0KT6SdIiUW5l8te0Q0BTaklZ1Rm03b/AEjiX94bQpPpJ0iOPvk5b9yw8AGhSfSTpEFR0koykJloflrfZHDFyAotzL5a9ogO6FJ9JOkQLUkrOqM2m7f6RxL+8XIB98nLfuWAyZlLKl5UT5a2n0bKbqLBpM0MoXV4lapyR5hAR4NfW0KT6SdIjO+INl6OdwVqg8IDo0ok/Z/Hq++0bEb2uNNFXlynpckKdHSSjKQmWh+Wt9kcMNoUn0k6RHKLcy+WvaIeMFYNVIQZWpUwjCaCsLLYYSRPpgCR4EgOdflc/aY2NCk+knSI8v8AF+VxSVsifiRT/p9WsozGCyxMeppVUuSRZQTc672BtrtGz8K5SapybSVLOrtMpJTTCtrFzLBbw8Nq+ry8IC9oUn0k6RBUdJKMpCZaH5a32RwxcgKLcy+WvaIDuhSfSTpEC1JKzqjNpu3+kcS/vFyAffJy37lgO6FJ9JOkRzQpPpJ0iHiQFOjpJRlITLQ/LW+yOGM6spZT5SpZYlraXJnTXso1NsyUDfYGE1yPtMvV4NGtRbmXy17RGdkvbr62b9mZkrbwIRDN/wDOOpYH8h9997HDaq0ieOHykrjUkrOqM2m7f6RxL+8NoUn0k6RHH3yct+5YeMFDoUn0k6REhokBTpGm5pLIm7W22eH9MLjncCdZ9sdotzL5a9ohoCmzTc6uwm7f6zxL+GFxzuBOs+2I++Tlv3LDwAY53AnWfbBUbTc0lkTdrbbPD+mLkBRbmXy17RATHO4E6z7YJmm51dhN2/1niX8MXIB98nLfuWAy/idJ7UE8iUGZJeclhSzFnlkTVFsNzdpYFhr16tcaUqomOodRLZWAKETCQQRcEHDrFosxj/CeqglSvRxSdfjaU5lLf7yiA/8AeryjfOy9J5x9JvXKNpuaSyJu1ttnh/TC453AnWfbEotzL5a9oh4wVg1Rf/VqW6jFoFXhGI4bZ+mvc2uDcDVY3udYtr0qSnaTKSTLky1RJarLUObKqrhA/h8gIycs10qRlSlmzGwqMn1g8CSSailsAACST9gEblJVy5stZqMGVhskfnb8wQRYg6wdRgOY53AnWfbBUbTc0lkTdrbbPD+mLkBRbmXy17RATHO4E6z7YJmm51dhN2/1niX8MXIB98nLfuWAmOdwJ1n2xMc7gTrPth4kBTpGm5pLIls2tts8P6Yzvhlppp3mhFOdqZz/AMRtYzSqldnWCqgg+d7jVaLGUK9pGTmnKAzrTjMqfBphUBF8vFyB4+cW8mUC09NJp1JKypKIpa1yFQKL2sL2EbxhZT5zyz5wm98s03OrsJu3+s8S/hhcc7gTrPtiPvk5b9yw8YKDHO4E6z7Y7DRIAKLcy+WvbDxTpKOUZSEy0Py1vsjhhdCk+knSICPvk5b9yw8U2o5WdUZtN2/0jiX94XQpPpJ0iAeAotzL5a9oiaFJ9JOkQVHRyjKQmWh+Wt9kcMBcgH3yct+5YmhSfSTpEE1HKzqjNpu3+kcS/vAXIx8jbFVWyfD56TEHnhmSxc/kZktx/wDX8o0dCk+knSIyKmklS8pSWzaYZ8h5b7IO3LOdl2HlsNNufPZv5RvZYxVTrHLHlEpLXotzL5a9oh4p0dHKMpCZaH5a32RwwuhSfSTpEYKwcvtNGUafNy2mMcm1osrhHsZ9KCVY6sQ8r2/ONL4boZkmjSW4AbFMLC9ztTWfaPgWs2sjUWuRFSqkIMrUqYRhNBWFlsMJIn0wBI8CQHNj5XP2mNfQpPpJ0iAeAotzL5a9oiaFJ9JOkQVHRyjKQmWh+Wt9kcMBcgH3yct+5YmhSfSTpEE1HKzqjNpu3+kcS/vAXIkBoUn0k6RE0KT6SdIgMfK21IopPjnKiRceZVBnTb8s3f8A6jfjzkillza+QubW0ihDvdRreccCEfeFkTAb8Y8fLc0KT6SdIje0wppp8r/f6uSEffJy37lh4ptRys6ozabt/pHEv7wuhSfSTpEYKeJAaFJ9JOkR2AlFuZfLXtENFOkabmksibtbbZ4f0wuOdwJ1n2wEffJy37lh4ps03OrsJu3+s8S/hhcc7gTrPtgHgKLcy+WvaImOdwJ1n2wVG03NJZE3a22zw/pgLkA++Tlv3LExzuBOs+2CZpudXYTdv9Z4l/DAXIx/iXZSRO9Otkk2/isz5ogfnndf3XjRxzuBOs+2K2U6OZUU06nZVCzZLoxVzcBkKm11IvY+ca2NUU1xM5d3pOS1RbmXy17YaMj4eyhOnUNPNwS7mSucAYjC4GFh4HwcEeJ8PGNDHO4E6z7Y4qpmmqaZ3K898STSuUKdtI0e2T6zE+EMQNIpf4QdRY+A1HWfA6o2siTKhqWWZwtM2r3ABIxHCWA1BiliQPAkiMbLVAlRlGmlzZYP/oqoqA7L4T6Y3xrZlINrWGu51i2vbpJDypay1QYVFlxTXY/9lgSf+zHIuQFFuZfLXtETHO4E6z7YKjabmksibtbbZ4f0wFyAffJy37liY53AnWfbBM03OrsJu3+s8S/hgLkSAxzuBOs+2Arq9pMmZPdVCS5bPMIZiQqriOrDr1CLETM3QKHwuMRqJ/jinKiHx2JcoJqPmMWI2GoEt53jdjF+GqSfJoKeWUTFmVM3bO8bbf6fDGx8I08c7gTrPtjS2mJrm7LL2whIR98nLfuWHimzTc6uwm7f6zxL+GFxzuBOs+2MlPEgMc7gTrPtjsBKLcy+WvaIaAotzL5a9sPAA++Tlv3LDwD75OW/csPASAotzL5a9oh4Ci3Mvlr2iAeAffJy37lh4B98nLfuWAeJEiQGF8KnAs+ntbBODSx/8cxRMFvO2IsL/aGA8I3YwJfy62lfwE+jzT+d3ljOy/y2Xm3P5fdG/G9tjMVax9TxiUh5vLuUqemylTz501JUtMm1pdnICj59L/8Av3eflHpI8n8YUUyfPMhAC8zIWU0lgmwLM1Oo1+Wsx6sRgrsBRbmXy17RDwFFuZfLXtEA8A++Tlv3LDwD75OW/csA8Y/xNtSZUj1qqUh87rjxtcfUCiEEeFib6o2Ix5vzcqS18qelLsD4F5rmWhH3hJEwG/GPHXbewwr2tMenG5JaVFuZfLXthoCi3Mvlr2iHjBQPvk5b9yw8A++Tlv3LDwEiRIkBTpKOUZSEy0Py1vsjhhdCk+knSI7RbmXy17RDQFNqOVnVGbTdv9I4l/eF0KT6SdIiPvk5b9yw8AGhSfSTpEFR0coykJloflrfZHDFyAotzL5a9ogJoUn0k6RBNRys6ozabt/pHEv7xcgH3yct+5YCaFJ9JOkRNCk+knSIeJAecy7TS1yctRgW8nNTmOEfwoQzm3n8vFq+2NzQpPpJ0iJRbmXy17RGd8L7FMabzp5jSh+hd39+7K6z4+Mb/tZek8+l3FN4aqQgytSphGE0FYWWwwkifTAEjwJAc2Plc/aY19Ck+knSIy6v/eaT/jq3+/SxtxgoNCk+knSIKjo5RlITLQ/LW+yOGLkBRbmXy17RATQpPpJ0iCajlZ1Rm03b/SOJf3i5APvk5b9ywE0KT6SdIjJ+HaSU4qKgy1+ZVzLbI1LLOYGrwG68oufEFa8qlcyyBMayU9xcZxzgUkeYDNc28gdUWaCilyJEuQgISXLVJdzc4VUKNfnqEbx4bKZ1m72xn4TeOjo5RlITLQ/LW+yOGF0KT6SdIiUW5l8te0Q8YKptRys6ozabt/pHEv7wuhSfSTpER98nLfuWHgA0KT6SdIjsNEgMGRVZWCKFo6RlwjAWq5gJFtRIzBsbeVz+cfel5Z/kqP8ArJv+PGrRbmXy17RB5Qp5zy7Sp+ZazYTgVxcoQLg+IDEGwIva1/GAxKXLGUJzFkp6NyjTEOGrmFbqwDgtmNRDACwB8TrFtdrS8s/yVH/WTf8AHip8IZFqKRWkzWRvnTmlFAwuhzes4ncliQSSTck3Nzcn00B5er+Ja+VNSS9PRKz2sNLnEC5wriIprLdhYYiMRBAvYxakVWVgihaOkZcIwFquYrEW1EjMGxt5XP5weXMn1kzNyADNXSpczOF0CqFn4yroACQFAwlbksNq1rtuUW5l8te2Ax52UcrIjO1JRKqqS7NWzAqgC5JJp7AADxirQZdr6jbl01KSuIFTUzlI/hJxBqcMp/hsCusNe/hfdykJ+bLyiSyBmVLqomkIbIWIOEFrbQ8IzPh6RNDNMmyXlzZhdp5Yptm0tQQEZgqgAKASTZdZJ1kPvS8s/wAlR/1k3/HirN+IMoLPSmaRQCa4Jly9OmZxgASTh0e9tk6/DVaPSxj1eTJ5qKN8ZmCXVTnmFsIKq1PMRQAAL2LgfbbxgBkVWVgihaOkZcIwFquYpItqJAkGxt5XP5x+c5Oyx8Vy/iibKelRZU2Y2wxZaVlWVslJ2Aktglj6bnXdR5frtFuZfLXtEUPiWU2jZ5FLPIYTZYUEucOtlUDxLS8SgeZIjSyjaqim/PuOKSw6qqyt/q1KTR0mLQKvCNLmYSM9TXucxqNwNVje51i2vX0vLP8AJUf9ZN/x4+Z01XytRurBlbJtYVINwQZ9KQQfMWjdjPJWJpeWf5Kj/rJv+PFOhy7XO708qTQzGlJLzg0yZjQMDhxqJBwkhDs3Nv8Axf08Y2S6GYKyZPIGB8n0aIb68SPOZtX5Tl/8wHzpeWf5Kj/rJv8AjxUyhlnKEgCbMpqVbAhQKqa2K5HhanxFrgWUKb3PhbX6aMnL8yqVAadMcwqQNaghS63K4iFJA8ATa/2+BD8tq/iD4oqPiKnSXTyplODLdEVmamCbQLPNwBlYMrDWoIZbYDax/TdLyx/JUf8AWTf8eB+CaVVpDOClRPmGYgZgzYCoCkkEglgMVwdeK8ehjS0p2atnTuUh5Sl+JKwzRSpIpGYLZcVVOW9lva+jlcWHWUDEjX9l40NLyz/JUf8AWTf8eK0qkqZlbSzDKKy5SEhjMDS2BklQVT+JZl5mskWw3FzePSRmrz0+vymhzj01GmGW5N6yYECCxYsxkarWHl4Em4tr7SZWypNlJOl0lEyPLVpbCsm2ZWXED/7bzBix8RZMmVKCSkxZdxd8aF0ZRMQlWUMhIa1iMWsXBuCY+/hWhnSMm0kibhzkuklJMw+AKywtvE3ta1/Px1eEAOl5Z/kqP+sm/wCPEjbiQAUW5l8te2HinSUcoykJloflrfZHDC6FJ9JOkQEffJy37lh4ptRys6ozabt/pHEv7wuhSfSTpEA8BRbmXy17RE0KT6SdIgqOjlGUhMtD8tb7I4YC5APvk5b9yxNCk+knSIJqOVnVGbTdv9I4l/eAuRIDQpPpJ0iJoUn0k6RASi3Mvlr2iHinR0coykJloflrfZHDC6FJ9JOkQHlMl/Ly1LpDqzVHWNJH2SXqKYpb7gysoHlgsNQEeyjx3xQ4kZSo5qy7qtLVGciS8RmLn6ZSMKgkkYrj7xGj8LTDPkzWm5iaVqpiq0uUFRkABUgXbVZuI3+2NrXxePXP13++aRo9BAUW5l8te0RNCk+knSIKjo5RlITLQ/LW+yOGMVXIwviYZzN0Y8ahJiTNXhJuucP3bGzf7WHnYHW0KT6SdIjDyNTS51Q1ZgUpNlkUuoWzIKkMB5YyxbwBIwg+Ajex8P5NOe7r/EnR6OJAaFJ9JOkRNCk+knSIwVKLcy+WvaIeKdHRyjKQmWh+Wt9kcMLoUn0k6RAR98nLfuWHim1HKzqjNpu3+kcS/vC6FJ9JOkQDxIDQpPpJ0iOwEotzL5a9ohop0jTc0lkTdrbbPD+mFxzuBOs+2Aj75OW/csPFNmm51dhN2/1niX8MLjncCdZ9sA8BRbmXy17RExzuBOs+2Co2m5pLIm7W22eH9MBcgH3yct+5YmOdwJ1n2wTNNzq7Cbt/rPEv4YC5EgMc7gTrPtiY53AnWfbASi3Mvlr2iHinRtNzSWRN2tts8P6YXHO4E6z7YDLq/wDeaT/jq3+/SxyikJQzHl4QsibOvKI/hlTGAGFvsBYbJ8BfBYWXF81TP/q1LdRi0CrwjEcJGfpr3Nrg3tYWN7nWLa7FJlWVVpMRM1NW1pgLNZlYEA2KbSMAbMLq1jYnXGlFURhOUo1oCi3Mvlr2iMtKTKMk2lNKmy/KXOd8Y+4TQCbD7GRj+LwsUiRlObKQM8mQmbUESndpravETCqhfywE/i16uv8AKM9qLu92fx5l58oHS3NIuuUCRXnyK4d2D9puMVvBbi4JEaTb5OW/csFSyGlS1lpKRVA1DGfz4dZub3PidZiM03OrsJu3+s8S/hjmuuJuppyju8XIkBjncCdZ9sTHO4E6z7YzVKLcy+WvaIeKdG03NJZE3a22zw/phcc7gTrPtgI++Tlv3LDxTZpudXYTdv8AWeJfwwuOdwJ1n2wDxIDHO4E6z7Y7ASi3Mvlr2iGgKLcy+WvbDwAPvk5b9yw8A++Tlv3LDwEgKLcy+WvaIeAotzL5a9ogHgH3yct+5YeAffJy37lgHiRIkAFFuZfLXtEPAUW5l8te0Q8BgZSls2V6MK5Q6DVkkAG4FTSkjWCNY1fb9kfXw1LqS86fUUrSZziWHJdGTCpYqiYSTZS51sAWLk2Hgv1V/wC80n/H1v8AfpY24CQFFuZfLXtEPAUW5l8te0QDwD75OW/csPAPvk5b9ywDxIkSACi3Mvlr2iHgKLcy+WvaIeAB98nLfuWHgH3yct+5YeAkSJEgKdJRyjKQmWh+Wt9kcMLoUn0k6RHaLcy+WvaIaAptRys6ozabt/pHEv7wuhSfSTpER98nLfuWHgA0KT6SdIgqOjlGUhMtD8tb7I4YuQFFuZfLXtEBNCk+knSIJqOVnVGbTdv9I4l/eLkA++Tlv3LATQpPpJ0iJoUn0k6RDxICnR0coykJloflrfZHDC6FJ9JOkRKLcy+WvaIeA87lHNS8q0oK2RqOquAhILaRTKpKgHwxnWRqBOsC8TIgfS6qnm4JmBJLgmUqG7mYDhUX+X8oYSSTfECTYQ9X/vNJ/wAdW/36WL2Tsj01PizUoJiIvrJsB4KL3wqLmyiwW5sBcwDaFJ9JOkQVHRyjKQmWh+Wt9kcMXICi3Mvlr2iAmhSfSTpEE1HKzqjNpu3+kcS/vFyAffJy37lgJoUn0k6RE0KT6SdIh4kBTo6OUZSEy0Py1vsjhhdCk+knSIlFuZfLXtEPAU2o5WdUZtN2/wBI4l/eF0KT6SdIiPvk5b9yw8AGhSfSTpEdhokBTpGm5pLIm7W22eH9MLjncCdZ9sdotzL5a9ohoCmzTc6uwm7f6zxL+GFxzuBOs+2I++Tlv3LDwAY53AnWfbBUbTc0lkTdrbbPD+mLkBRbmXy17RATHO4E6z7YJmm51dhN2/1niX8MXIB98nLfuWAmOdwJ1n2xMc7gTrPth4kBTo2m5pLIm7W22eH9MLjncCdZ9sSi3Mvlr2iHgMGqZ/8AVqXZGLQKvCMRw2z9Ne5tcG9tVje51i2vQp8o5x5qJm2Mpws4CYdlsAex2fHC4P8A3GdlKWzZXowrlDoNWSQAbgVNKSNYPiNX2/ZBfCGQqylesz02XNzk9HR0QoztmVDswLv4sPDytq1WChu453AnWfbBUbTc0lkTdrbbPD+mLkBRbmXy17RATHO4E6z7YJmm51dhN2/1niX8MXIB98nLfuWAmOdwJ1n2xMc7gTrPth4kBTo2m5pLIm7W22eH9MLjncCdZ9sSi3Mvlr2iHgKbNNzq7Cbt/rPEv4YXHO4E6z7Yj75OW/csPABjncCdZ9sdhokANFuZfLXtENEiQAPvk5b9yw8SJASAotzL5a9ojsSAaAffJy37ljsSAaJEiQAUW5l8te0Q8SJAYlX/ALzSf8dW/wB+ljbiRICQFFuZfLXtEdiQDQD75OW/csdiQDRIkSACi3Mvlr2iHiRIAH3yct+5YeJEgJEiR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gwQDBAOEw0SERUVDRQaDRgVFRoaFBUWHhEhFh8jHh4jJycjHyUqGhInKzsmJCc1OC0uHyozNjA2QTIrOCkBCQoKDQwOGQ8PGjAlHiMuLDUvKS41KTUsLTU0KSwqLSktNik1LCwvMCo1LCotKSkpLCwsNSwuLDUsLjAsNSwtLf/AABEIAMgAyAMBIgACEQEDEQH/xAAbAAEAAwEBAQEAAAAAAAAAAAADAAQFAQYCB//EAEAQAAIABAEKBAMGBQQBBQAAAAECAAMEERIFExQhIjNSc5KyMUFT0gYjQlFhYnFy0TJUlLPUFTV1gZEkNGOCof/EABcBAQEBAQAAAAAAAAAAAAAAAAABAwL/xAArEQEAAQEFBgYDAQAAAAAAAAAAAQIDESExURJBobHR8CJhcZHB4SMygRP/2gAMAwEAAhEDEQA/AP2WkpJRlITLQ/LW+yOGG0KT6SdIiUW5l8te0Q0BTaklZ1Rm03b/AEjiX94bQpPpJ0iOPvk5b9yw8AGhSfSTpEFR0koykJloflrfZHDFyAotzL5a9ogO6FJ9JOkQLUkrOqM2m7f6RxL+8XIB98nLfuWAyZlLKl5UT5a2n0bKbqLBpM0MoXV4lapyR5hAR4NfW0KT6SdIjO+INl6OdwVqg8IDo0ok/Z/Hq++0bEb2uNNFXlynpckKdHSSjKQmWh+Wt9kcMNoUn0k6RHKLcy+WvaIeMFYNVIQZWpUwjCaCsLLYYSRPpgCR4EgOdflc/aY2NCk+knSI8v8AF+VxSVsifiRT/p9WsozGCyxMeppVUuSRZQTc672BtrtGz8K5SapybSVLOrtMpJTTCtrFzLBbw8Nq+ry8IC9oUn0k6RBUdJKMpCZaH5a32RwxcgKLcy+WvaIDuhSfSTpEC1JKzqjNpu3+kcS/vFyAffJy37lgO6FJ9JOkRzQpPpJ0iHiQFOjpJRlITLQ/LW+yOGM6spZT5SpZYlraXJnTXso1NsyUDfYGE1yPtMvV4NGtRbmXy17RGdkvbr62b9mZkrbwIRDN/wDOOpYH8h9997HDaq0ieOHykrjUkrOqM2m7f6RxL+8NoUn0k6RHH3yct+5YeMFDoUn0k6REhokBTpGm5pLIm7W22eH9MLjncCdZ9sdotzL5a9ohoCmzTc6uwm7f6zxL+GFxzuBOs+2I++Tlv3LDwAY53AnWfbBUbTc0lkTdrbbPD+mLkBRbmXy17RATHO4E6z7YJmm51dhN2/1niX8MXIB98nLfuWAy/idJ7UE8iUGZJeclhSzFnlkTVFsNzdpYFhr16tcaUqomOodRLZWAKETCQQRcEHDrFosxj/CeqglSvRxSdfjaU5lLf7yiA/8AeryjfOy9J5x9JvXKNpuaSyJu1ttnh/TC453AnWfbEotzL5a9oh4wVg1Rf/VqW6jFoFXhGI4bZ+mvc2uDcDVY3udYtr0qSnaTKSTLky1RJarLUObKqrhA/h8gIycs10qRlSlmzGwqMn1g8CSSailsAACST9gEblJVy5stZqMGVhskfnb8wQRYg6wdRgOY53AnWfbBUbTc0lkTdrbbPD+mLkBRbmXy17RATHO4E6z7YJmm51dhN2/1niX8MXIB98nLfuWAmOdwJ1n2xMc7gTrPth4kBTpGm5pLIls2tts8P6Yzvhlppp3mhFOdqZz/AMRtYzSqldnWCqgg+d7jVaLGUK9pGTmnKAzrTjMqfBphUBF8vFyB4+cW8mUC09NJp1JKypKIpa1yFQKL2sL2EbxhZT5zyz5wm98s03OrsJu3+s8S/hhcc7gTrPtiPvk5b9yw8YKDHO4E6z7Y7DRIAKLcy+WvbDxTpKOUZSEy0Py1vsjhhdCk+knSICPvk5b9yw8U2o5WdUZtN2/0jiX94XQpPpJ0iAeAotzL5a9oiaFJ9JOkQVHRyjKQmWh+Wt9kcMBcgH3yct+5YmhSfSTpEE1HKzqjNpu3+kcS/vAXIx8jbFVWyfD56TEHnhmSxc/kZktx/wDX8o0dCk+knSIyKmklS8pSWzaYZ8h5b7IO3LOdl2HlsNNufPZv5RvZYxVTrHLHlEpLXotzL5a9oh4p0dHKMpCZaH5a32RwwuhSfSTpEYKwcvtNGUafNy2mMcm1osrhHsZ9KCVY6sQ8r2/ONL4boZkmjSW4AbFMLC9ztTWfaPgWs2sjUWuRFSqkIMrUqYRhNBWFlsMJIn0wBI8CQHNj5XP2mNfQpPpJ0iAeAotzL5a9oiaFJ9JOkQVHRyjKQmWh+Wt9kcMBcgH3yct+5YmhSfSTpEE1HKzqjNpu3+kcS/vAXIkBoUn0k6RE0KT6SdIgMfK21IopPjnKiRceZVBnTb8s3f8A6jfjzkillza+QubW0ihDvdRreccCEfeFkTAb8Y8fLc0KT6SdIje0wppp8r/f6uSEffJy37lh4ptRys6ozabt/pHEv7wuhSfSTpEYKeJAaFJ9JOkR2AlFuZfLXtENFOkabmksibtbbZ4f0wuOdwJ1n2wEffJy37lh4ps03OrsJu3+s8S/hhcc7gTrPtgHgKLcy+WvaImOdwJ1n2wVG03NJZE3a22zw/pgLkA++Tlv3LExzuBOs+2CZpudXYTdv9Z4l/DAXIx/iXZSRO9Otkk2/isz5ogfnndf3XjRxzuBOs+2K2U6OZUU06nZVCzZLoxVzcBkKm11IvY+ca2NUU1xM5d3pOS1RbmXy17YaMj4eyhOnUNPNwS7mSucAYjC4GFh4HwcEeJ8PGNDHO4E6z7Y4qpmmqaZ3K898STSuUKdtI0e2T6zE+EMQNIpf4QdRY+A1HWfA6o2siTKhqWWZwtM2r3ABIxHCWA1BiliQPAkiMbLVAlRlGmlzZYP/oqoqA7L4T6Y3xrZlINrWGu51i2vbpJDypay1QYVFlxTXY/9lgSf+zHIuQFFuZfLXtETHO4E6z7YKjabmksibtbbZ4f0wFyAffJy37liY53AnWfbBM03OrsJu3+s8S/hgLkSAxzuBOs+2Arq9pMmZPdVCS5bPMIZiQqriOrDr1CLETM3QKHwuMRqJ/jinKiHx2JcoJqPmMWI2GoEt53jdjF+GqSfJoKeWUTFmVM3bO8bbf6fDGx8I08c7gTrPtjS2mJrm7LL2whIR98nLfuWHimzTc6uwm7f6zxL+GFxzuBOs+2MlPEgMc7gTrPtjsBKLcy+WvaIaAotzL5a9sPAA++Tlv3LDwD75OW/csPASAotzL5a9oh4Ci3Mvlr2iAeAffJy37lh4B98nLfuWAeJEiQGF8KnAs+ntbBODSx/8cxRMFvO2IsL/aGA8I3YwJfy62lfwE+jzT+d3ljOy/y2Xm3P5fdG/G9tjMVax9TxiUh5vLuUqemylTz501JUtMm1pdnICj59L/8Av3eflHpI8n8YUUyfPMhAC8zIWU0lgmwLM1Oo1+Wsx6sRgrsBRbmXy17RDwFFuZfLXtEA8A++Tlv3LDwD75OW/csA8Y/xNtSZUj1qqUh87rjxtcfUCiEEeFib6o2Ix5vzcqS18qelLsD4F5rmWhH3hJEwG/GPHXbewwr2tMenG5JaVFuZfLXthoCi3Mvlr2iHjBQPvk5b9yw8A++Tlv3LDwEiRIkBTpKOUZSEy0Py1vsjhhdCk+knSI7RbmXy17RDQFNqOVnVGbTdv9I4l/eF0KT6SdIiPvk5b9yw8AGhSfSTpEFR0coykJloflrfZHDFyAotzL5a9ogJoUn0k6RBNRys6ozabt/pHEv7xcgH3yct+5YCaFJ9JOkRNCk+knSIeJAecy7TS1yctRgW8nNTmOEfwoQzm3n8vFq+2NzQpPpJ0iJRbmXy17RGd8L7FMabzp5jSh+hd39+7K6z4+Mb/tZek8+l3FN4aqQgytSphGE0FYWWwwkifTAEjwJAc2Plc/aY19Ck+knSIy6v/eaT/jq3+/SxtxgoNCk+knSIKjo5RlITLQ/LW+yOGLkBRbmXy17RATQpPpJ0iCajlZ1Rm03b/SOJf3i5APvk5b9ywE0KT6SdIjJ+HaSU4qKgy1+ZVzLbI1LLOYGrwG68oufEFa8qlcyyBMayU9xcZxzgUkeYDNc28gdUWaCilyJEuQgISXLVJdzc4VUKNfnqEbx4bKZ1m72xn4TeOjo5RlITLQ/LW+yOGF0KT6SdIiUW5l8te0Q8YKptRys6ozabt/pHEv7wuhSfSTpER98nLfuWHgA0KT6SdIjsNEgMGRVZWCKFo6RlwjAWq5gJFtRIzBsbeVz+cfel5Z/kqP8ArJv+PGrRbmXy17RB5Qp5zy7Sp+ZazYTgVxcoQLg+IDEGwIva1/GAxKXLGUJzFkp6NyjTEOGrmFbqwDgtmNRDACwB8TrFtdrS8s/yVH/WTf8AHip8IZFqKRWkzWRvnTmlFAwuhzes4ncliQSSTck3Nzcn00B5er+Ja+VNSS9PRKz2sNLnEC5wriIprLdhYYiMRBAvYxakVWVgihaOkZcIwFquYrEW1EjMGxt5XP5weXMn1kzNyADNXSpczOF0CqFn4yroACQFAwlbksNq1rtuUW5l8te2Ax52UcrIjO1JRKqqS7NWzAqgC5JJp7AADxirQZdr6jbl01KSuIFTUzlI/hJxBqcMp/hsCusNe/hfdykJ+bLyiSyBmVLqomkIbIWIOEFrbQ8IzPh6RNDNMmyXlzZhdp5Yptm0tQQEZgqgAKASTZdZJ1kPvS8s/wAlR/1k3/HirN+IMoLPSmaRQCa4Jly9OmZxgASTh0e9tk6/DVaPSxj1eTJ5qKN8ZmCXVTnmFsIKq1PMRQAAL2LgfbbxgBkVWVgihaOkZcIwFquYpItqJAkGxt5XP5x+c5Oyx8Vy/iibKelRZU2Y2wxZaVlWVslJ2Aktglj6bnXdR5frtFuZfLXtEUPiWU2jZ5FLPIYTZYUEucOtlUDxLS8SgeZIjSyjaqim/PuOKSw6qqyt/q1KTR0mLQKvCNLmYSM9TXucxqNwNVje51i2vX0vLP8AJUf9ZN/x4+Z01XytRurBlbJtYVINwQZ9KQQfMWjdjPJWJpeWf5Kj/rJv+PFOhy7XO708qTQzGlJLzg0yZjQMDhxqJBwkhDs3Nv8Axf08Y2S6GYKyZPIGB8n0aIb68SPOZtX5Tl/8wHzpeWf5Kj/rJv8AjxUyhlnKEgCbMpqVbAhQKqa2K5HhanxFrgWUKb3PhbX6aMnL8yqVAadMcwqQNaghS63K4iFJA8ATa/2+BD8tq/iD4oqPiKnSXTyplODLdEVmamCbQLPNwBlYMrDWoIZbYDax/TdLyx/JUf8AWTf8eB+CaVVpDOClRPmGYgZgzYCoCkkEglgMVwdeK8ehjS0p2atnTuUh5Sl+JKwzRSpIpGYLZcVVOW9lva+jlcWHWUDEjX9l40NLyz/JUf8AWTf8eK0qkqZlbSzDKKy5SEhjMDS2BklQVT+JZl5mskWw3FzePSRmrz0+vymhzj01GmGW5N6yYECCxYsxkarWHl4Em4tr7SZWypNlJOl0lEyPLVpbCsm2ZWXED/7bzBix8RZMmVKCSkxZdxd8aF0ZRMQlWUMhIa1iMWsXBuCY+/hWhnSMm0kibhzkuklJMw+AKywtvE3ta1/Px1eEAOl5Z/kqP+sm/wCPEjbiQAUW5l8te2HinSUcoykJloflrfZHDC6FJ9JOkQEffJy37lh4ptRys6ozabt/pHEv7wuhSfSTpEA8BRbmXy17RE0KT6SdIgqOjlGUhMtD8tb7I4YC5APvk5b9yxNCk+knSIJqOVnVGbTdv9I4l/eAuRIDQpPpJ0iJoUn0k6RASi3Mvlr2iHinR0coykJloflrfZHDC6FJ9JOkQHlMl/Ly1LpDqzVHWNJH2SXqKYpb7gysoHlgsNQEeyjx3xQ4kZSo5qy7qtLVGciS8RmLn6ZSMKgkkYrj7xGj8LTDPkzWm5iaVqpiq0uUFRkABUgXbVZuI3+2NrXxePXP13++aRo9BAUW5l8te0RNCk+knSIKjo5RlITLQ/LW+yOGMVXIwviYZzN0Y8ahJiTNXhJuucP3bGzf7WHnYHW0KT6SdIjDyNTS51Q1ZgUpNlkUuoWzIKkMB5YyxbwBIwg+Ajex8P5NOe7r/EnR6OJAaFJ9JOkRNCk+knSIwVKLcy+WvaIeKdHRyjKQmWh+Wt9kcMLoUn0k6RAR98nLfuWHim1HKzqjNpu3+kcS/vC6FJ9JOkQDxIDQpPpJ0iOwEotzL5a9ohop0jTc0lkTdrbbPD+mFxzuBOs+2Aj75OW/csPFNmm51dhN2/1niX8MLjncCdZ9sA8BRbmXy17RExzuBOs+2Co2m5pLIm7W22eH9MBcgH3yct+5YmOdwJ1n2wTNNzq7Cbt/rPEv4YC5EgMc7gTrPtiY53AnWfbASi3Mvlr2iHinRtNzSWRN2tts8P6YXHO4E6z7YDLq/wDeaT/jq3+/SxyikJQzHl4QsibOvKI/hlTGAGFvsBYbJ8BfBYWXF81TP/q1LdRi0CrwjEcJGfpr3Nrg3tYWN7nWLa7FJlWVVpMRM1NW1pgLNZlYEA2KbSMAbMLq1jYnXGlFURhOUo1oCi3Mvlr2iMtKTKMk2lNKmy/KXOd8Y+4TQCbD7GRj+LwsUiRlObKQM8mQmbUESndpravETCqhfywE/i16uv8AKM9qLu92fx5l58oHS3NIuuUCRXnyK4d2D9puMVvBbi4JEaTb5OW/csFSyGlS1lpKRVA1DGfz4dZub3PidZiM03OrsJu3+s8S/hjmuuJuppyju8XIkBjncCdZ9sTHO4E6z7YzVKLcy+WvaIeKdG03NJZE3a22zw/phcc7gTrPtgI++Tlv3LDxTZpudXYTdv8AWeJfwwuOdwJ1n2wDxIDHO4E6z7Y7ASi3Mvlr2iGgKLcy+WvbDwAPvk5b9yw8A++Tlv3LDwEgKLcy+WvaIeAotzL5a9ogHgH3yct+5YeAffJy37lgHiRIkAFFuZfLXtEPAUW5l8te0Q8BgZSls2V6MK5Q6DVkkAG4FTSkjWCNY1fb9kfXw1LqS86fUUrSZziWHJdGTCpYqiYSTZS51sAWLk2Hgv1V/wC80n/H1v8AfpY24CQFFuZfLXtEPAUW5l8te0QDwD75OW/csPAPvk5b9ywDxIkSACi3Mvlr2iHgKLcy+WvaIeAB98nLfuWHgH3yct+5YeAkSJEgKdJRyjKQmWh+Wt9kcMLoUn0k6RHaLcy+WvaIaAptRys6ozabt/pHEv7wuhSfSTpER98nLfuWHgA0KT6SdIgqOjlGUhMtD8tb7I4YuQFFuZfLXtEBNCk+knSIJqOVnVGbTdv9I4l/eLkA++Tlv3LATQpPpJ0iJoUn0k6RDxICnR0coykJloflrfZHDC6FJ9JOkRKLcy+WvaIeA87lHNS8q0oK2RqOquAhILaRTKpKgHwxnWRqBOsC8TIgfS6qnm4JmBJLgmUqG7mYDhUX+X8oYSSTfECTYQ9X/vNJ/wAdW/36WL2Tsj01PizUoJiIvrJsB4KL3wqLmyiwW5sBcwDaFJ9JOkQVHRyjKQmWh+Wt9kcMXICi3Mvlr2iAmhSfSTpEE1HKzqjNpu3+kcS/vFyAffJy37lgJoUn0k6RE0KT6SdIh4kBTo6OUZSEy0Py1vsjhhdCk+knSIlFuZfLXtEPAU2o5WdUZtN2/wBI4l/eF0KT6SdIiPvk5b9yw8AGhSfSTpEdhokBTpGm5pLIm7W22eH9MLjncCdZ9sdotzL5a9ohoCmzTc6uwm7f6zxL+GFxzuBOs+2I++Tlv3LDwAY53AnWfbBUbTc0lkTdrbbPD+mLkBRbmXy17RATHO4E6z7YJmm51dhN2/1niX8MXIB98nLfuWAmOdwJ1n2xMc7gTrPth4kBTo2m5pLIm7W22eH9MLjncCdZ9sSi3Mvlr2iHgMGqZ/8AVqXZGLQKvCMRw2z9Ne5tcG9tVje51i2vQp8o5x5qJm2Mpws4CYdlsAex2fHC4P8A3GdlKWzZXowrlDoNWSQAbgVNKSNYPiNX2/ZBfCGQqylesz02XNzk9HR0QoztmVDswLv4sPDytq1WChu453AnWfbBUbTc0lkTdrbbPD+mLkBRbmXy17RATHO4E6z7YJmm51dhN2/1niX8MXIB98nLfuWAmOdwJ1n2xMc7gTrPth4kBTo2m5pLIm7W22eH9MLjncCdZ9sSi3Mvlr2iHgKbNNzq7Cbt/rPEv4YXHO4E6z7Yj75OW/csPABjncCdZ9sdhokANFuZfLXtENEiQAPvk5b9yw8SJASAotzL5a9ojsSAaAffJy37ljsSAaJEiQAUW5l8te0Q8SJAYlX/ALzSf8dW/wB+ljbiRICQFFuZfLXtEdiQDQD75OW/csdiQDRIkSACi3Mvlr2iHiRIAH3yct+5YeJEgJEiR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gwQDBAOEw0SERUVDRQaDRgVFRoaFBUWHhEhFh8jHh4jJycjHyUqGhInKzsmJCc1OC0uHyozNjA2QTIrOCkBCQoKDQwOGQ8PGjAlHiMuLDUvKS41KTUsLTU0KSwqLSktNik1LCwvMCo1LCotKSkpLCwsNSwuLDUsLjAsNSwtLf/AABEIAMgAyAMBIgACEQEDEQH/xAAbAAEAAwEBAQEAAAAAAAAAAAADAAQFAQYCB//EAEAQAAIABAEKBAMGBQQBBQAAAAECAAMEERIFExQhIjNSc5KyMUFT0gYjQlFhYnFy0TJUlLPUFTV1gZEkNGOCof/EABcBAQEBAQAAAAAAAAAAAAAAAAABAwL/xAArEQEAAQEFBgYDAQAAAAAAAAAAAQIDESExURJBobHR8CJhcZHB4SMygRP/2gAMAwEAAhEDEQA/AP2WkpJRlITLQ/LW+yOGG0KT6SdIiUW5l8te0Q0BTaklZ1Rm03b/AEjiX94bQpPpJ0iOPvk5b9yw8AGhSfSTpEFR0koykJloflrfZHDFyAotzL5a9ogO6FJ9JOkQLUkrOqM2m7f6RxL+8XIB98nLfuWAyZlLKl5UT5a2n0bKbqLBpM0MoXV4lapyR5hAR4NfW0KT6SdIjO+INl6OdwVqg8IDo0ok/Z/Hq++0bEb2uNNFXlynpckKdHSSjKQmWh+Wt9kcMNoUn0k6RHKLcy+WvaIeMFYNVIQZWpUwjCaCsLLYYSRPpgCR4EgOdflc/aY2NCk+knSI8v8AF+VxSVsifiRT/p9WsozGCyxMeppVUuSRZQTc672BtrtGz8K5SapybSVLOrtMpJTTCtrFzLBbw8Nq+ry8IC9oUn0k6RBUdJKMpCZaH5a32RwxcgKLcy+WvaIDuhSfSTpEC1JKzqjNpu3+kcS/vFyAffJy37lgO6FJ9JOkRzQpPpJ0iHiQFOjpJRlITLQ/LW+yOGM6spZT5SpZYlraXJnTXso1NsyUDfYGE1yPtMvV4NGtRbmXy17RGdkvbr62b9mZkrbwIRDN/wDOOpYH8h9997HDaq0ieOHykrjUkrOqM2m7f6RxL+8NoUn0k6RHH3yct+5YeMFDoUn0k6REhokBTpGm5pLIm7W22eH9MLjncCdZ9sdotzL5a9ohoCmzTc6uwm7f6zxL+GFxzuBOs+2I++Tlv3LDwAY53AnWfbBUbTc0lkTdrbbPD+mLkBRbmXy17RATHO4E6z7YJmm51dhN2/1niX8MXIB98nLfuWAy/idJ7UE8iUGZJeclhSzFnlkTVFsNzdpYFhr16tcaUqomOodRLZWAKETCQQRcEHDrFosxj/CeqglSvRxSdfjaU5lLf7yiA/8AeryjfOy9J5x9JvXKNpuaSyJu1ttnh/TC453AnWfbEotzL5a9oh4wVg1Rf/VqW6jFoFXhGI4bZ+mvc2uDcDVY3udYtr0qSnaTKSTLky1RJarLUObKqrhA/h8gIycs10qRlSlmzGwqMn1g8CSSailsAACST9gEblJVy5stZqMGVhskfnb8wQRYg6wdRgOY53AnWfbBUbTc0lkTdrbbPD+mLkBRbmXy17RATHO4E6z7YJmm51dhN2/1niX8MXIB98nLfuWAmOdwJ1n2xMc7gTrPth4kBTpGm5pLIls2tts8P6Yzvhlppp3mhFOdqZz/AMRtYzSqldnWCqgg+d7jVaLGUK9pGTmnKAzrTjMqfBphUBF8vFyB4+cW8mUC09NJp1JKypKIpa1yFQKL2sL2EbxhZT5zyz5wm98s03OrsJu3+s8S/hhcc7gTrPtiPvk5b9yw8YKDHO4E6z7Y7DRIAKLcy+WvbDxTpKOUZSEy0Py1vsjhhdCk+knSICPvk5b9yw8U2o5WdUZtN2/0jiX94XQpPpJ0iAeAotzL5a9oiaFJ9JOkQVHRyjKQmWh+Wt9kcMBcgH3yct+5YmhSfSTpEE1HKzqjNpu3+kcS/vAXIx8jbFVWyfD56TEHnhmSxc/kZktx/wDX8o0dCk+knSIyKmklS8pSWzaYZ8h5b7IO3LOdl2HlsNNufPZv5RvZYxVTrHLHlEpLXotzL5a9oh4p0dHKMpCZaH5a32RwwuhSfSTpEYKwcvtNGUafNy2mMcm1osrhHsZ9KCVY6sQ8r2/ONL4boZkmjSW4AbFMLC9ztTWfaPgWs2sjUWuRFSqkIMrUqYRhNBWFlsMJIn0wBI8CQHNj5XP2mNfQpPpJ0iAeAotzL5a9oiaFJ9JOkQVHRyjKQmWh+Wt9kcMBcgH3yct+5YmhSfSTpEE1HKzqjNpu3+kcS/vAXIkBoUn0k6RE0KT6SdIgMfK21IopPjnKiRceZVBnTb8s3f8A6jfjzkillza+QubW0ihDvdRreccCEfeFkTAb8Y8fLc0KT6SdIje0wppp8r/f6uSEffJy37lh4ptRys6ozabt/pHEv7wuhSfSTpEYKeJAaFJ9JOkR2AlFuZfLXtENFOkabmksibtbbZ4f0wuOdwJ1n2wEffJy37lh4ps03OrsJu3+s8S/hhcc7gTrPtgHgKLcy+WvaImOdwJ1n2wVG03NJZE3a22zw/pgLkA++Tlv3LExzuBOs+2CZpudXYTdv9Z4l/DAXIx/iXZSRO9Otkk2/isz5ogfnndf3XjRxzuBOs+2K2U6OZUU06nZVCzZLoxVzcBkKm11IvY+ca2NUU1xM5d3pOS1RbmXy17YaMj4eyhOnUNPNwS7mSucAYjC4GFh4HwcEeJ8PGNDHO4E6z7Y4qpmmqaZ3K898STSuUKdtI0e2T6zE+EMQNIpf4QdRY+A1HWfA6o2siTKhqWWZwtM2r3ABIxHCWA1BiliQPAkiMbLVAlRlGmlzZYP/oqoqA7L4T6Y3xrZlINrWGu51i2vbpJDypay1QYVFlxTXY/9lgSf+zHIuQFFuZfLXtETHO4E6z7YKjabmksibtbbZ4f0wFyAffJy37liY53AnWfbBM03OrsJu3+s8S/hgLkSAxzuBOs+2Arq9pMmZPdVCS5bPMIZiQqriOrDr1CLETM3QKHwuMRqJ/jinKiHx2JcoJqPmMWI2GoEt53jdjF+GqSfJoKeWUTFmVM3bO8bbf6fDGx8I08c7gTrPtjS2mJrm7LL2whIR98nLfuWHimzTc6uwm7f6zxL+GFxzuBOs+2MlPEgMc7gTrPtjsBKLcy+WvaIaAotzL5a9sPAA++Tlv3LDwD75OW/csPASAotzL5a9oh4Ci3Mvlr2iAeAffJy37lh4B98nLfuWAeJEiQGF8KnAs+ntbBODSx/8cxRMFvO2IsL/aGA8I3YwJfy62lfwE+jzT+d3ljOy/y2Xm3P5fdG/G9tjMVax9TxiUh5vLuUqemylTz501JUtMm1pdnICj59L/8Av3eflHpI8n8YUUyfPMhAC8zIWU0lgmwLM1Oo1+Wsx6sRgrsBRbmXy17RDwFFuZfLXtEA8A++Tlv3LDwD75OW/csA8Y/xNtSZUj1qqUh87rjxtcfUCiEEeFib6o2Ix5vzcqS18qelLsD4F5rmWhH3hJEwG/GPHXbewwr2tMenG5JaVFuZfLXthoCi3Mvlr2iHjBQPvk5b9yw8A++Tlv3LDwEiRIkBTpKOUZSEy0Py1vsjhhdCk+knSI7RbmXy17RDQFNqOVnVGbTdv9I4l/eF0KT6SdIiPvk5b9yw8AGhSfSTpEFR0coykJloflrfZHDFyAotzL5a9ogJoUn0k6RBNRys6ozabt/pHEv7xcgH3yct+5YCaFJ9JOkRNCk+knSIeJAecy7TS1yctRgW8nNTmOEfwoQzm3n8vFq+2NzQpPpJ0iJRbmXy17RGd8L7FMabzp5jSh+hd39+7K6z4+Mb/tZek8+l3FN4aqQgytSphGE0FYWWwwkifTAEjwJAc2Plc/aY19Ck+knSIy6v/eaT/jq3+/SxtxgoNCk+knSIKjo5RlITLQ/LW+yOGLkBRbmXy17RATQpPpJ0iCajlZ1Rm03b/SOJf3i5APvk5b9ywE0KT6SdIjJ+HaSU4qKgy1+ZVzLbI1LLOYGrwG68oufEFa8qlcyyBMayU9xcZxzgUkeYDNc28gdUWaCilyJEuQgISXLVJdzc4VUKNfnqEbx4bKZ1m72xn4TeOjo5RlITLQ/LW+yOGF0KT6SdIiUW5l8te0Q8YKptRys6ozabt/pHEv7wuhSfSTpER98nLfuWHgA0KT6SdIjsNEgMGRVZWCKFo6RlwjAWq5gJFtRIzBsbeVz+cfel5Z/kqP8ArJv+PGrRbmXy17RB5Qp5zy7Sp+ZazYTgVxcoQLg+IDEGwIva1/GAxKXLGUJzFkp6NyjTEOGrmFbqwDgtmNRDACwB8TrFtdrS8s/yVH/WTf8AHip8IZFqKRWkzWRvnTmlFAwuhzes4ncliQSSTck3Nzcn00B5er+Ja+VNSS9PRKz2sNLnEC5wriIprLdhYYiMRBAvYxakVWVgihaOkZcIwFquYrEW1EjMGxt5XP5weXMn1kzNyADNXSpczOF0CqFn4yroACQFAwlbksNq1rtuUW5l8te2Ax52UcrIjO1JRKqqS7NWzAqgC5JJp7AADxirQZdr6jbl01KSuIFTUzlI/hJxBqcMp/hsCusNe/hfdykJ+bLyiSyBmVLqomkIbIWIOEFrbQ8IzPh6RNDNMmyXlzZhdp5Yptm0tQQEZgqgAKASTZdZJ1kPvS8s/wAlR/1k3/HirN+IMoLPSmaRQCa4Jly9OmZxgASTh0e9tk6/DVaPSxj1eTJ5qKN8ZmCXVTnmFsIKq1PMRQAAL2LgfbbxgBkVWVgihaOkZcIwFquYpItqJAkGxt5XP5x+c5Oyx8Vy/iibKelRZU2Y2wxZaVlWVslJ2Aktglj6bnXdR5frtFuZfLXtEUPiWU2jZ5FLPIYTZYUEucOtlUDxLS8SgeZIjSyjaqim/PuOKSw6qqyt/q1KTR0mLQKvCNLmYSM9TXucxqNwNVje51i2vX0vLP8AJUf9ZN/x4+Z01XytRurBlbJtYVINwQZ9KQQfMWjdjPJWJpeWf5Kj/rJv+PFOhy7XO708qTQzGlJLzg0yZjQMDhxqJBwkhDs3Nv8Axf08Y2S6GYKyZPIGB8n0aIb68SPOZtX5Tl/8wHzpeWf5Kj/rJv8AjxUyhlnKEgCbMpqVbAhQKqa2K5HhanxFrgWUKb3PhbX6aMnL8yqVAadMcwqQNaghS63K4iFJA8ATa/2+BD8tq/iD4oqPiKnSXTyplODLdEVmamCbQLPNwBlYMrDWoIZbYDax/TdLyx/JUf8AWTf8eB+CaVVpDOClRPmGYgZgzYCoCkkEglgMVwdeK8ehjS0p2atnTuUh5Sl+JKwzRSpIpGYLZcVVOW9lva+jlcWHWUDEjX9l40NLyz/JUf8AWTf8eK0qkqZlbSzDKKy5SEhjMDS2BklQVT+JZl5mskWw3FzePSRmrz0+vymhzj01GmGW5N6yYECCxYsxkarWHl4Em4tr7SZWypNlJOl0lEyPLVpbCsm2ZWXED/7bzBix8RZMmVKCSkxZdxd8aF0ZRMQlWUMhIa1iMWsXBuCY+/hWhnSMm0kibhzkuklJMw+AKywtvE3ta1/Px1eEAOl5Z/kqP+sm/wCPEjbiQAUW5l8te2HinSUcoykJloflrfZHDC6FJ9JOkQEffJy37lh4ptRys6ozabt/pHEv7wuhSfSTpEA8BRbmXy17RE0KT6SdIgqOjlGUhMtD8tb7I4YC5APvk5b9yxNCk+knSIJqOVnVGbTdv9I4l/eAuRIDQpPpJ0iJoUn0k6RASi3Mvlr2iHinR0coykJloflrfZHDC6FJ9JOkQHlMl/Ly1LpDqzVHWNJH2SXqKYpb7gysoHlgsNQEeyjx3xQ4kZSo5qy7qtLVGciS8RmLn6ZSMKgkkYrj7xGj8LTDPkzWm5iaVqpiq0uUFRkABUgXbVZuI3+2NrXxePXP13++aRo9BAUW5l8te0RNCk+knSIKjo5RlITLQ/LW+yOGMVXIwviYZzN0Y8ahJiTNXhJuucP3bGzf7WHnYHW0KT6SdIjDyNTS51Q1ZgUpNlkUuoWzIKkMB5YyxbwBIwg+Ajex8P5NOe7r/EnR6OJAaFJ9JOkRNCk+knSIwVKLcy+WvaIeKdHRyjKQmWh+Wt9kcMLoUn0k6RAR98nLfuWHim1HKzqjNpu3+kcS/vC6FJ9JOkQDxIDQpPpJ0iOwEotzL5a9ohop0jTc0lkTdrbbPD+mFxzuBOs+2Aj75OW/csPFNmm51dhN2/1niX8MLjncCdZ9sA8BRbmXy17RExzuBOs+2Co2m5pLIm7W22eH9MBcgH3yct+5YmOdwJ1n2wTNNzq7Cbt/rPEv4YC5EgMc7gTrPtiY53AnWfbASi3Mvlr2iHinRtNzSWRN2tts8P6YXHO4E6z7YDLq/wDeaT/jq3+/SxyikJQzHl4QsibOvKI/hlTGAGFvsBYbJ8BfBYWXF81TP/q1LdRi0CrwjEcJGfpr3Nrg3tYWN7nWLa7FJlWVVpMRM1NW1pgLNZlYEA2KbSMAbMLq1jYnXGlFURhOUo1oCi3Mvlr2iMtKTKMk2lNKmy/KXOd8Y+4TQCbD7GRj+LwsUiRlObKQM8mQmbUESndpravETCqhfywE/i16uv8AKM9qLu92fx5l58oHS3NIuuUCRXnyK4d2D9puMVvBbi4JEaTb5OW/csFSyGlS1lpKRVA1DGfz4dZub3PidZiM03OrsJu3+s8S/hjmuuJuppyju8XIkBjncCdZ9sTHO4E6z7YzVKLcy+WvaIeKdG03NJZE3a22zw/phcc7gTrPtgI++Tlv3LDxTZpudXYTdv8AWeJfwwuOdwJ1n2wDxIDHO4E6z7Y7ASi3Mvlr2iGgKLcy+WvbDwAPvk5b9yw8A++Tlv3LDwEgKLcy+WvaIeAotzL5a9ogHgH3yct+5YeAffJy37lgHiRIkAFFuZfLXtEPAUW5l8te0Q8BgZSls2V6MK5Q6DVkkAG4FTSkjWCNY1fb9kfXw1LqS86fUUrSZziWHJdGTCpYqiYSTZS51sAWLk2Hgv1V/wC80n/H1v8AfpY24CQFFuZfLXtEPAUW5l8te0QDwD75OW/csPAPvk5b9ywDxIkSACi3Mvlr2iHgKLcy+WvaIeAB98nLfuWHgH3yct+5YeAkSJEgKdJRyjKQmWh+Wt9kcMLoUn0k6RHaLcy+WvaIaAptRys6ozabt/pHEv7wuhSfSTpER98nLfuWHgA0KT6SdIgqOjlGUhMtD8tb7I4YuQFFuZfLXtEBNCk+knSIJqOVnVGbTdv9I4l/eLkA++Tlv3LATQpPpJ0iJoUn0k6RDxICnR0coykJloflrfZHDC6FJ9JOkRKLcy+WvaIeA87lHNS8q0oK2RqOquAhILaRTKpKgHwxnWRqBOsC8TIgfS6qnm4JmBJLgmUqG7mYDhUX+X8oYSSTfECTYQ9X/vNJ/wAdW/36WL2Tsj01PizUoJiIvrJsB4KL3wqLmyiwW5sBcwDaFJ9JOkQVHRyjKQmWh+Wt9kcMXICi3Mvlr2iAmhSfSTpEE1HKzqjNpu3+kcS/vFyAffJy37lgJoUn0k6RE0KT6SdIh4kBTo6OUZSEy0Py1vsjhhdCk+knSIlFuZfLXtEPAU2o5WdUZtN2/wBI4l/eF0KT6SdIiPvk5b9yw8AGhSfSTpEdhokBTpGm5pLIm7W22eH9MLjncCdZ9sdotzL5a9ohoCmzTc6uwm7f6zxL+GFxzuBOs+2I++Tlv3LDwAY53AnWfbBUbTc0lkTdrbbPD+mLkBRbmXy17RATHO4E6z7YJmm51dhN2/1niX8MXIB98nLfuWAmOdwJ1n2xMc7gTrPth4kBTo2m5pLIm7W22eH9MLjncCdZ9sSi3Mvlr2iHgMGqZ/8AVqXZGLQKvCMRw2z9Ne5tcG9tVje51i2vQp8o5x5qJm2Mpws4CYdlsAex2fHC4P8A3GdlKWzZXowrlDoNWSQAbgVNKSNYPiNX2/ZBfCGQqylesz02XNzk9HR0QoztmVDswLv4sPDytq1WChu453AnWfbBUbTc0lkTdrbbPD+mLkBRbmXy17RATHO4E6z7YJmm51dhN2/1niX8MXIB98nLfuWAmOdwJ1n2xMc7gTrPth4kBTo2m5pLIm7W22eH9MLjncCdZ9sSi3Mvlr2iHgKbNNzq7Cbt/rPEv4YXHO4E6z7Yj75OW/csPABjncCdZ9sdhokANFuZfLXtENEiQAPvk5b9yw8SJASAotzL5a9ojsSAaAffJy37ljsSAaJEiQAUW5l8te0Q8SJAYlX/ALzSf8dW/wB+ljbiRICQFFuZfLXtEdiQDQD75OW/csdiQDRIkSACi3Mvlr2iHiRIAH3yct+5YeJEgJEiR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 descr="Parabol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981200"/>
            <a:ext cx="4326095" cy="43434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2362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Zeros, Roots, Solution, x-intercepts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2743200"/>
            <a:ext cx="2438400" cy="1371600"/>
          </a:xfrm>
          <a:prstGeom prst="straightConnector1">
            <a:avLst/>
          </a:prstGeom>
          <a:ln w="25400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43200" y="2743200"/>
            <a:ext cx="3657600" cy="13716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600" y="3429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Vertex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76400" y="2971800"/>
            <a:ext cx="4114800" cy="68580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5800" y="4419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0529"/>
                </a:solidFill>
              </a:rPr>
              <a:t>y</a:t>
            </a:r>
            <a:r>
              <a:rPr lang="en-US" b="1" dirty="0" smtClean="0">
                <a:solidFill>
                  <a:srgbClr val="1B0529"/>
                </a:solidFill>
              </a:rPr>
              <a:t>-intercept</a:t>
            </a:r>
            <a:endParaRPr lang="en-US" b="1" dirty="0">
              <a:solidFill>
                <a:srgbClr val="1B0529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209800" y="3352800"/>
            <a:ext cx="3962400" cy="1219200"/>
          </a:xfrm>
          <a:prstGeom prst="straightConnector1">
            <a:avLst/>
          </a:prstGeom>
          <a:ln w="25400" cmpd="sng">
            <a:solidFill>
              <a:srgbClr val="1B05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486400" y="2743200"/>
            <a:ext cx="304800" cy="3048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943600" y="1981200"/>
            <a:ext cx="0" cy="43434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2000" y="5257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Axis of Symmetry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86000" y="4800600"/>
            <a:ext cx="3505200" cy="762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601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5943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3" grpId="0"/>
      <p:bldP spid="23" grpId="1"/>
      <p:bldP spid="28" grpId="0"/>
      <p:bldP spid="28" grpId="1"/>
      <p:bldP spid="31" grpId="0" animBg="1"/>
      <p:bldP spid="31" grpId="1" animBg="1"/>
      <p:bldP spid="34" grpId="0"/>
      <p:bldP spid="34" grpId="1"/>
      <p:bldP spid="20" grpId="0"/>
      <p:bldP spid="20" grpId="1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Graphing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pPr marL="624078" indent="-514350">
              <a:buNone/>
            </a:pPr>
            <a:r>
              <a:rPr lang="en-US" dirty="0" smtClean="0"/>
              <a:t>Finding the zeros, roots, solutions, and</a:t>
            </a:r>
          </a:p>
          <a:p>
            <a:pPr marL="624078" indent="-514350">
              <a:buNone/>
            </a:pPr>
            <a:r>
              <a:rPr lang="en-US" dirty="0" smtClean="0"/>
              <a:t>      x-intercepts:</a:t>
            </a:r>
          </a:p>
          <a:p>
            <a:pPr marL="916686" lvl="1" indent="-514350" algn="ctr">
              <a:buNone/>
            </a:pPr>
            <a:r>
              <a:rPr lang="en-US" dirty="0" smtClean="0"/>
              <a:t>Solve the equation by factoring.</a:t>
            </a:r>
          </a:p>
          <a:p>
            <a:pPr marL="916686" lvl="1" indent="-514350">
              <a:buNone/>
            </a:pPr>
            <a:endParaRPr lang="en-US" dirty="0" smtClean="0"/>
          </a:p>
          <a:p>
            <a:pPr marL="916686" lvl="1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30480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0480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257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Solutions:</a:t>
            </a:r>
          </a:p>
          <a:p>
            <a:r>
              <a:rPr lang="en-US" b="1" dirty="0" smtClean="0"/>
              <a:t>x = 4, x = 2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5486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x-intercepts:</a:t>
            </a:r>
          </a:p>
          <a:p>
            <a:r>
              <a:rPr lang="en-US" b="1" dirty="0" smtClean="0"/>
              <a:t>(4,0), (2, 0)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Graphing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r>
              <a:rPr lang="en-US" dirty="0" smtClean="0"/>
              <a:t>Find the y-intercept of the quadratic.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048000" y="20574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y-intercept:</a:t>
            </a:r>
          </a:p>
          <a:p>
            <a:r>
              <a:rPr lang="en-US" b="1" dirty="0" smtClean="0"/>
              <a:t>(0, 8)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Graphing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r>
              <a:rPr lang="en-US" dirty="0" smtClean="0"/>
              <a:t>Find the axis of symmetry of the quadratic.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Hint:  use 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048000" y="20574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 = 3</a:t>
            </a:r>
            <a:endParaRPr lang="en-US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3048000"/>
          <a:ext cx="977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5" imgW="977760" imgH="825480" progId="Equation.BREE4">
                  <p:embed/>
                </p:oleObj>
              </mc:Choice>
              <mc:Fallback>
                <p:oleObj name="Equation" r:id="rId5" imgW="977760" imgH="82548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9779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Graphing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/>
          <a:lstStyle/>
          <a:p>
            <a:r>
              <a:rPr lang="en-US" dirty="0" smtClean="0"/>
              <a:t>Solving for the vertex.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09800" y="20574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574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Vertex is (3, -1)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/>
              <a:t>Graphing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r>
              <a:rPr lang="en-US" dirty="0" smtClean="0"/>
              <a:t>Determine if the parabola has a maximum or a minimum and the value.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b="1" dirty="0" smtClean="0"/>
              <a:t>Minimum, -1</a:t>
            </a:r>
            <a:endParaRPr lang="en-US" sz="1800" b="1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334000" y="19812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812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Put it all together to graph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324600" y="16002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2057400" imgH="457200" progId="Equation.BREE4">
                  <p:embed/>
                </p:oleObj>
              </mc:Choice>
              <mc:Fallback>
                <p:oleObj name="Equation" r:id="rId3" imgW="2057400" imgH="4572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002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2667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88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1371599"/>
            <a:ext cx="4953000" cy="4937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964936"/>
          </a:xfrm>
        </p:spPr>
        <p:txBody>
          <a:bodyPr/>
          <a:lstStyle/>
          <a:p>
            <a:r>
              <a:rPr lang="en-US" dirty="0" smtClean="0"/>
              <a:t>For the equation y = x</a:t>
            </a:r>
            <a:r>
              <a:rPr lang="en-US" baseline="30000" dirty="0" smtClean="0"/>
              <a:t>2</a:t>
            </a:r>
            <a:r>
              <a:rPr lang="en-US" dirty="0" smtClean="0"/>
              <a:t> – 4x + 3  find the:</a:t>
            </a:r>
          </a:p>
          <a:p>
            <a:r>
              <a:rPr lang="en-US" dirty="0" smtClean="0"/>
              <a:t>1.  solution	2.   x-intercepts           3.  y-intercept</a:t>
            </a:r>
          </a:p>
          <a:p>
            <a:endParaRPr lang="en-US" dirty="0" smtClean="0"/>
          </a:p>
          <a:p>
            <a:r>
              <a:rPr lang="en-US" dirty="0" smtClean="0"/>
              <a:t>4.  AOS		5.  vertex		6.  max/min</a:t>
            </a:r>
          </a:p>
          <a:p>
            <a:endParaRPr lang="en-US" dirty="0" smtClean="0"/>
          </a:p>
          <a:p>
            <a:r>
              <a:rPr lang="en-US" dirty="0" smtClean="0"/>
              <a:t>7.  Graph: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graph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974827"/>
            <a:ext cx="4114800" cy="3883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3429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Increasing Interval: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5029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Decreasing Interval: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276</TotalTime>
  <Words>266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Trebuchet MS</vt:lpstr>
      <vt:lpstr>Wingdings 2</vt:lpstr>
      <vt:lpstr>Urban</vt:lpstr>
      <vt:lpstr>Equation</vt:lpstr>
      <vt:lpstr>Quadratic Equation Day 4</vt:lpstr>
      <vt:lpstr>Graphing a Quadratic Equation Review</vt:lpstr>
      <vt:lpstr>Graphing a parabola</vt:lpstr>
      <vt:lpstr>Graphing a parabola</vt:lpstr>
      <vt:lpstr>Graphing a parabola</vt:lpstr>
      <vt:lpstr>Graphing a parabola</vt:lpstr>
      <vt:lpstr>Graphing a parabola</vt:lpstr>
      <vt:lpstr>Put it all together to 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 Day 4</dc:title>
  <dc:creator>Leah Palmer</dc:creator>
  <cp:lastModifiedBy>James</cp:lastModifiedBy>
  <cp:revision>7</cp:revision>
  <dcterms:created xsi:type="dcterms:W3CDTF">2014-01-21T15:24:15Z</dcterms:created>
  <dcterms:modified xsi:type="dcterms:W3CDTF">2014-08-18T23:35:38Z</dcterms:modified>
</cp:coreProperties>
</file>