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93" r:id="rId2"/>
    <p:sldId id="294" r:id="rId3"/>
    <p:sldId id="295" r:id="rId4"/>
    <p:sldId id="297" r:id="rId5"/>
    <p:sldId id="292" r:id="rId6"/>
    <p:sldId id="258" r:id="rId7"/>
    <p:sldId id="277" r:id="rId8"/>
    <p:sldId id="278" r:id="rId9"/>
    <p:sldId id="280" r:id="rId10"/>
    <p:sldId id="281" r:id="rId11"/>
    <p:sldId id="282" r:id="rId12"/>
    <p:sldId id="283" r:id="rId13"/>
    <p:sldId id="284" r:id="rId14"/>
    <p:sldId id="269" r:id="rId15"/>
    <p:sldId id="270" r:id="rId16"/>
    <p:sldId id="259" r:id="rId17"/>
    <p:sldId id="260" r:id="rId18"/>
    <p:sldId id="261" r:id="rId19"/>
    <p:sldId id="296"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67" autoAdjust="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49A1972-1C11-4C5E-B1E4-9BDCE6B70975}" type="datetimeFigureOut">
              <a:rPr lang="en-US" smtClean="0"/>
              <a:t>12/9/2015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BD7073D-D763-425E-8725-C9410B3244BE}" type="slidenum">
              <a:rPr lang="en-US" smtClean="0"/>
              <a:t>‹#›</a:t>
            </a:fld>
            <a:endParaRPr lang="en-US"/>
          </a:p>
        </p:txBody>
      </p:sp>
    </p:spTree>
    <p:extLst>
      <p:ext uri="{BB962C8B-B14F-4D97-AF65-F5344CB8AC3E}">
        <p14:creationId xmlns:p14="http://schemas.microsoft.com/office/powerpoint/2010/main" val="2764006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418929A-BD6F-415D-8EA2-68D1A66ECAB6}" type="datetimeFigureOut">
              <a:rPr lang="en-US" smtClean="0"/>
              <a:pPr/>
              <a:t>12/9/2015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CCA2AE1-FC8A-4AA7-8AA9-F6DE828FE81C}" type="slidenum">
              <a:rPr lang="en-US" smtClean="0"/>
              <a:pPr/>
              <a:t>‹#›</a:t>
            </a:fld>
            <a:endParaRPr lang="en-US"/>
          </a:p>
        </p:txBody>
      </p:sp>
    </p:spTree>
    <p:extLst>
      <p:ext uri="{BB962C8B-B14F-4D97-AF65-F5344CB8AC3E}">
        <p14:creationId xmlns:p14="http://schemas.microsoft.com/office/powerpoint/2010/main" val="1282379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798972-C47B-48EF-BC54-673EE5AA00A9}"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98972-C47B-48EF-BC54-673EE5AA00A9}"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98972-C47B-48EF-BC54-673EE5AA00A9}"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798972-C47B-48EF-BC54-673EE5AA00A9}"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798972-C47B-48EF-BC54-673EE5AA00A9}" type="datetimeFigureOut">
              <a:rPr lang="en-US" smtClean="0"/>
              <a:pPr/>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798972-C47B-48EF-BC54-673EE5AA00A9}"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798972-C47B-48EF-BC54-673EE5AA00A9}" type="datetimeFigureOut">
              <a:rPr lang="en-US" smtClean="0"/>
              <a:pPr/>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798972-C47B-48EF-BC54-673EE5AA00A9}" type="datetimeFigureOut">
              <a:rPr lang="en-US" smtClean="0"/>
              <a:pPr/>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98972-C47B-48EF-BC54-673EE5AA00A9}" type="datetimeFigureOut">
              <a:rPr lang="en-US" smtClean="0"/>
              <a:pPr/>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98972-C47B-48EF-BC54-673EE5AA00A9}"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98972-C47B-48EF-BC54-673EE5AA00A9}" type="datetimeFigureOut">
              <a:rPr lang="en-US" smtClean="0"/>
              <a:pPr/>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65EEB-845E-415F-B689-348126AA0E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98972-C47B-48EF-BC54-673EE5AA00A9}" type="datetimeFigureOut">
              <a:rPr lang="en-US" smtClean="0"/>
              <a:pPr/>
              <a:t>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65EEB-845E-415F-B689-348126AA0E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lay.kahoot.it/#/k/f695acd7-4c0c-4af9-ac9d-98611d40493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vimeo.com/4676982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Warm-up</a:t>
            </a:r>
            <a:endParaRPr lang="en-US" dirty="0"/>
          </a:p>
        </p:txBody>
      </p:sp>
      <p:sp>
        <p:nvSpPr>
          <p:cNvPr id="3" name="Content Placeholder 2"/>
          <p:cNvSpPr>
            <a:spLocks noGrp="1"/>
          </p:cNvSpPr>
          <p:nvPr>
            <p:ph idx="1"/>
          </p:nvPr>
        </p:nvSpPr>
        <p:spPr/>
        <p:txBody>
          <a:bodyPr/>
          <a:lstStyle/>
          <a:p>
            <a:endParaRPr lang="en-US"/>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104331"/>
            <a:ext cx="6553200" cy="55594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4917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1. Suppose we survey all the students at school and ask them how they get to school and also what grade they are in. The chart below gives the results. Complete the two-way frequency table:</a:t>
            </a:r>
            <a:endParaRPr lang="en-US" dirty="0"/>
          </a:p>
        </p:txBody>
      </p:sp>
      <p:graphicFrame>
        <p:nvGraphicFramePr>
          <p:cNvPr id="4" name="Table 3"/>
          <p:cNvGraphicFramePr>
            <a:graphicFrameLocks noGrp="1"/>
          </p:cNvGraphicFramePr>
          <p:nvPr/>
        </p:nvGraphicFramePr>
        <p:xfrm>
          <a:off x="1447800" y="3048000"/>
          <a:ext cx="6096000" cy="2021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US" dirty="0"/>
                    </a:p>
                  </a:txBody>
                  <a:tcPr/>
                </a:tc>
                <a:tc>
                  <a:txBody>
                    <a:bodyPr/>
                    <a:lstStyle/>
                    <a:p>
                      <a:r>
                        <a:rPr lang="en-US" dirty="0" smtClean="0"/>
                        <a:t>Bus</a:t>
                      </a:r>
                      <a:endParaRPr lang="en-US" dirty="0"/>
                    </a:p>
                  </a:txBody>
                  <a:tcPr/>
                </a:tc>
                <a:tc>
                  <a:txBody>
                    <a:bodyPr/>
                    <a:lstStyle/>
                    <a:p>
                      <a:r>
                        <a:rPr lang="en-US" dirty="0" smtClean="0"/>
                        <a:t>Walk</a:t>
                      </a:r>
                      <a:endParaRPr lang="en-US" dirty="0"/>
                    </a:p>
                  </a:txBody>
                  <a:tcPr/>
                </a:tc>
                <a:tc>
                  <a:txBody>
                    <a:bodyPr/>
                    <a:lstStyle/>
                    <a:p>
                      <a:r>
                        <a:rPr lang="en-US" dirty="0" smtClean="0"/>
                        <a:t>Car</a:t>
                      </a:r>
                      <a:endParaRPr lang="en-US" dirty="0"/>
                    </a:p>
                  </a:txBody>
                  <a:tcPr/>
                </a:tc>
                <a:tc>
                  <a:txBody>
                    <a:bodyPr/>
                    <a:lstStyle/>
                    <a:p>
                      <a:r>
                        <a:rPr lang="en-US" dirty="0" smtClean="0"/>
                        <a:t>Other</a:t>
                      </a:r>
                      <a:endParaRPr lang="en-US" dirty="0"/>
                    </a:p>
                  </a:txBody>
                  <a:tcPr/>
                </a:tc>
                <a:tc>
                  <a:txBody>
                    <a:bodyPr/>
                    <a:lstStyle/>
                    <a:p>
                      <a:r>
                        <a:rPr lang="en-US" dirty="0" smtClean="0"/>
                        <a:t>Total</a:t>
                      </a:r>
                      <a:endParaRPr lang="en-US" dirty="0"/>
                    </a:p>
                  </a:txBody>
                  <a:tcPr/>
                </a:tc>
              </a:tr>
              <a:tr h="370840">
                <a:tc>
                  <a:txBody>
                    <a:bodyPr/>
                    <a:lstStyle/>
                    <a:p>
                      <a:r>
                        <a:rPr lang="en-US" dirty="0" smtClean="0"/>
                        <a:t>9</a:t>
                      </a:r>
                      <a:r>
                        <a:rPr lang="en-US" baseline="30000" dirty="0" smtClean="0"/>
                        <a:t>th</a:t>
                      </a:r>
                      <a:r>
                        <a:rPr lang="en-US" dirty="0" smtClean="0"/>
                        <a:t> or 10</a:t>
                      </a:r>
                      <a:r>
                        <a:rPr lang="en-US" baseline="30000" dirty="0" smtClean="0"/>
                        <a:t>th</a:t>
                      </a:r>
                      <a:endParaRPr lang="en-US" dirty="0"/>
                    </a:p>
                  </a:txBody>
                  <a:tcPr/>
                </a:tc>
                <a:tc>
                  <a:txBody>
                    <a:bodyPr/>
                    <a:lstStyle/>
                    <a:p>
                      <a:r>
                        <a:rPr lang="en-US" dirty="0" smtClean="0"/>
                        <a:t>106</a:t>
                      </a:r>
                    </a:p>
                  </a:txBody>
                  <a:tcPr/>
                </a:tc>
                <a:tc>
                  <a:txBody>
                    <a:bodyPr/>
                    <a:lstStyle/>
                    <a:p>
                      <a:r>
                        <a:rPr lang="en-US" dirty="0" smtClean="0"/>
                        <a:t>30</a:t>
                      </a:r>
                      <a:endParaRPr lang="en-US" dirty="0"/>
                    </a:p>
                  </a:txBody>
                  <a:tcPr/>
                </a:tc>
                <a:tc>
                  <a:txBody>
                    <a:bodyPr/>
                    <a:lstStyle/>
                    <a:p>
                      <a:r>
                        <a:rPr lang="en-US" dirty="0" smtClean="0"/>
                        <a:t>70</a:t>
                      </a:r>
                      <a:endParaRPr lang="en-US" dirty="0"/>
                    </a:p>
                  </a:txBody>
                  <a:tcPr/>
                </a:tc>
                <a:tc>
                  <a:txBody>
                    <a:bodyPr/>
                    <a:lstStyle/>
                    <a:p>
                      <a:r>
                        <a:rPr lang="en-US" dirty="0" smtClean="0"/>
                        <a:t>4</a:t>
                      </a:r>
                      <a:endParaRPr lang="en-US" dirty="0"/>
                    </a:p>
                  </a:txBody>
                  <a:tcPr/>
                </a:tc>
                <a:tc>
                  <a:txBody>
                    <a:bodyPr/>
                    <a:lstStyle/>
                    <a:p>
                      <a:endParaRPr lang="en-US"/>
                    </a:p>
                  </a:txBody>
                  <a:tcPr/>
                </a:tc>
              </a:tr>
              <a:tr h="370840">
                <a:tc>
                  <a:txBody>
                    <a:bodyPr/>
                    <a:lstStyle/>
                    <a:p>
                      <a:r>
                        <a:rPr lang="en-US" dirty="0" smtClean="0"/>
                        <a:t>11</a:t>
                      </a:r>
                      <a:r>
                        <a:rPr lang="en-US" baseline="30000" dirty="0" smtClean="0"/>
                        <a:t>th</a:t>
                      </a:r>
                      <a:r>
                        <a:rPr lang="en-US" dirty="0" smtClean="0"/>
                        <a:t> or 12</a:t>
                      </a:r>
                      <a:r>
                        <a:rPr lang="en-US" baseline="30000" dirty="0" smtClean="0"/>
                        <a:t>th</a:t>
                      </a:r>
                      <a:endParaRPr lang="en-US" dirty="0"/>
                    </a:p>
                  </a:txBody>
                  <a:tcPr/>
                </a:tc>
                <a:tc>
                  <a:txBody>
                    <a:bodyPr/>
                    <a:lstStyle/>
                    <a:p>
                      <a:r>
                        <a:rPr lang="en-US" dirty="0" smtClean="0"/>
                        <a:t>41</a:t>
                      </a:r>
                      <a:endParaRPr lang="en-US" dirty="0"/>
                    </a:p>
                  </a:txBody>
                  <a:tcPr/>
                </a:tc>
                <a:tc>
                  <a:txBody>
                    <a:bodyPr/>
                    <a:lstStyle/>
                    <a:p>
                      <a:r>
                        <a:rPr lang="en-US" dirty="0" smtClean="0"/>
                        <a:t>58</a:t>
                      </a:r>
                      <a:endParaRPr lang="en-US" dirty="0"/>
                    </a:p>
                  </a:txBody>
                  <a:tcPr/>
                </a:tc>
                <a:tc>
                  <a:txBody>
                    <a:bodyPr/>
                    <a:lstStyle/>
                    <a:p>
                      <a:r>
                        <a:rPr lang="en-US" dirty="0" smtClean="0"/>
                        <a:t>184</a:t>
                      </a:r>
                      <a:endParaRPr lang="en-US" dirty="0"/>
                    </a:p>
                  </a:txBody>
                  <a:tcPr/>
                </a:tc>
                <a:tc>
                  <a:txBody>
                    <a:bodyPr/>
                    <a:lstStyle/>
                    <a:p>
                      <a:r>
                        <a:rPr lang="en-US" dirty="0" smtClean="0"/>
                        <a:t>7</a:t>
                      </a:r>
                      <a:endParaRPr lang="en-US" dirty="0"/>
                    </a:p>
                  </a:txBody>
                  <a:tcPr/>
                </a:tc>
                <a:tc>
                  <a:txBody>
                    <a:bodyPr/>
                    <a:lstStyle/>
                    <a:p>
                      <a:endParaRPr lang="en-US"/>
                    </a:p>
                  </a:txBody>
                  <a:tcPr/>
                </a:tc>
              </a:tr>
              <a:tr h="370840">
                <a:tc>
                  <a:txBody>
                    <a:bodyPr/>
                    <a:lstStyle/>
                    <a:p>
                      <a:r>
                        <a:rPr lang="en-US" dirty="0" smtClean="0"/>
                        <a:t>Total</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14800"/>
          </a:xfrm>
        </p:spPr>
        <p:txBody>
          <a:bodyPr>
            <a:normAutofit fontScale="85000" lnSpcReduction="20000"/>
          </a:bodyPr>
          <a:lstStyle/>
          <a:p>
            <a:pPr>
              <a:buNone/>
            </a:pPr>
            <a:r>
              <a:rPr lang="en-US" dirty="0" smtClean="0"/>
              <a:t>Suppose we randomly select one student.</a:t>
            </a:r>
          </a:p>
          <a:p>
            <a:pPr>
              <a:buNone/>
            </a:pPr>
            <a:r>
              <a:rPr lang="en-US" dirty="0" smtClean="0"/>
              <a:t>a. What is the probability that the student walked to school?</a:t>
            </a:r>
          </a:p>
          <a:p>
            <a:pPr lvl="2"/>
            <a:r>
              <a:rPr lang="en-US" dirty="0" smtClean="0"/>
              <a:t>88/500</a:t>
            </a:r>
          </a:p>
          <a:p>
            <a:pPr lvl="2"/>
            <a:r>
              <a:rPr lang="en-US" dirty="0" smtClean="0"/>
              <a:t>17.6%</a:t>
            </a:r>
          </a:p>
          <a:p>
            <a:pPr>
              <a:buNone/>
            </a:pPr>
            <a:r>
              <a:rPr lang="en-US" dirty="0" smtClean="0"/>
              <a:t>b. P(9</a:t>
            </a:r>
            <a:r>
              <a:rPr lang="en-US" baseline="30000" dirty="0" smtClean="0"/>
              <a:t>th</a:t>
            </a:r>
            <a:r>
              <a:rPr lang="en-US" dirty="0" smtClean="0"/>
              <a:t> or 10</a:t>
            </a:r>
            <a:r>
              <a:rPr lang="en-US" baseline="30000" dirty="0" smtClean="0"/>
              <a:t>th</a:t>
            </a:r>
            <a:r>
              <a:rPr lang="en-US" dirty="0" smtClean="0"/>
              <a:t> grader)</a:t>
            </a:r>
          </a:p>
          <a:p>
            <a:pPr lvl="2"/>
            <a:r>
              <a:rPr lang="en-US" dirty="0" smtClean="0"/>
              <a:t>210/500</a:t>
            </a:r>
          </a:p>
          <a:p>
            <a:pPr lvl="2"/>
            <a:r>
              <a:rPr lang="en-US" dirty="0" smtClean="0"/>
              <a:t>42%</a:t>
            </a:r>
          </a:p>
          <a:p>
            <a:pPr>
              <a:buNone/>
            </a:pPr>
            <a:r>
              <a:rPr lang="en-US" dirty="0" smtClean="0"/>
              <a:t>c. P(rode the bus OR 11</a:t>
            </a:r>
            <a:r>
              <a:rPr lang="en-US" baseline="30000" dirty="0" smtClean="0"/>
              <a:t>th</a:t>
            </a:r>
            <a:r>
              <a:rPr lang="en-US" dirty="0" smtClean="0"/>
              <a:t> or 12</a:t>
            </a:r>
            <a:r>
              <a:rPr lang="en-US" baseline="30000" dirty="0" smtClean="0"/>
              <a:t>th</a:t>
            </a:r>
            <a:r>
              <a:rPr lang="en-US" dirty="0" smtClean="0"/>
              <a:t> grader)</a:t>
            </a:r>
          </a:p>
          <a:p>
            <a:pPr lvl="2"/>
            <a:r>
              <a:rPr lang="en-US" dirty="0" smtClean="0"/>
              <a:t>147/500 + 290/500 – 41/500 </a:t>
            </a:r>
          </a:p>
          <a:p>
            <a:pPr lvl="2"/>
            <a:r>
              <a:rPr lang="en-US" dirty="0" smtClean="0"/>
              <a:t>396/500 or 79.2%</a:t>
            </a:r>
          </a:p>
        </p:txBody>
      </p:sp>
      <p:graphicFrame>
        <p:nvGraphicFramePr>
          <p:cNvPr id="4" name="Table 3"/>
          <p:cNvGraphicFramePr>
            <a:graphicFrameLocks noGrp="1"/>
          </p:cNvGraphicFramePr>
          <p:nvPr/>
        </p:nvGraphicFramePr>
        <p:xfrm>
          <a:off x="1676400" y="228600"/>
          <a:ext cx="6096000" cy="2021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US" dirty="0"/>
                    </a:p>
                  </a:txBody>
                  <a:tcPr/>
                </a:tc>
                <a:tc>
                  <a:txBody>
                    <a:bodyPr/>
                    <a:lstStyle/>
                    <a:p>
                      <a:r>
                        <a:rPr lang="en-US" dirty="0" smtClean="0"/>
                        <a:t>Bus</a:t>
                      </a:r>
                      <a:endParaRPr lang="en-US" dirty="0"/>
                    </a:p>
                  </a:txBody>
                  <a:tcPr/>
                </a:tc>
                <a:tc>
                  <a:txBody>
                    <a:bodyPr/>
                    <a:lstStyle/>
                    <a:p>
                      <a:r>
                        <a:rPr lang="en-US" dirty="0" smtClean="0"/>
                        <a:t>Walk</a:t>
                      </a:r>
                      <a:endParaRPr lang="en-US" dirty="0"/>
                    </a:p>
                  </a:txBody>
                  <a:tcPr/>
                </a:tc>
                <a:tc>
                  <a:txBody>
                    <a:bodyPr/>
                    <a:lstStyle/>
                    <a:p>
                      <a:r>
                        <a:rPr lang="en-US" dirty="0" smtClean="0"/>
                        <a:t>Car</a:t>
                      </a:r>
                      <a:endParaRPr lang="en-US" dirty="0"/>
                    </a:p>
                  </a:txBody>
                  <a:tcPr/>
                </a:tc>
                <a:tc>
                  <a:txBody>
                    <a:bodyPr/>
                    <a:lstStyle/>
                    <a:p>
                      <a:r>
                        <a:rPr lang="en-US" dirty="0" smtClean="0"/>
                        <a:t>Other</a:t>
                      </a:r>
                      <a:endParaRPr lang="en-US" dirty="0"/>
                    </a:p>
                  </a:txBody>
                  <a:tcPr/>
                </a:tc>
                <a:tc>
                  <a:txBody>
                    <a:bodyPr/>
                    <a:lstStyle/>
                    <a:p>
                      <a:r>
                        <a:rPr lang="en-US" dirty="0" smtClean="0"/>
                        <a:t>Total</a:t>
                      </a:r>
                      <a:endParaRPr lang="en-US" dirty="0"/>
                    </a:p>
                  </a:txBody>
                  <a:tcPr/>
                </a:tc>
              </a:tr>
              <a:tr h="370840">
                <a:tc>
                  <a:txBody>
                    <a:bodyPr/>
                    <a:lstStyle/>
                    <a:p>
                      <a:r>
                        <a:rPr lang="en-US" dirty="0" smtClean="0"/>
                        <a:t>9</a:t>
                      </a:r>
                      <a:r>
                        <a:rPr lang="en-US" baseline="30000" dirty="0" smtClean="0"/>
                        <a:t>th</a:t>
                      </a:r>
                      <a:r>
                        <a:rPr lang="en-US" dirty="0" smtClean="0"/>
                        <a:t> or 10</a:t>
                      </a:r>
                      <a:r>
                        <a:rPr lang="en-US" baseline="30000" dirty="0" smtClean="0"/>
                        <a:t>th</a:t>
                      </a:r>
                      <a:endParaRPr lang="en-US" dirty="0"/>
                    </a:p>
                  </a:txBody>
                  <a:tcPr/>
                </a:tc>
                <a:tc>
                  <a:txBody>
                    <a:bodyPr/>
                    <a:lstStyle/>
                    <a:p>
                      <a:r>
                        <a:rPr lang="en-US" dirty="0" smtClean="0"/>
                        <a:t>106</a:t>
                      </a:r>
                    </a:p>
                  </a:txBody>
                  <a:tcPr/>
                </a:tc>
                <a:tc>
                  <a:txBody>
                    <a:bodyPr/>
                    <a:lstStyle/>
                    <a:p>
                      <a:r>
                        <a:rPr lang="en-US" dirty="0" smtClean="0"/>
                        <a:t>30</a:t>
                      </a:r>
                      <a:endParaRPr lang="en-US" dirty="0"/>
                    </a:p>
                  </a:txBody>
                  <a:tcPr/>
                </a:tc>
                <a:tc>
                  <a:txBody>
                    <a:bodyPr/>
                    <a:lstStyle/>
                    <a:p>
                      <a:r>
                        <a:rPr lang="en-US" dirty="0" smtClean="0"/>
                        <a:t>70</a:t>
                      </a:r>
                      <a:endParaRPr lang="en-US" dirty="0"/>
                    </a:p>
                  </a:txBody>
                  <a:tcPr/>
                </a:tc>
                <a:tc>
                  <a:txBody>
                    <a:bodyPr/>
                    <a:lstStyle/>
                    <a:p>
                      <a:r>
                        <a:rPr lang="en-US" dirty="0" smtClean="0"/>
                        <a:t>4</a:t>
                      </a:r>
                      <a:endParaRPr lang="en-US" dirty="0"/>
                    </a:p>
                  </a:txBody>
                  <a:tcPr/>
                </a:tc>
                <a:tc>
                  <a:txBody>
                    <a:bodyPr/>
                    <a:lstStyle/>
                    <a:p>
                      <a:r>
                        <a:rPr lang="en-US" dirty="0" smtClean="0"/>
                        <a:t>210</a:t>
                      </a:r>
                      <a:endParaRPr lang="en-US" dirty="0"/>
                    </a:p>
                  </a:txBody>
                  <a:tcPr/>
                </a:tc>
              </a:tr>
              <a:tr h="370840">
                <a:tc>
                  <a:txBody>
                    <a:bodyPr/>
                    <a:lstStyle/>
                    <a:p>
                      <a:r>
                        <a:rPr lang="en-US" dirty="0" smtClean="0"/>
                        <a:t>11</a:t>
                      </a:r>
                      <a:r>
                        <a:rPr lang="en-US" baseline="30000" dirty="0" smtClean="0"/>
                        <a:t>th</a:t>
                      </a:r>
                      <a:r>
                        <a:rPr lang="en-US" dirty="0" smtClean="0"/>
                        <a:t> or 12</a:t>
                      </a:r>
                      <a:r>
                        <a:rPr lang="en-US" baseline="30000" dirty="0" smtClean="0"/>
                        <a:t>th</a:t>
                      </a:r>
                      <a:endParaRPr lang="en-US" dirty="0"/>
                    </a:p>
                  </a:txBody>
                  <a:tcPr/>
                </a:tc>
                <a:tc>
                  <a:txBody>
                    <a:bodyPr/>
                    <a:lstStyle/>
                    <a:p>
                      <a:r>
                        <a:rPr lang="en-US" dirty="0" smtClean="0"/>
                        <a:t>41</a:t>
                      </a:r>
                      <a:endParaRPr lang="en-US" dirty="0"/>
                    </a:p>
                  </a:txBody>
                  <a:tcPr/>
                </a:tc>
                <a:tc>
                  <a:txBody>
                    <a:bodyPr/>
                    <a:lstStyle/>
                    <a:p>
                      <a:r>
                        <a:rPr lang="en-US" dirty="0" smtClean="0"/>
                        <a:t>58</a:t>
                      </a:r>
                      <a:endParaRPr lang="en-US" dirty="0"/>
                    </a:p>
                  </a:txBody>
                  <a:tcPr/>
                </a:tc>
                <a:tc>
                  <a:txBody>
                    <a:bodyPr/>
                    <a:lstStyle/>
                    <a:p>
                      <a:r>
                        <a:rPr lang="en-US" dirty="0" smtClean="0"/>
                        <a:t>184</a:t>
                      </a:r>
                      <a:endParaRPr lang="en-US" dirty="0"/>
                    </a:p>
                  </a:txBody>
                  <a:tcPr/>
                </a:tc>
                <a:tc>
                  <a:txBody>
                    <a:bodyPr/>
                    <a:lstStyle/>
                    <a:p>
                      <a:r>
                        <a:rPr lang="en-US" dirty="0" smtClean="0"/>
                        <a:t>7</a:t>
                      </a:r>
                      <a:endParaRPr lang="en-US" dirty="0"/>
                    </a:p>
                  </a:txBody>
                  <a:tcPr/>
                </a:tc>
                <a:tc>
                  <a:txBody>
                    <a:bodyPr/>
                    <a:lstStyle/>
                    <a:p>
                      <a:r>
                        <a:rPr lang="en-US" dirty="0" smtClean="0"/>
                        <a:t>290</a:t>
                      </a:r>
                      <a:endParaRPr lang="en-US" dirty="0"/>
                    </a:p>
                  </a:txBody>
                  <a:tcPr/>
                </a:tc>
              </a:tr>
              <a:tr h="370840">
                <a:tc>
                  <a:txBody>
                    <a:bodyPr/>
                    <a:lstStyle/>
                    <a:p>
                      <a:r>
                        <a:rPr lang="en-US" dirty="0" smtClean="0"/>
                        <a:t>Total</a:t>
                      </a:r>
                      <a:endParaRPr lang="en-US" dirty="0"/>
                    </a:p>
                  </a:txBody>
                  <a:tcPr/>
                </a:tc>
                <a:tc>
                  <a:txBody>
                    <a:bodyPr/>
                    <a:lstStyle/>
                    <a:p>
                      <a:r>
                        <a:rPr lang="en-US" dirty="0" smtClean="0"/>
                        <a:t>147</a:t>
                      </a:r>
                      <a:endParaRPr lang="en-US" dirty="0"/>
                    </a:p>
                  </a:txBody>
                  <a:tcPr/>
                </a:tc>
                <a:tc>
                  <a:txBody>
                    <a:bodyPr/>
                    <a:lstStyle/>
                    <a:p>
                      <a:r>
                        <a:rPr lang="en-US" dirty="0" smtClean="0"/>
                        <a:t>88</a:t>
                      </a:r>
                      <a:endParaRPr lang="en-US" dirty="0"/>
                    </a:p>
                  </a:txBody>
                  <a:tcPr/>
                </a:tc>
                <a:tc>
                  <a:txBody>
                    <a:bodyPr/>
                    <a:lstStyle/>
                    <a:p>
                      <a:r>
                        <a:rPr lang="en-US" dirty="0" smtClean="0"/>
                        <a:t>254</a:t>
                      </a:r>
                      <a:endParaRPr lang="en-US" dirty="0"/>
                    </a:p>
                  </a:txBody>
                  <a:tcPr/>
                </a:tc>
                <a:tc>
                  <a:txBody>
                    <a:bodyPr/>
                    <a:lstStyle/>
                    <a:p>
                      <a:r>
                        <a:rPr lang="en-US" dirty="0" smtClean="0"/>
                        <a:t>11</a:t>
                      </a:r>
                      <a:endParaRPr lang="en-US" dirty="0"/>
                    </a:p>
                  </a:txBody>
                  <a:tcPr/>
                </a:tc>
                <a:tc>
                  <a:txBody>
                    <a:bodyPr/>
                    <a:lstStyle/>
                    <a:p>
                      <a:r>
                        <a:rPr lang="en-US" dirty="0" smtClean="0"/>
                        <a:t>500</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14800"/>
          </a:xfrm>
        </p:spPr>
        <p:txBody>
          <a:bodyPr>
            <a:normAutofit fontScale="85000" lnSpcReduction="10000"/>
          </a:bodyPr>
          <a:lstStyle/>
          <a:p>
            <a:pPr>
              <a:buNone/>
            </a:pPr>
            <a:r>
              <a:rPr lang="en-US" dirty="0" smtClean="0"/>
              <a:t>d. What is the probability that a student is in 11th or 12th grade </a:t>
            </a:r>
            <a:r>
              <a:rPr lang="en-US" i="1" dirty="0" smtClean="0"/>
              <a:t>given that</a:t>
            </a:r>
            <a:r>
              <a:rPr lang="en-US" dirty="0" smtClean="0"/>
              <a:t> they rode in a car to school? </a:t>
            </a:r>
          </a:p>
          <a:p>
            <a:pPr>
              <a:buNone/>
            </a:pPr>
            <a:r>
              <a:rPr lang="en-US" dirty="0" smtClean="0"/>
              <a:t>P(11</a:t>
            </a:r>
            <a:r>
              <a:rPr lang="en-US" baseline="30000" dirty="0" smtClean="0"/>
              <a:t>th</a:t>
            </a:r>
            <a:r>
              <a:rPr lang="en-US" dirty="0" smtClean="0"/>
              <a:t> or 12</a:t>
            </a:r>
            <a:r>
              <a:rPr lang="en-US" baseline="30000" dirty="0" smtClean="0"/>
              <a:t>th</a:t>
            </a:r>
            <a:r>
              <a:rPr lang="en-US" dirty="0" smtClean="0">
                <a:sym typeface="Symbol"/>
              </a:rPr>
              <a:t>car)</a:t>
            </a:r>
          </a:p>
          <a:p>
            <a:pPr>
              <a:buNone/>
            </a:pPr>
            <a:r>
              <a:rPr lang="en-US" dirty="0" smtClean="0">
                <a:sym typeface="Symbol"/>
              </a:rPr>
              <a:t>* We only want to look at the car column for this probability!</a:t>
            </a:r>
          </a:p>
          <a:p>
            <a:pPr>
              <a:buNone/>
            </a:pPr>
            <a:r>
              <a:rPr lang="en-US" dirty="0" smtClean="0">
                <a:sym typeface="Symbol"/>
              </a:rPr>
              <a:t>= 11</a:t>
            </a:r>
            <a:r>
              <a:rPr lang="en-US" baseline="30000" dirty="0" smtClean="0">
                <a:sym typeface="Symbol"/>
              </a:rPr>
              <a:t>th</a:t>
            </a:r>
            <a:r>
              <a:rPr lang="en-US" dirty="0" smtClean="0">
                <a:sym typeface="Symbol"/>
              </a:rPr>
              <a:t> or 12</a:t>
            </a:r>
            <a:r>
              <a:rPr lang="en-US" baseline="30000" dirty="0" smtClean="0">
                <a:sym typeface="Symbol"/>
              </a:rPr>
              <a:t>th</a:t>
            </a:r>
            <a:r>
              <a:rPr lang="en-US" dirty="0" smtClean="0">
                <a:sym typeface="Symbol"/>
              </a:rPr>
              <a:t> graders in cars/total in cars</a:t>
            </a:r>
          </a:p>
          <a:p>
            <a:pPr>
              <a:buNone/>
            </a:pPr>
            <a:r>
              <a:rPr lang="en-US" dirty="0" smtClean="0">
                <a:sym typeface="Symbol"/>
              </a:rPr>
              <a:t>= 184/254 or 72.4%</a:t>
            </a:r>
          </a:p>
          <a:p>
            <a:pPr>
              <a:buNone/>
            </a:pPr>
            <a:r>
              <a:rPr lang="en-US" dirty="0" smtClean="0">
                <a:sym typeface="Symbol"/>
              </a:rPr>
              <a:t>The probability that a person is in 11</a:t>
            </a:r>
            <a:r>
              <a:rPr lang="en-US" baseline="30000" dirty="0" smtClean="0">
                <a:sym typeface="Symbol"/>
              </a:rPr>
              <a:t>th</a:t>
            </a:r>
            <a:r>
              <a:rPr lang="en-US" dirty="0" smtClean="0">
                <a:sym typeface="Symbol"/>
              </a:rPr>
              <a:t> or 12</a:t>
            </a:r>
            <a:r>
              <a:rPr lang="en-US" baseline="30000" dirty="0" smtClean="0">
                <a:sym typeface="Symbol"/>
              </a:rPr>
              <a:t>th</a:t>
            </a:r>
            <a:r>
              <a:rPr lang="en-US" dirty="0" smtClean="0">
                <a:sym typeface="Symbol"/>
              </a:rPr>
              <a:t> grade given that they rode in a car is 72.4%</a:t>
            </a:r>
            <a:endParaRPr lang="en-US" dirty="0" smtClean="0"/>
          </a:p>
        </p:txBody>
      </p:sp>
      <p:graphicFrame>
        <p:nvGraphicFramePr>
          <p:cNvPr id="4" name="Table 3"/>
          <p:cNvGraphicFramePr>
            <a:graphicFrameLocks noGrp="1"/>
          </p:cNvGraphicFramePr>
          <p:nvPr/>
        </p:nvGraphicFramePr>
        <p:xfrm>
          <a:off x="1676400" y="228600"/>
          <a:ext cx="6096000" cy="2021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US" dirty="0"/>
                    </a:p>
                  </a:txBody>
                  <a:tcPr/>
                </a:tc>
                <a:tc>
                  <a:txBody>
                    <a:bodyPr/>
                    <a:lstStyle/>
                    <a:p>
                      <a:r>
                        <a:rPr lang="en-US" dirty="0" smtClean="0"/>
                        <a:t>Bus</a:t>
                      </a:r>
                      <a:endParaRPr lang="en-US" dirty="0"/>
                    </a:p>
                  </a:txBody>
                  <a:tcPr/>
                </a:tc>
                <a:tc>
                  <a:txBody>
                    <a:bodyPr/>
                    <a:lstStyle/>
                    <a:p>
                      <a:r>
                        <a:rPr lang="en-US" dirty="0" smtClean="0"/>
                        <a:t>Walk</a:t>
                      </a:r>
                      <a:endParaRPr lang="en-US" dirty="0"/>
                    </a:p>
                  </a:txBody>
                  <a:tcPr/>
                </a:tc>
                <a:tc>
                  <a:txBody>
                    <a:bodyPr/>
                    <a:lstStyle/>
                    <a:p>
                      <a:r>
                        <a:rPr lang="en-US" dirty="0" smtClean="0"/>
                        <a:t>Car</a:t>
                      </a:r>
                      <a:endParaRPr lang="en-US" dirty="0"/>
                    </a:p>
                  </a:txBody>
                  <a:tcPr/>
                </a:tc>
                <a:tc>
                  <a:txBody>
                    <a:bodyPr/>
                    <a:lstStyle/>
                    <a:p>
                      <a:r>
                        <a:rPr lang="en-US" dirty="0" smtClean="0"/>
                        <a:t>Other</a:t>
                      </a:r>
                      <a:endParaRPr lang="en-US" dirty="0"/>
                    </a:p>
                  </a:txBody>
                  <a:tcPr/>
                </a:tc>
                <a:tc>
                  <a:txBody>
                    <a:bodyPr/>
                    <a:lstStyle/>
                    <a:p>
                      <a:r>
                        <a:rPr lang="en-US" dirty="0" smtClean="0"/>
                        <a:t>Total</a:t>
                      </a:r>
                      <a:endParaRPr lang="en-US" dirty="0"/>
                    </a:p>
                  </a:txBody>
                  <a:tcPr/>
                </a:tc>
              </a:tr>
              <a:tr h="370840">
                <a:tc>
                  <a:txBody>
                    <a:bodyPr/>
                    <a:lstStyle/>
                    <a:p>
                      <a:r>
                        <a:rPr lang="en-US" dirty="0" smtClean="0"/>
                        <a:t>9</a:t>
                      </a:r>
                      <a:r>
                        <a:rPr lang="en-US" baseline="30000" dirty="0" smtClean="0"/>
                        <a:t>th</a:t>
                      </a:r>
                      <a:r>
                        <a:rPr lang="en-US" dirty="0" smtClean="0"/>
                        <a:t> or 10</a:t>
                      </a:r>
                      <a:r>
                        <a:rPr lang="en-US" baseline="30000" dirty="0" smtClean="0"/>
                        <a:t>th</a:t>
                      </a:r>
                      <a:endParaRPr lang="en-US" dirty="0"/>
                    </a:p>
                  </a:txBody>
                  <a:tcPr/>
                </a:tc>
                <a:tc>
                  <a:txBody>
                    <a:bodyPr/>
                    <a:lstStyle/>
                    <a:p>
                      <a:r>
                        <a:rPr lang="en-US" dirty="0" smtClean="0"/>
                        <a:t>106</a:t>
                      </a:r>
                    </a:p>
                  </a:txBody>
                  <a:tcPr/>
                </a:tc>
                <a:tc>
                  <a:txBody>
                    <a:bodyPr/>
                    <a:lstStyle/>
                    <a:p>
                      <a:r>
                        <a:rPr lang="en-US" dirty="0" smtClean="0"/>
                        <a:t>30</a:t>
                      </a:r>
                      <a:endParaRPr lang="en-US" dirty="0"/>
                    </a:p>
                  </a:txBody>
                  <a:tcPr/>
                </a:tc>
                <a:tc>
                  <a:txBody>
                    <a:bodyPr/>
                    <a:lstStyle/>
                    <a:p>
                      <a:r>
                        <a:rPr lang="en-US" dirty="0" smtClean="0"/>
                        <a:t>70</a:t>
                      </a:r>
                      <a:endParaRPr lang="en-US" dirty="0"/>
                    </a:p>
                  </a:txBody>
                  <a:tcPr/>
                </a:tc>
                <a:tc>
                  <a:txBody>
                    <a:bodyPr/>
                    <a:lstStyle/>
                    <a:p>
                      <a:r>
                        <a:rPr lang="en-US" dirty="0" smtClean="0"/>
                        <a:t>4</a:t>
                      </a:r>
                      <a:endParaRPr lang="en-US" dirty="0"/>
                    </a:p>
                  </a:txBody>
                  <a:tcPr/>
                </a:tc>
                <a:tc>
                  <a:txBody>
                    <a:bodyPr/>
                    <a:lstStyle/>
                    <a:p>
                      <a:r>
                        <a:rPr lang="en-US" dirty="0" smtClean="0"/>
                        <a:t>210</a:t>
                      </a:r>
                      <a:endParaRPr lang="en-US" dirty="0"/>
                    </a:p>
                  </a:txBody>
                  <a:tcPr/>
                </a:tc>
              </a:tr>
              <a:tr h="370840">
                <a:tc>
                  <a:txBody>
                    <a:bodyPr/>
                    <a:lstStyle/>
                    <a:p>
                      <a:r>
                        <a:rPr lang="en-US" dirty="0" smtClean="0"/>
                        <a:t>11</a:t>
                      </a:r>
                      <a:r>
                        <a:rPr lang="en-US" baseline="30000" dirty="0" smtClean="0"/>
                        <a:t>th</a:t>
                      </a:r>
                      <a:r>
                        <a:rPr lang="en-US" dirty="0" smtClean="0"/>
                        <a:t> or 12</a:t>
                      </a:r>
                      <a:r>
                        <a:rPr lang="en-US" baseline="30000" dirty="0" smtClean="0"/>
                        <a:t>th</a:t>
                      </a:r>
                      <a:endParaRPr lang="en-US" dirty="0"/>
                    </a:p>
                  </a:txBody>
                  <a:tcPr/>
                </a:tc>
                <a:tc>
                  <a:txBody>
                    <a:bodyPr/>
                    <a:lstStyle/>
                    <a:p>
                      <a:r>
                        <a:rPr lang="en-US" dirty="0" smtClean="0"/>
                        <a:t>41</a:t>
                      </a:r>
                      <a:endParaRPr lang="en-US" dirty="0"/>
                    </a:p>
                  </a:txBody>
                  <a:tcPr/>
                </a:tc>
                <a:tc>
                  <a:txBody>
                    <a:bodyPr/>
                    <a:lstStyle/>
                    <a:p>
                      <a:r>
                        <a:rPr lang="en-US" dirty="0" smtClean="0"/>
                        <a:t>58</a:t>
                      </a:r>
                      <a:endParaRPr lang="en-US" dirty="0"/>
                    </a:p>
                  </a:txBody>
                  <a:tcPr/>
                </a:tc>
                <a:tc>
                  <a:txBody>
                    <a:bodyPr/>
                    <a:lstStyle/>
                    <a:p>
                      <a:r>
                        <a:rPr lang="en-US" dirty="0" smtClean="0"/>
                        <a:t>184</a:t>
                      </a:r>
                      <a:endParaRPr lang="en-US" dirty="0"/>
                    </a:p>
                  </a:txBody>
                  <a:tcPr/>
                </a:tc>
                <a:tc>
                  <a:txBody>
                    <a:bodyPr/>
                    <a:lstStyle/>
                    <a:p>
                      <a:r>
                        <a:rPr lang="en-US" dirty="0" smtClean="0"/>
                        <a:t>7</a:t>
                      </a:r>
                      <a:endParaRPr lang="en-US" dirty="0"/>
                    </a:p>
                  </a:txBody>
                  <a:tcPr/>
                </a:tc>
                <a:tc>
                  <a:txBody>
                    <a:bodyPr/>
                    <a:lstStyle/>
                    <a:p>
                      <a:r>
                        <a:rPr lang="en-US" dirty="0" smtClean="0"/>
                        <a:t>290</a:t>
                      </a:r>
                      <a:endParaRPr lang="en-US" dirty="0"/>
                    </a:p>
                  </a:txBody>
                  <a:tcPr/>
                </a:tc>
              </a:tr>
              <a:tr h="370840">
                <a:tc>
                  <a:txBody>
                    <a:bodyPr/>
                    <a:lstStyle/>
                    <a:p>
                      <a:r>
                        <a:rPr lang="en-US" dirty="0" smtClean="0"/>
                        <a:t>Total</a:t>
                      </a:r>
                      <a:endParaRPr lang="en-US" dirty="0"/>
                    </a:p>
                  </a:txBody>
                  <a:tcPr/>
                </a:tc>
                <a:tc>
                  <a:txBody>
                    <a:bodyPr/>
                    <a:lstStyle/>
                    <a:p>
                      <a:r>
                        <a:rPr lang="en-US" dirty="0" smtClean="0"/>
                        <a:t>147</a:t>
                      </a:r>
                      <a:endParaRPr lang="en-US" dirty="0"/>
                    </a:p>
                  </a:txBody>
                  <a:tcPr/>
                </a:tc>
                <a:tc>
                  <a:txBody>
                    <a:bodyPr/>
                    <a:lstStyle/>
                    <a:p>
                      <a:r>
                        <a:rPr lang="en-US" dirty="0" smtClean="0"/>
                        <a:t>88</a:t>
                      </a:r>
                      <a:endParaRPr lang="en-US" dirty="0"/>
                    </a:p>
                  </a:txBody>
                  <a:tcPr/>
                </a:tc>
                <a:tc>
                  <a:txBody>
                    <a:bodyPr/>
                    <a:lstStyle/>
                    <a:p>
                      <a:r>
                        <a:rPr lang="en-US" dirty="0" smtClean="0"/>
                        <a:t>254</a:t>
                      </a:r>
                      <a:endParaRPr lang="en-US" dirty="0"/>
                    </a:p>
                  </a:txBody>
                  <a:tcPr/>
                </a:tc>
                <a:tc>
                  <a:txBody>
                    <a:bodyPr/>
                    <a:lstStyle/>
                    <a:p>
                      <a:r>
                        <a:rPr lang="en-US" dirty="0" smtClean="0"/>
                        <a:t>11</a:t>
                      </a:r>
                      <a:endParaRPr lang="en-US" dirty="0"/>
                    </a:p>
                  </a:txBody>
                  <a:tcPr/>
                </a:tc>
                <a:tc>
                  <a:txBody>
                    <a:bodyPr/>
                    <a:lstStyle/>
                    <a:p>
                      <a:r>
                        <a:rPr lang="en-US" dirty="0" smtClean="0"/>
                        <a:t>500</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14800"/>
          </a:xfrm>
        </p:spPr>
        <p:txBody>
          <a:bodyPr>
            <a:normAutofit/>
          </a:bodyPr>
          <a:lstStyle/>
          <a:p>
            <a:pPr>
              <a:buNone/>
            </a:pPr>
            <a:r>
              <a:rPr lang="en-US" dirty="0" smtClean="0"/>
              <a:t>e. What is P(Walk|9th or 10th grade)? </a:t>
            </a:r>
          </a:p>
          <a:p>
            <a:pPr>
              <a:buNone/>
            </a:pPr>
            <a:r>
              <a:rPr lang="en-US" dirty="0" smtClean="0"/>
              <a:t>= walkers who are 9</a:t>
            </a:r>
            <a:r>
              <a:rPr lang="en-US" baseline="30000" dirty="0" smtClean="0"/>
              <a:t>th</a:t>
            </a:r>
            <a:r>
              <a:rPr lang="en-US" dirty="0" smtClean="0"/>
              <a:t> or 10</a:t>
            </a:r>
            <a:r>
              <a:rPr lang="en-US" baseline="30000" dirty="0" smtClean="0"/>
              <a:t>th</a:t>
            </a:r>
            <a:r>
              <a:rPr lang="en-US" dirty="0" smtClean="0"/>
              <a:t> / all 9</a:t>
            </a:r>
            <a:r>
              <a:rPr lang="en-US" baseline="30000" dirty="0" smtClean="0"/>
              <a:t>th</a:t>
            </a:r>
            <a:r>
              <a:rPr lang="en-US" dirty="0" smtClean="0"/>
              <a:t> or 10</a:t>
            </a:r>
            <a:r>
              <a:rPr lang="en-US" baseline="30000" dirty="0" smtClean="0"/>
              <a:t>th</a:t>
            </a:r>
            <a:r>
              <a:rPr lang="en-US" dirty="0" smtClean="0"/>
              <a:t> </a:t>
            </a:r>
          </a:p>
          <a:p>
            <a:pPr>
              <a:buNone/>
            </a:pPr>
            <a:r>
              <a:rPr lang="en-US" dirty="0" smtClean="0"/>
              <a:t>= 30/210</a:t>
            </a:r>
          </a:p>
          <a:p>
            <a:pPr>
              <a:buNone/>
            </a:pPr>
            <a:r>
              <a:rPr lang="en-US" dirty="0" smtClean="0"/>
              <a:t>= 1/7 or 14.2%</a:t>
            </a:r>
          </a:p>
          <a:p>
            <a:pPr>
              <a:buNone/>
            </a:pPr>
            <a:r>
              <a:rPr lang="en-US" dirty="0" smtClean="0"/>
              <a:t>The probability that a person walks to school given he or she is in 9</a:t>
            </a:r>
            <a:r>
              <a:rPr lang="en-US" baseline="30000" dirty="0" smtClean="0"/>
              <a:t>th</a:t>
            </a:r>
            <a:r>
              <a:rPr lang="en-US" dirty="0" smtClean="0"/>
              <a:t> or 10</a:t>
            </a:r>
            <a:r>
              <a:rPr lang="en-US" baseline="30000" dirty="0" smtClean="0"/>
              <a:t>th</a:t>
            </a:r>
            <a:r>
              <a:rPr lang="en-US" dirty="0" smtClean="0"/>
              <a:t> grade is 14.2%</a:t>
            </a:r>
          </a:p>
        </p:txBody>
      </p:sp>
      <p:graphicFrame>
        <p:nvGraphicFramePr>
          <p:cNvPr id="4" name="Table 3"/>
          <p:cNvGraphicFramePr>
            <a:graphicFrameLocks noGrp="1"/>
          </p:cNvGraphicFramePr>
          <p:nvPr/>
        </p:nvGraphicFramePr>
        <p:xfrm>
          <a:off x="1676400" y="228600"/>
          <a:ext cx="6096000" cy="2021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endParaRPr lang="en-US" dirty="0"/>
                    </a:p>
                  </a:txBody>
                  <a:tcPr/>
                </a:tc>
                <a:tc>
                  <a:txBody>
                    <a:bodyPr/>
                    <a:lstStyle/>
                    <a:p>
                      <a:r>
                        <a:rPr lang="en-US" dirty="0" smtClean="0"/>
                        <a:t>Bus</a:t>
                      </a:r>
                      <a:endParaRPr lang="en-US" dirty="0"/>
                    </a:p>
                  </a:txBody>
                  <a:tcPr/>
                </a:tc>
                <a:tc>
                  <a:txBody>
                    <a:bodyPr/>
                    <a:lstStyle/>
                    <a:p>
                      <a:r>
                        <a:rPr lang="en-US" dirty="0" smtClean="0"/>
                        <a:t>Walk</a:t>
                      </a:r>
                      <a:endParaRPr lang="en-US" dirty="0"/>
                    </a:p>
                  </a:txBody>
                  <a:tcPr/>
                </a:tc>
                <a:tc>
                  <a:txBody>
                    <a:bodyPr/>
                    <a:lstStyle/>
                    <a:p>
                      <a:r>
                        <a:rPr lang="en-US" dirty="0" smtClean="0"/>
                        <a:t>Car</a:t>
                      </a:r>
                      <a:endParaRPr lang="en-US" dirty="0"/>
                    </a:p>
                  </a:txBody>
                  <a:tcPr/>
                </a:tc>
                <a:tc>
                  <a:txBody>
                    <a:bodyPr/>
                    <a:lstStyle/>
                    <a:p>
                      <a:r>
                        <a:rPr lang="en-US" dirty="0" smtClean="0"/>
                        <a:t>Other</a:t>
                      </a:r>
                      <a:endParaRPr lang="en-US" dirty="0"/>
                    </a:p>
                  </a:txBody>
                  <a:tcPr/>
                </a:tc>
                <a:tc>
                  <a:txBody>
                    <a:bodyPr/>
                    <a:lstStyle/>
                    <a:p>
                      <a:r>
                        <a:rPr lang="en-US" dirty="0" smtClean="0"/>
                        <a:t>Total</a:t>
                      </a:r>
                      <a:endParaRPr lang="en-US" dirty="0"/>
                    </a:p>
                  </a:txBody>
                  <a:tcPr/>
                </a:tc>
              </a:tr>
              <a:tr h="370840">
                <a:tc>
                  <a:txBody>
                    <a:bodyPr/>
                    <a:lstStyle/>
                    <a:p>
                      <a:r>
                        <a:rPr lang="en-US" dirty="0" smtClean="0"/>
                        <a:t>9</a:t>
                      </a:r>
                      <a:r>
                        <a:rPr lang="en-US" baseline="30000" dirty="0" smtClean="0"/>
                        <a:t>th</a:t>
                      </a:r>
                      <a:r>
                        <a:rPr lang="en-US" dirty="0" smtClean="0"/>
                        <a:t> or 10</a:t>
                      </a:r>
                      <a:r>
                        <a:rPr lang="en-US" baseline="30000" dirty="0" smtClean="0"/>
                        <a:t>th</a:t>
                      </a:r>
                      <a:endParaRPr lang="en-US" dirty="0"/>
                    </a:p>
                  </a:txBody>
                  <a:tcPr/>
                </a:tc>
                <a:tc>
                  <a:txBody>
                    <a:bodyPr/>
                    <a:lstStyle/>
                    <a:p>
                      <a:r>
                        <a:rPr lang="en-US" dirty="0" smtClean="0"/>
                        <a:t>106</a:t>
                      </a:r>
                    </a:p>
                  </a:txBody>
                  <a:tcPr/>
                </a:tc>
                <a:tc>
                  <a:txBody>
                    <a:bodyPr/>
                    <a:lstStyle/>
                    <a:p>
                      <a:r>
                        <a:rPr lang="en-US" dirty="0" smtClean="0"/>
                        <a:t>30</a:t>
                      </a:r>
                      <a:endParaRPr lang="en-US" dirty="0"/>
                    </a:p>
                  </a:txBody>
                  <a:tcPr/>
                </a:tc>
                <a:tc>
                  <a:txBody>
                    <a:bodyPr/>
                    <a:lstStyle/>
                    <a:p>
                      <a:r>
                        <a:rPr lang="en-US" dirty="0" smtClean="0"/>
                        <a:t>70</a:t>
                      </a:r>
                      <a:endParaRPr lang="en-US" dirty="0"/>
                    </a:p>
                  </a:txBody>
                  <a:tcPr/>
                </a:tc>
                <a:tc>
                  <a:txBody>
                    <a:bodyPr/>
                    <a:lstStyle/>
                    <a:p>
                      <a:r>
                        <a:rPr lang="en-US" dirty="0" smtClean="0"/>
                        <a:t>4</a:t>
                      </a:r>
                      <a:endParaRPr lang="en-US" dirty="0"/>
                    </a:p>
                  </a:txBody>
                  <a:tcPr/>
                </a:tc>
                <a:tc>
                  <a:txBody>
                    <a:bodyPr/>
                    <a:lstStyle/>
                    <a:p>
                      <a:r>
                        <a:rPr lang="en-US" dirty="0" smtClean="0"/>
                        <a:t>210</a:t>
                      </a:r>
                      <a:endParaRPr lang="en-US" dirty="0"/>
                    </a:p>
                  </a:txBody>
                  <a:tcPr/>
                </a:tc>
              </a:tr>
              <a:tr h="370840">
                <a:tc>
                  <a:txBody>
                    <a:bodyPr/>
                    <a:lstStyle/>
                    <a:p>
                      <a:r>
                        <a:rPr lang="en-US" dirty="0" smtClean="0"/>
                        <a:t>11</a:t>
                      </a:r>
                      <a:r>
                        <a:rPr lang="en-US" baseline="30000" dirty="0" smtClean="0"/>
                        <a:t>th</a:t>
                      </a:r>
                      <a:r>
                        <a:rPr lang="en-US" dirty="0" smtClean="0"/>
                        <a:t> or 12</a:t>
                      </a:r>
                      <a:r>
                        <a:rPr lang="en-US" baseline="30000" dirty="0" smtClean="0"/>
                        <a:t>th</a:t>
                      </a:r>
                      <a:endParaRPr lang="en-US" dirty="0"/>
                    </a:p>
                  </a:txBody>
                  <a:tcPr/>
                </a:tc>
                <a:tc>
                  <a:txBody>
                    <a:bodyPr/>
                    <a:lstStyle/>
                    <a:p>
                      <a:r>
                        <a:rPr lang="en-US" dirty="0" smtClean="0"/>
                        <a:t>41</a:t>
                      </a:r>
                      <a:endParaRPr lang="en-US" dirty="0"/>
                    </a:p>
                  </a:txBody>
                  <a:tcPr/>
                </a:tc>
                <a:tc>
                  <a:txBody>
                    <a:bodyPr/>
                    <a:lstStyle/>
                    <a:p>
                      <a:r>
                        <a:rPr lang="en-US" dirty="0" smtClean="0"/>
                        <a:t>58</a:t>
                      </a:r>
                      <a:endParaRPr lang="en-US" dirty="0"/>
                    </a:p>
                  </a:txBody>
                  <a:tcPr/>
                </a:tc>
                <a:tc>
                  <a:txBody>
                    <a:bodyPr/>
                    <a:lstStyle/>
                    <a:p>
                      <a:r>
                        <a:rPr lang="en-US" dirty="0" smtClean="0"/>
                        <a:t>184</a:t>
                      </a:r>
                      <a:endParaRPr lang="en-US" dirty="0"/>
                    </a:p>
                  </a:txBody>
                  <a:tcPr/>
                </a:tc>
                <a:tc>
                  <a:txBody>
                    <a:bodyPr/>
                    <a:lstStyle/>
                    <a:p>
                      <a:r>
                        <a:rPr lang="en-US" dirty="0" smtClean="0"/>
                        <a:t>7</a:t>
                      </a:r>
                      <a:endParaRPr lang="en-US" dirty="0"/>
                    </a:p>
                  </a:txBody>
                  <a:tcPr/>
                </a:tc>
                <a:tc>
                  <a:txBody>
                    <a:bodyPr/>
                    <a:lstStyle/>
                    <a:p>
                      <a:r>
                        <a:rPr lang="en-US" dirty="0" smtClean="0"/>
                        <a:t>290</a:t>
                      </a:r>
                      <a:endParaRPr lang="en-US" dirty="0"/>
                    </a:p>
                  </a:txBody>
                  <a:tcPr/>
                </a:tc>
              </a:tr>
              <a:tr h="370840">
                <a:tc>
                  <a:txBody>
                    <a:bodyPr/>
                    <a:lstStyle/>
                    <a:p>
                      <a:r>
                        <a:rPr lang="en-US" dirty="0" smtClean="0"/>
                        <a:t>Total</a:t>
                      </a:r>
                      <a:endParaRPr lang="en-US" dirty="0"/>
                    </a:p>
                  </a:txBody>
                  <a:tcPr/>
                </a:tc>
                <a:tc>
                  <a:txBody>
                    <a:bodyPr/>
                    <a:lstStyle/>
                    <a:p>
                      <a:r>
                        <a:rPr lang="en-US" dirty="0" smtClean="0"/>
                        <a:t>147</a:t>
                      </a:r>
                      <a:endParaRPr lang="en-US" dirty="0"/>
                    </a:p>
                  </a:txBody>
                  <a:tcPr/>
                </a:tc>
                <a:tc>
                  <a:txBody>
                    <a:bodyPr/>
                    <a:lstStyle/>
                    <a:p>
                      <a:r>
                        <a:rPr lang="en-US" dirty="0" smtClean="0"/>
                        <a:t>88</a:t>
                      </a:r>
                      <a:endParaRPr lang="en-US" dirty="0"/>
                    </a:p>
                  </a:txBody>
                  <a:tcPr/>
                </a:tc>
                <a:tc>
                  <a:txBody>
                    <a:bodyPr/>
                    <a:lstStyle/>
                    <a:p>
                      <a:r>
                        <a:rPr lang="en-US" dirty="0" smtClean="0"/>
                        <a:t>254</a:t>
                      </a:r>
                      <a:endParaRPr lang="en-US" dirty="0"/>
                    </a:p>
                  </a:txBody>
                  <a:tcPr/>
                </a:tc>
                <a:tc>
                  <a:txBody>
                    <a:bodyPr/>
                    <a:lstStyle/>
                    <a:p>
                      <a:r>
                        <a:rPr lang="en-US" dirty="0" smtClean="0"/>
                        <a:t>11</a:t>
                      </a:r>
                      <a:endParaRPr lang="en-US" dirty="0"/>
                    </a:p>
                  </a:txBody>
                  <a:tcPr/>
                </a:tc>
                <a:tc>
                  <a:txBody>
                    <a:bodyPr/>
                    <a:lstStyle/>
                    <a:p>
                      <a:r>
                        <a:rPr lang="en-US" dirty="0" smtClean="0"/>
                        <a:t>500</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a:buNone/>
            </a:pPr>
            <a:r>
              <a:rPr lang="en-US" sz="2800" dirty="0" smtClean="0"/>
              <a:t>4. The manager of an ice cream shop is curious as to which customers are buying certain flavors of ice cream. He decides to track whether the customer is an adult or a child and whether they order vanilla ice cream or chocolate ice cream. He finds that of his 224 customers in one week that 146 ordered chocolate. He also finds that 52 of his 93 adult customers ordered vanilla. Build a two-way frequency table that tracks the type of customer and type of ice cream. </a:t>
            </a:r>
          </a:p>
          <a:p>
            <a:pPr>
              <a:buNone/>
            </a:pPr>
            <a:endParaRPr lang="en-US" dirty="0"/>
          </a:p>
        </p:txBody>
      </p:sp>
      <p:graphicFrame>
        <p:nvGraphicFramePr>
          <p:cNvPr id="4" name="Table 3"/>
          <p:cNvGraphicFramePr>
            <a:graphicFrameLocks noGrp="1"/>
          </p:cNvGraphicFramePr>
          <p:nvPr/>
        </p:nvGraphicFramePr>
        <p:xfrm>
          <a:off x="1524000" y="45720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Vanilla</a:t>
                      </a:r>
                      <a:endParaRPr lang="en-US" dirty="0"/>
                    </a:p>
                  </a:txBody>
                  <a:tcPr/>
                </a:tc>
                <a:tc>
                  <a:txBody>
                    <a:bodyPr/>
                    <a:lstStyle/>
                    <a:p>
                      <a:r>
                        <a:rPr lang="en-US" dirty="0" smtClean="0"/>
                        <a:t>Chocolate</a:t>
                      </a:r>
                      <a:endParaRPr lang="en-US" dirty="0"/>
                    </a:p>
                  </a:txBody>
                  <a:tcPr/>
                </a:tc>
                <a:tc>
                  <a:txBody>
                    <a:bodyPr/>
                    <a:lstStyle/>
                    <a:p>
                      <a:r>
                        <a:rPr lang="en-US" dirty="0" smtClean="0"/>
                        <a:t>Total</a:t>
                      </a:r>
                      <a:endParaRPr lang="en-US" dirty="0"/>
                    </a:p>
                  </a:txBody>
                  <a:tcPr/>
                </a:tc>
              </a:tr>
              <a:tr h="370840">
                <a:tc>
                  <a:txBody>
                    <a:bodyPr/>
                    <a:lstStyle/>
                    <a:p>
                      <a:r>
                        <a:rPr lang="en-US" dirty="0" smtClean="0"/>
                        <a:t>Adult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Child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Total</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33800"/>
            <a:ext cx="8229600" cy="2392363"/>
          </a:xfrm>
        </p:spPr>
        <p:txBody>
          <a:bodyPr>
            <a:normAutofit fontScale="77500" lnSpcReduction="20000"/>
          </a:bodyPr>
          <a:lstStyle/>
          <a:p>
            <a:pPr marL="514350" indent="-514350">
              <a:buAutoNum type="alphaLcPeriod"/>
            </a:pPr>
            <a:r>
              <a:rPr lang="en-US" dirty="0" smtClean="0"/>
              <a:t>Find P(</a:t>
            </a:r>
            <a:r>
              <a:rPr lang="en-US" dirty="0" err="1" smtClean="0"/>
              <a:t>vanilla</a:t>
            </a:r>
            <a:r>
              <a:rPr lang="en-US" dirty="0" err="1" smtClean="0">
                <a:sym typeface="Symbol"/>
              </a:rPr>
              <a:t>adult</a:t>
            </a:r>
            <a:r>
              <a:rPr lang="en-US" dirty="0" smtClean="0">
                <a:sym typeface="Symbol"/>
              </a:rPr>
              <a:t>)</a:t>
            </a:r>
          </a:p>
          <a:p>
            <a:pPr marL="514350" indent="-514350">
              <a:buNone/>
            </a:pPr>
            <a:r>
              <a:rPr lang="en-US" dirty="0" smtClean="0">
                <a:sym typeface="Symbol"/>
              </a:rPr>
              <a:t>	= 52/93</a:t>
            </a:r>
          </a:p>
          <a:p>
            <a:pPr marL="514350" indent="-514350">
              <a:buNone/>
            </a:pPr>
            <a:r>
              <a:rPr lang="en-US" dirty="0" smtClean="0">
                <a:sym typeface="Symbol"/>
              </a:rPr>
              <a:t>	= 55.9%</a:t>
            </a:r>
          </a:p>
          <a:p>
            <a:pPr marL="514350" indent="-514350">
              <a:buNone/>
            </a:pPr>
            <a:r>
              <a:rPr lang="en-US" dirty="0" smtClean="0">
                <a:sym typeface="Symbol"/>
              </a:rPr>
              <a:t>b. Find P(</a:t>
            </a:r>
            <a:r>
              <a:rPr lang="en-US" dirty="0" err="1" smtClean="0">
                <a:sym typeface="Symbol"/>
              </a:rPr>
              <a:t>childchocolate</a:t>
            </a:r>
            <a:r>
              <a:rPr lang="en-US" dirty="0" smtClean="0">
                <a:sym typeface="Symbol"/>
              </a:rPr>
              <a:t>)</a:t>
            </a:r>
          </a:p>
          <a:p>
            <a:pPr marL="514350" indent="-514350">
              <a:buNone/>
            </a:pPr>
            <a:r>
              <a:rPr lang="en-US" dirty="0" smtClean="0">
                <a:sym typeface="Symbol"/>
              </a:rPr>
              <a:t>	= 105/146</a:t>
            </a:r>
          </a:p>
          <a:p>
            <a:pPr marL="514350" indent="-514350">
              <a:buNone/>
            </a:pPr>
            <a:r>
              <a:rPr lang="en-US" dirty="0" smtClean="0">
                <a:sym typeface="Symbol"/>
              </a:rPr>
              <a:t>	=71.9%</a:t>
            </a:r>
            <a:endParaRPr lang="en-US" dirty="0"/>
          </a:p>
        </p:txBody>
      </p:sp>
      <p:graphicFrame>
        <p:nvGraphicFramePr>
          <p:cNvPr id="7" name="Table 6"/>
          <p:cNvGraphicFramePr>
            <a:graphicFrameLocks noGrp="1"/>
          </p:cNvGraphicFramePr>
          <p:nvPr/>
        </p:nvGraphicFramePr>
        <p:xfrm>
          <a:off x="1752600" y="2286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Vanilla</a:t>
                      </a:r>
                      <a:endParaRPr lang="en-US" dirty="0"/>
                    </a:p>
                  </a:txBody>
                  <a:tcPr/>
                </a:tc>
                <a:tc>
                  <a:txBody>
                    <a:bodyPr/>
                    <a:lstStyle/>
                    <a:p>
                      <a:r>
                        <a:rPr lang="en-US" dirty="0" smtClean="0"/>
                        <a:t>Chocolate</a:t>
                      </a:r>
                      <a:endParaRPr lang="en-US" dirty="0"/>
                    </a:p>
                  </a:txBody>
                  <a:tcPr/>
                </a:tc>
                <a:tc>
                  <a:txBody>
                    <a:bodyPr/>
                    <a:lstStyle/>
                    <a:p>
                      <a:r>
                        <a:rPr lang="en-US" dirty="0" smtClean="0"/>
                        <a:t>Total</a:t>
                      </a:r>
                      <a:endParaRPr lang="en-US" dirty="0"/>
                    </a:p>
                  </a:txBody>
                  <a:tcPr/>
                </a:tc>
              </a:tr>
              <a:tr h="370840">
                <a:tc>
                  <a:txBody>
                    <a:bodyPr/>
                    <a:lstStyle/>
                    <a:p>
                      <a:r>
                        <a:rPr lang="en-US" dirty="0" smtClean="0"/>
                        <a:t>Adult</a:t>
                      </a:r>
                      <a:endParaRPr lang="en-US" dirty="0"/>
                    </a:p>
                  </a:txBody>
                  <a:tcPr/>
                </a:tc>
                <a:tc>
                  <a:txBody>
                    <a:bodyPr/>
                    <a:lstStyle/>
                    <a:p>
                      <a:r>
                        <a:rPr lang="en-US" dirty="0" smtClean="0"/>
                        <a:t>52</a:t>
                      </a:r>
                      <a:endParaRPr lang="en-US" dirty="0"/>
                    </a:p>
                  </a:txBody>
                  <a:tcPr/>
                </a:tc>
                <a:tc>
                  <a:txBody>
                    <a:bodyPr/>
                    <a:lstStyle/>
                    <a:p>
                      <a:endParaRPr lang="en-US"/>
                    </a:p>
                  </a:txBody>
                  <a:tcPr/>
                </a:tc>
                <a:tc>
                  <a:txBody>
                    <a:bodyPr/>
                    <a:lstStyle/>
                    <a:p>
                      <a:r>
                        <a:rPr lang="en-US" dirty="0" smtClean="0"/>
                        <a:t>93</a:t>
                      </a:r>
                      <a:endParaRPr lang="en-US" dirty="0"/>
                    </a:p>
                  </a:txBody>
                  <a:tcPr/>
                </a:tc>
              </a:tr>
              <a:tr h="370840">
                <a:tc>
                  <a:txBody>
                    <a:bodyPr/>
                    <a:lstStyle/>
                    <a:p>
                      <a:r>
                        <a:rPr lang="en-US" dirty="0" smtClean="0"/>
                        <a:t>Child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Total</a:t>
                      </a:r>
                      <a:endParaRPr lang="en-US" dirty="0"/>
                    </a:p>
                  </a:txBody>
                  <a:tcPr/>
                </a:tc>
                <a:tc>
                  <a:txBody>
                    <a:bodyPr/>
                    <a:lstStyle/>
                    <a:p>
                      <a:endParaRPr lang="en-US"/>
                    </a:p>
                  </a:txBody>
                  <a:tcPr/>
                </a:tc>
                <a:tc>
                  <a:txBody>
                    <a:bodyPr/>
                    <a:lstStyle/>
                    <a:p>
                      <a:r>
                        <a:rPr lang="en-US" dirty="0" smtClean="0"/>
                        <a:t>146</a:t>
                      </a:r>
                      <a:endParaRPr lang="en-US" dirty="0"/>
                    </a:p>
                  </a:txBody>
                  <a:tcPr/>
                </a:tc>
                <a:tc>
                  <a:txBody>
                    <a:bodyPr/>
                    <a:lstStyle/>
                    <a:p>
                      <a:r>
                        <a:rPr lang="en-US" dirty="0" smtClean="0"/>
                        <a:t>224</a:t>
                      </a:r>
                      <a:endParaRPr lang="en-US" dirty="0"/>
                    </a:p>
                  </a:txBody>
                  <a:tcPr/>
                </a:tc>
              </a:tr>
            </a:tbl>
          </a:graphicData>
        </a:graphic>
      </p:graphicFrame>
      <p:graphicFrame>
        <p:nvGraphicFramePr>
          <p:cNvPr id="8" name="Table 7"/>
          <p:cNvGraphicFramePr>
            <a:graphicFrameLocks noGrp="1"/>
          </p:cNvGraphicFramePr>
          <p:nvPr/>
        </p:nvGraphicFramePr>
        <p:xfrm>
          <a:off x="1752600" y="205740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Vanilla</a:t>
                      </a:r>
                      <a:endParaRPr lang="en-US" dirty="0"/>
                    </a:p>
                  </a:txBody>
                  <a:tcPr/>
                </a:tc>
                <a:tc>
                  <a:txBody>
                    <a:bodyPr/>
                    <a:lstStyle/>
                    <a:p>
                      <a:r>
                        <a:rPr lang="en-US" dirty="0" smtClean="0"/>
                        <a:t>Chocolate</a:t>
                      </a:r>
                      <a:endParaRPr lang="en-US" dirty="0"/>
                    </a:p>
                  </a:txBody>
                  <a:tcPr/>
                </a:tc>
                <a:tc>
                  <a:txBody>
                    <a:bodyPr/>
                    <a:lstStyle/>
                    <a:p>
                      <a:r>
                        <a:rPr lang="en-US" dirty="0" smtClean="0"/>
                        <a:t>Total</a:t>
                      </a:r>
                      <a:endParaRPr lang="en-US" dirty="0"/>
                    </a:p>
                  </a:txBody>
                  <a:tcPr/>
                </a:tc>
              </a:tr>
              <a:tr h="370840">
                <a:tc>
                  <a:txBody>
                    <a:bodyPr/>
                    <a:lstStyle/>
                    <a:p>
                      <a:r>
                        <a:rPr lang="en-US" dirty="0" smtClean="0"/>
                        <a:t>Adult</a:t>
                      </a:r>
                      <a:endParaRPr lang="en-US" dirty="0"/>
                    </a:p>
                  </a:txBody>
                  <a:tcPr/>
                </a:tc>
                <a:tc>
                  <a:txBody>
                    <a:bodyPr/>
                    <a:lstStyle/>
                    <a:p>
                      <a:r>
                        <a:rPr lang="en-US" dirty="0" smtClean="0"/>
                        <a:t>52</a:t>
                      </a:r>
                      <a:endParaRPr lang="en-US" dirty="0"/>
                    </a:p>
                  </a:txBody>
                  <a:tcPr/>
                </a:tc>
                <a:tc>
                  <a:txBody>
                    <a:bodyPr/>
                    <a:lstStyle/>
                    <a:p>
                      <a:r>
                        <a:rPr lang="en-US" dirty="0" smtClean="0"/>
                        <a:t>41</a:t>
                      </a:r>
                      <a:endParaRPr lang="en-US" dirty="0"/>
                    </a:p>
                  </a:txBody>
                  <a:tcPr/>
                </a:tc>
                <a:tc>
                  <a:txBody>
                    <a:bodyPr/>
                    <a:lstStyle/>
                    <a:p>
                      <a:r>
                        <a:rPr lang="en-US" dirty="0" smtClean="0"/>
                        <a:t>93</a:t>
                      </a:r>
                      <a:endParaRPr lang="en-US" dirty="0"/>
                    </a:p>
                  </a:txBody>
                  <a:tcPr/>
                </a:tc>
              </a:tr>
              <a:tr h="370840">
                <a:tc>
                  <a:txBody>
                    <a:bodyPr/>
                    <a:lstStyle/>
                    <a:p>
                      <a:r>
                        <a:rPr lang="en-US" dirty="0" smtClean="0"/>
                        <a:t>Child</a:t>
                      </a:r>
                      <a:endParaRPr lang="en-US" dirty="0"/>
                    </a:p>
                  </a:txBody>
                  <a:tcPr/>
                </a:tc>
                <a:tc>
                  <a:txBody>
                    <a:bodyPr/>
                    <a:lstStyle/>
                    <a:p>
                      <a:r>
                        <a:rPr lang="en-US" dirty="0" smtClean="0"/>
                        <a:t>26</a:t>
                      </a:r>
                      <a:endParaRPr lang="en-US" dirty="0"/>
                    </a:p>
                  </a:txBody>
                  <a:tcPr/>
                </a:tc>
                <a:tc>
                  <a:txBody>
                    <a:bodyPr/>
                    <a:lstStyle/>
                    <a:p>
                      <a:r>
                        <a:rPr lang="en-US" dirty="0" smtClean="0"/>
                        <a:t>105</a:t>
                      </a:r>
                      <a:endParaRPr lang="en-US" dirty="0"/>
                    </a:p>
                  </a:txBody>
                  <a:tcPr/>
                </a:tc>
                <a:tc>
                  <a:txBody>
                    <a:bodyPr/>
                    <a:lstStyle/>
                    <a:p>
                      <a:r>
                        <a:rPr lang="en-US" dirty="0" smtClean="0"/>
                        <a:t>131</a:t>
                      </a:r>
                      <a:endParaRPr lang="en-US" dirty="0"/>
                    </a:p>
                  </a:txBody>
                  <a:tcPr/>
                </a:tc>
              </a:tr>
              <a:tr h="370840">
                <a:tc>
                  <a:txBody>
                    <a:bodyPr/>
                    <a:lstStyle/>
                    <a:p>
                      <a:r>
                        <a:rPr lang="en-US" dirty="0" smtClean="0"/>
                        <a:t>Total</a:t>
                      </a:r>
                      <a:endParaRPr lang="en-US" dirty="0"/>
                    </a:p>
                  </a:txBody>
                  <a:tcPr/>
                </a:tc>
                <a:tc>
                  <a:txBody>
                    <a:bodyPr/>
                    <a:lstStyle/>
                    <a:p>
                      <a:r>
                        <a:rPr lang="en-US" dirty="0" smtClean="0"/>
                        <a:t>78</a:t>
                      </a:r>
                      <a:endParaRPr lang="en-US" dirty="0"/>
                    </a:p>
                  </a:txBody>
                  <a:tcPr/>
                </a:tc>
                <a:tc>
                  <a:txBody>
                    <a:bodyPr/>
                    <a:lstStyle/>
                    <a:p>
                      <a:r>
                        <a:rPr lang="en-US" dirty="0" smtClean="0"/>
                        <a:t>146</a:t>
                      </a:r>
                      <a:endParaRPr lang="en-US" dirty="0"/>
                    </a:p>
                  </a:txBody>
                  <a:tcPr/>
                </a:tc>
                <a:tc>
                  <a:txBody>
                    <a:bodyPr/>
                    <a:lstStyle/>
                    <a:p>
                      <a:r>
                        <a:rPr lang="en-US" dirty="0" smtClean="0"/>
                        <a:t>224</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r>
              <a:rPr lang="en-US" dirty="0" smtClean="0"/>
              <a:t>You are playing a game of cards where the winner is determined by drawing two cards of the same suit. What is the probability of drawing clubs on the second draw if the first card drawn is a club?</a:t>
            </a:r>
          </a:p>
          <a:p>
            <a:pPr marL="514350" indent="-514350">
              <a:buNone/>
            </a:pPr>
            <a:r>
              <a:rPr lang="en-US" dirty="0" smtClean="0"/>
              <a:t>P(</a:t>
            </a:r>
            <a:r>
              <a:rPr lang="en-US" dirty="0" err="1" smtClean="0"/>
              <a:t>club</a:t>
            </a:r>
            <a:r>
              <a:rPr lang="en-US" dirty="0" err="1" smtClean="0">
                <a:sym typeface="Symbol"/>
              </a:rPr>
              <a:t>club</a:t>
            </a:r>
            <a:r>
              <a:rPr lang="en-US" dirty="0" smtClean="0">
                <a:sym typeface="Symbol"/>
              </a:rPr>
              <a:t>)</a:t>
            </a:r>
          </a:p>
          <a:p>
            <a:pPr marL="514350" indent="-514350">
              <a:buNone/>
            </a:pPr>
            <a:r>
              <a:rPr lang="en-US" dirty="0" smtClean="0">
                <a:sym typeface="Symbol"/>
              </a:rPr>
              <a:t>= P(2</a:t>
            </a:r>
            <a:r>
              <a:rPr lang="en-US" baseline="30000" dirty="0" smtClean="0">
                <a:sym typeface="Symbol"/>
              </a:rPr>
              <a:t>nd</a:t>
            </a:r>
            <a:r>
              <a:rPr lang="en-US" dirty="0" smtClean="0">
                <a:sym typeface="Symbol"/>
              </a:rPr>
              <a:t> club and 1</a:t>
            </a:r>
            <a:r>
              <a:rPr lang="en-US" baseline="30000" dirty="0" smtClean="0">
                <a:sym typeface="Symbol"/>
              </a:rPr>
              <a:t>st</a:t>
            </a:r>
            <a:r>
              <a:rPr lang="en-US" dirty="0" smtClean="0">
                <a:sym typeface="Symbol"/>
              </a:rPr>
              <a:t> club)/P(1</a:t>
            </a:r>
            <a:r>
              <a:rPr lang="en-US" baseline="30000" dirty="0" smtClean="0">
                <a:sym typeface="Symbol"/>
              </a:rPr>
              <a:t>st</a:t>
            </a:r>
            <a:r>
              <a:rPr lang="en-US" dirty="0" smtClean="0">
                <a:sym typeface="Symbol"/>
              </a:rPr>
              <a:t> club)</a:t>
            </a:r>
          </a:p>
          <a:p>
            <a:pPr marL="514350" indent="-514350">
              <a:buNone/>
            </a:pPr>
            <a:r>
              <a:rPr lang="en-US" dirty="0" smtClean="0">
                <a:sym typeface="Symbol"/>
              </a:rPr>
              <a:t>= (13/52 x 12/51)/(13/52) </a:t>
            </a:r>
          </a:p>
          <a:p>
            <a:pPr marL="514350" indent="-514350">
              <a:buNone/>
            </a:pPr>
            <a:r>
              <a:rPr lang="en-US" dirty="0" smtClean="0">
                <a:sym typeface="Symbol"/>
              </a:rPr>
              <a:t>= 12/51 or 4/17</a:t>
            </a:r>
          </a:p>
          <a:p>
            <a:pPr marL="514350" indent="-514350">
              <a:buNone/>
            </a:pPr>
            <a:r>
              <a:rPr lang="en-US" dirty="0" smtClean="0">
                <a:sym typeface="Symbol"/>
              </a:rPr>
              <a:t>The probability of drawing a club on the second draw given the first card is a club is 4/17 or 23.5%</a:t>
            </a:r>
            <a:endParaRPr lang="en-US" dirty="0"/>
          </a:p>
        </p:txBody>
      </p:sp>
      <p:graphicFrame>
        <p:nvGraphicFramePr>
          <p:cNvPr id="19458" name="Object 2"/>
          <p:cNvGraphicFramePr>
            <a:graphicFrameLocks noChangeAspect="1"/>
          </p:cNvGraphicFramePr>
          <p:nvPr/>
        </p:nvGraphicFramePr>
        <p:xfrm>
          <a:off x="5867400" y="3200400"/>
          <a:ext cx="2895600" cy="914400"/>
        </p:xfrm>
        <a:graphic>
          <a:graphicData uri="http://schemas.openxmlformats.org/presentationml/2006/ole">
            <mc:AlternateContent xmlns:mc="http://schemas.openxmlformats.org/markup-compatibility/2006">
              <mc:Choice xmlns:v="urn:schemas-microsoft-com:vml" Requires="v">
                <p:oleObj spid="_x0000_s19470" name="Equation" r:id="rId3" imgW="1358900" imgH="419100" progId="Equation.3">
                  <p:embed/>
                </p:oleObj>
              </mc:Choice>
              <mc:Fallback>
                <p:oleObj name="Equation" r:id="rId3" imgW="1358900" imgH="4191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3200400"/>
                        <a:ext cx="28956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nodeType="clickEffect">
                                  <p:stCondLst>
                                    <p:cond delay="0"/>
                                  </p:stCondLst>
                                  <p:childTnLst>
                                    <p:set>
                                      <p:cBhvr>
                                        <p:cTn id="12" dur="1" fill="hold">
                                          <p:stCondLst>
                                            <p:cond delay="0"/>
                                          </p:stCondLst>
                                        </p:cTn>
                                        <p:tgtEl>
                                          <p:spTgt spid="19458"/>
                                        </p:tgtEl>
                                        <p:attrNameLst>
                                          <p:attrName>style.visibility</p:attrName>
                                        </p:attrNameLst>
                                      </p:cBhvr>
                                      <p:to>
                                        <p:strVal val="visible"/>
                                      </p:to>
                                    </p:set>
                                    <p:animEffect transition="in" filter="fade">
                                      <p:cBhvr>
                                        <p:cTn id="13" dur="1000"/>
                                        <p:tgtEl>
                                          <p:spTgt spid="19458"/>
                                        </p:tgtEl>
                                      </p:cBhvr>
                                    </p:animEffect>
                                    <p:anim calcmode="lin" valueType="num">
                                      <p:cBhvr>
                                        <p:cTn id="14" dur="1000" fill="hold"/>
                                        <p:tgtEl>
                                          <p:spTgt spid="19458"/>
                                        </p:tgtEl>
                                        <p:attrNameLst>
                                          <p:attrName>ppt_x</p:attrName>
                                        </p:attrNameLst>
                                      </p:cBhvr>
                                      <p:tavLst>
                                        <p:tav tm="0">
                                          <p:val>
                                            <p:strVal val="#ppt_x"/>
                                          </p:val>
                                        </p:tav>
                                        <p:tav tm="100000">
                                          <p:val>
                                            <p:strVal val="#ppt_x"/>
                                          </p:val>
                                        </p:tav>
                                      </p:tavLst>
                                    </p:anim>
                                    <p:anim calcmode="lin" valueType="num">
                                      <p:cBhvr>
                                        <p:cTn id="15" dur="900" decel="100000" fill="hold"/>
                                        <p:tgtEl>
                                          <p:spTgt spid="19458"/>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9458"/>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buNone/>
            </a:pPr>
            <a:r>
              <a:rPr lang="en-US" dirty="0" smtClean="0"/>
              <a:t>2. A bag contains 6 blue marbles and 2 brown marbles. One marble is randomly drawn and discarded. Then a second marble is drawn. Find the probability that the second marble is brown given that the first marble drawn was blue.</a:t>
            </a:r>
          </a:p>
          <a:p>
            <a:pPr>
              <a:buNone/>
            </a:pPr>
            <a:r>
              <a:rPr lang="en-US" dirty="0" smtClean="0"/>
              <a:t>P(</a:t>
            </a:r>
            <a:r>
              <a:rPr lang="en-US" dirty="0" err="1" smtClean="0"/>
              <a:t>brown</a:t>
            </a:r>
            <a:r>
              <a:rPr lang="en-US" dirty="0" err="1" smtClean="0">
                <a:sym typeface="Symbol"/>
              </a:rPr>
              <a:t>blue</a:t>
            </a:r>
            <a:r>
              <a:rPr lang="en-US" dirty="0" smtClean="0">
                <a:sym typeface="Symbol"/>
              </a:rPr>
              <a:t>)</a:t>
            </a:r>
          </a:p>
          <a:p>
            <a:pPr>
              <a:buNone/>
            </a:pPr>
            <a:r>
              <a:rPr lang="en-US" dirty="0" smtClean="0">
                <a:sym typeface="Symbol"/>
              </a:rPr>
              <a:t>= P(brown and blue)/P(blue)</a:t>
            </a:r>
          </a:p>
          <a:p>
            <a:pPr>
              <a:buNone/>
            </a:pPr>
            <a:r>
              <a:rPr lang="en-US" dirty="0" smtClean="0">
                <a:sym typeface="Symbol"/>
              </a:rPr>
              <a:t>= (6/8 x 2/7)/(6/8)</a:t>
            </a:r>
          </a:p>
          <a:p>
            <a:pPr>
              <a:buNone/>
            </a:pPr>
            <a:r>
              <a:rPr lang="en-US" dirty="0" smtClean="0">
                <a:sym typeface="Symbol"/>
              </a:rPr>
              <a:t>= 2/7</a:t>
            </a:r>
          </a:p>
          <a:p>
            <a:pPr>
              <a:buNone/>
            </a:pPr>
            <a:r>
              <a:rPr lang="en-US" dirty="0" smtClean="0">
                <a:sym typeface="Symbol"/>
              </a:rPr>
              <a:t>The probability of drawing a brown marble given the first marble was blue is 2/7 or 28.6%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buNone/>
            </a:pPr>
            <a:r>
              <a:rPr lang="en-US" dirty="0" smtClean="0"/>
              <a:t>3. In Mr. Jonas' homeroom, 70% of the students have brown hair, 25% have brown eyes, and 5% have both brown hair and brown eyes. A student is excused early to go to a doctor's appointment. If the student has brown hair, what is the probability that the student also has brown eyes?</a:t>
            </a:r>
          </a:p>
          <a:p>
            <a:pPr>
              <a:buNone/>
            </a:pPr>
            <a:r>
              <a:rPr lang="en-US" dirty="0" smtClean="0"/>
              <a:t>P(brown </a:t>
            </a:r>
            <a:r>
              <a:rPr lang="en-US" dirty="0" err="1" smtClean="0"/>
              <a:t>eyes</a:t>
            </a:r>
            <a:r>
              <a:rPr lang="en-US" dirty="0" err="1" smtClean="0">
                <a:sym typeface="Symbol"/>
              </a:rPr>
              <a:t>brown</a:t>
            </a:r>
            <a:r>
              <a:rPr lang="en-US" dirty="0" smtClean="0">
                <a:sym typeface="Symbol"/>
              </a:rPr>
              <a:t> hair)</a:t>
            </a:r>
          </a:p>
          <a:p>
            <a:pPr>
              <a:buNone/>
            </a:pPr>
            <a:r>
              <a:rPr lang="en-US" dirty="0" smtClean="0">
                <a:sym typeface="Symbol"/>
              </a:rPr>
              <a:t>= P(brown eyes and brown hair)/P(brown hair)</a:t>
            </a:r>
          </a:p>
          <a:p>
            <a:pPr>
              <a:buNone/>
            </a:pPr>
            <a:r>
              <a:rPr lang="en-US" dirty="0" smtClean="0">
                <a:sym typeface="Symbol"/>
              </a:rPr>
              <a:t>= .05/.7</a:t>
            </a:r>
          </a:p>
          <a:p>
            <a:pPr>
              <a:buNone/>
            </a:pPr>
            <a:r>
              <a:rPr lang="en-US" dirty="0" smtClean="0">
                <a:sym typeface="Symbol"/>
              </a:rPr>
              <a:t>= .071</a:t>
            </a:r>
          </a:p>
          <a:p>
            <a:pPr>
              <a:buNone/>
            </a:pPr>
            <a:r>
              <a:rPr lang="en-US" dirty="0" smtClean="0">
                <a:sym typeface="Symbol"/>
              </a:rPr>
              <a:t>The probability of a student having brown eyes given he or she has brown hair is 7.1%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marL="0" indent="0" algn="ctr">
              <a:buNone/>
            </a:pPr>
            <a:r>
              <a:rPr lang="en-US" dirty="0" smtClean="0"/>
              <a:t>HW 8-5 # 1-5, 8, and 12</a:t>
            </a:r>
            <a:endParaRPr lang="en-US" dirty="0"/>
          </a:p>
        </p:txBody>
      </p:sp>
    </p:spTree>
    <p:extLst>
      <p:ext uri="{BB962C8B-B14F-4D97-AF65-F5344CB8AC3E}">
        <p14:creationId xmlns:p14="http://schemas.microsoft.com/office/powerpoint/2010/main" val="4141852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Answers</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1) 1/12		2) .036		3) .0029</a:t>
            </a:r>
          </a:p>
          <a:p>
            <a:pPr marL="0" indent="0">
              <a:buNone/>
            </a:pPr>
            <a:r>
              <a:rPr lang="en-US" sz="3600" dirty="0" smtClean="0"/>
              <a:t>4) ¼			5) 1/16		6) 9/169</a:t>
            </a:r>
          </a:p>
          <a:p>
            <a:pPr marL="0" indent="0">
              <a:buNone/>
            </a:pPr>
            <a:r>
              <a:rPr lang="en-US" sz="3600" dirty="0" smtClean="0"/>
              <a:t>7) 47.5%		8) 24			9) 360</a:t>
            </a:r>
          </a:p>
          <a:p>
            <a:pPr marL="0" indent="0">
              <a:buNone/>
            </a:pPr>
            <a:r>
              <a:rPr lang="en-US" sz="3600" dirty="0" smtClean="0"/>
              <a:t>10) Omit		11a) ¼		11b) 13/16</a:t>
            </a:r>
          </a:p>
          <a:p>
            <a:pPr marL="0" indent="0">
              <a:buNone/>
            </a:pPr>
            <a:r>
              <a:rPr lang="en-US" sz="3600" dirty="0" smtClean="0"/>
              <a:t>11c) 0		11d) 5/6		12a) 1/10</a:t>
            </a:r>
          </a:p>
          <a:p>
            <a:pPr marL="0" indent="0">
              <a:buNone/>
            </a:pPr>
            <a:r>
              <a:rPr lang="en-US" sz="3600" dirty="0" smtClean="0"/>
              <a:t>12b) 1/20		12c) 0		12d) 13/16 </a:t>
            </a:r>
          </a:p>
        </p:txBody>
      </p:sp>
    </p:spTree>
    <p:extLst>
      <p:ext uri="{BB962C8B-B14F-4D97-AF65-F5344CB8AC3E}">
        <p14:creationId xmlns:p14="http://schemas.microsoft.com/office/powerpoint/2010/main" val="519561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Probability </a:t>
            </a:r>
            <a:r>
              <a:rPr lang="en-US" dirty="0" err="1" smtClean="0"/>
              <a:t>Kahoot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a:hlinkClick r:id="rId2"/>
              </a:rPr>
              <a:t>https://play.kahoot.it/#/</a:t>
            </a:r>
            <a:r>
              <a:rPr lang="en-US" dirty="0" smtClean="0">
                <a:hlinkClick r:id="rId2"/>
              </a:rPr>
              <a:t>k/f695acd7-4c0c-4af9-ac9d-98611d404934</a:t>
            </a:r>
            <a:endParaRPr lang="en-US" dirty="0" smtClean="0"/>
          </a:p>
          <a:p>
            <a:pPr marL="0" indent="0">
              <a:buNone/>
            </a:pPr>
            <a:endParaRPr lang="en-US" dirty="0"/>
          </a:p>
          <a:p>
            <a:pPr marL="0" indent="0" algn="ctr">
              <a:buNone/>
            </a:pPr>
            <a:r>
              <a:rPr lang="en-US" dirty="0" smtClean="0">
                <a:solidFill>
                  <a:srgbClr val="FF0000"/>
                </a:solidFill>
              </a:rPr>
              <a:t>Can also copy and paste this into Chrome</a:t>
            </a:r>
            <a:endParaRPr lang="en-US" dirty="0">
              <a:solidFill>
                <a:srgbClr val="FF0000"/>
              </a:solidFill>
            </a:endParaRPr>
          </a:p>
        </p:txBody>
      </p:sp>
    </p:spTree>
    <p:extLst>
      <p:ext uri="{BB962C8B-B14F-4D97-AF65-F5344CB8AC3E}">
        <p14:creationId xmlns:p14="http://schemas.microsoft.com/office/powerpoint/2010/main" val="1956293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Warm-up</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marL="514350" indent="-514350">
              <a:buAutoNum type="arabicParenR"/>
            </a:pPr>
            <a:r>
              <a:rPr lang="en-US" dirty="0" smtClean="0"/>
              <a:t>The standard deck of cards is shuffled and one card is drawn.  Find the probability that the card is red or a jack?</a:t>
            </a:r>
          </a:p>
          <a:p>
            <a:pPr marL="514350" indent="-514350">
              <a:buAutoNum type="arabicParenR"/>
            </a:pPr>
            <a:r>
              <a:rPr lang="en-US" dirty="0" smtClean="0"/>
              <a:t>The probability of a NY teenager owning a skateboard is .37, of owning a bike is .81 and of owning both is .36.  If a NY teenager is chosen at random, what is the probability that the teen owns a skateboard or a bike?</a:t>
            </a:r>
          </a:p>
          <a:p>
            <a:pPr marL="514350" indent="-514350">
              <a:buAutoNum type="arabicParenR"/>
            </a:pPr>
            <a:r>
              <a:rPr lang="en-US" dirty="0" smtClean="0"/>
              <a:t>What is the probability of drawing 2 face cards one after the other </a:t>
            </a:r>
            <a:r>
              <a:rPr lang="en-US" smtClean="0"/>
              <a:t>without replacement?</a:t>
            </a:r>
            <a:endParaRPr lang="en-US" dirty="0" smtClean="0"/>
          </a:p>
          <a:p>
            <a:pPr marL="514350" indent="-514350">
              <a:buAutoNum type="arabicParenR"/>
            </a:pPr>
            <a:endParaRPr lang="en-US" dirty="0"/>
          </a:p>
        </p:txBody>
      </p:sp>
    </p:spTree>
    <p:extLst>
      <p:ext uri="{BB962C8B-B14F-4D97-AF65-F5344CB8AC3E}">
        <p14:creationId xmlns:p14="http://schemas.microsoft.com/office/powerpoint/2010/main" val="3028494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Probability</a:t>
            </a:r>
            <a:endParaRPr lang="en-US" dirty="0"/>
          </a:p>
        </p:txBody>
      </p:sp>
      <p:sp>
        <p:nvSpPr>
          <p:cNvPr id="3" name="Content Placeholder 2"/>
          <p:cNvSpPr>
            <a:spLocks noGrp="1"/>
          </p:cNvSpPr>
          <p:nvPr>
            <p:ph idx="1"/>
          </p:nvPr>
        </p:nvSpPr>
        <p:spPr/>
        <p:txBody>
          <a:bodyPr>
            <a:normAutofit lnSpcReduction="10000"/>
          </a:bodyPr>
          <a:lstStyle/>
          <a:p>
            <a:r>
              <a:rPr lang="en-US" b="1" dirty="0" smtClean="0"/>
              <a:t>Conditional Probability: </a:t>
            </a:r>
            <a:r>
              <a:rPr lang="en-US" dirty="0" smtClean="0"/>
              <a:t>A probability where a certain prerequisite condition has already been met.</a:t>
            </a:r>
          </a:p>
          <a:p>
            <a:r>
              <a:rPr lang="en-US" dirty="0" smtClean="0"/>
              <a:t>For example:</a:t>
            </a:r>
          </a:p>
          <a:p>
            <a:pPr lvl="2"/>
            <a:r>
              <a:rPr lang="en-US" dirty="0" smtClean="0"/>
              <a:t>What is the probability of selecting a queen given an ace has been drawn and not replaced.</a:t>
            </a:r>
          </a:p>
          <a:p>
            <a:pPr lvl="2"/>
            <a:r>
              <a:rPr lang="en-US" dirty="0" smtClean="0"/>
              <a:t>What is the probability that a student in the 10</a:t>
            </a:r>
            <a:r>
              <a:rPr lang="en-US" baseline="30000" dirty="0" smtClean="0"/>
              <a:t>th</a:t>
            </a:r>
            <a:r>
              <a:rPr lang="en-US" dirty="0" smtClean="0"/>
              <a:t> grade is enrolled in biology given that the student is enrolled in CCM2?</a:t>
            </a:r>
          </a:p>
          <a:p>
            <a:r>
              <a:rPr lang="en-US" dirty="0" smtClean="0">
                <a:hlinkClick r:id="rId2"/>
              </a:rPr>
              <a:t>Video about Conditional Probability</a:t>
            </a:r>
            <a:endParaRPr lang="en-US" dirty="0" smtClean="0"/>
          </a:p>
        </p:txBody>
      </p:sp>
    </p:spTree>
    <p:extLst>
      <p:ext uri="{BB962C8B-B14F-4D97-AF65-F5344CB8AC3E}">
        <p14:creationId xmlns:p14="http://schemas.microsoft.com/office/powerpoint/2010/main" val="3097210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Probability Formula</a:t>
            </a:r>
            <a:endParaRPr lang="en-US" dirty="0"/>
          </a:p>
        </p:txBody>
      </p:sp>
      <p:sp>
        <p:nvSpPr>
          <p:cNvPr id="3" name="Content Placeholder 2"/>
          <p:cNvSpPr>
            <a:spLocks noGrp="1"/>
          </p:cNvSpPr>
          <p:nvPr>
            <p:ph idx="1"/>
          </p:nvPr>
        </p:nvSpPr>
        <p:spPr/>
        <p:txBody>
          <a:bodyPr/>
          <a:lstStyle/>
          <a:p>
            <a:r>
              <a:rPr lang="en-US" dirty="0"/>
              <a:t>The conditional probability of A given B is expressed as P(A | B</a:t>
            </a:r>
            <a:r>
              <a:rPr lang="en-US" dirty="0" smtClean="0"/>
              <a:t>)</a:t>
            </a:r>
          </a:p>
          <a:p>
            <a:pPr algn="ctr">
              <a:buNone/>
            </a:pPr>
            <a:endParaRPr lang="en-US" dirty="0"/>
          </a:p>
          <a:p>
            <a:pPr algn="ctr">
              <a:buNone/>
            </a:pPr>
            <a:r>
              <a:rPr lang="en-US" sz="4800" dirty="0"/>
              <a:t>P(A | B) = </a:t>
            </a:r>
            <a:r>
              <a:rPr lang="en-US" sz="4800" u="sng" dirty="0"/>
              <a:t>P(A and B</a:t>
            </a:r>
            <a:r>
              <a:rPr lang="en-US" sz="4800" u="sng" dirty="0" smtClean="0"/>
              <a:t>)</a:t>
            </a:r>
            <a:endParaRPr lang="en-US" sz="4800" dirty="0" smtClean="0"/>
          </a:p>
          <a:p>
            <a:pPr algn="ctr">
              <a:buNone/>
            </a:pPr>
            <a:r>
              <a:rPr lang="en-US" sz="4800" dirty="0"/>
              <a:t> </a:t>
            </a:r>
            <a:r>
              <a:rPr lang="en-US" sz="4800" dirty="0" smtClean="0"/>
              <a:t>                 P(B)</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anim calcmode="lin" valueType="num">
                                      <p:cBhvr>
                                        <p:cTn id="1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973101" y="228600"/>
            <a:ext cx="31977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3600" dirty="0" smtClean="0">
                <a:ea typeface="Times New Roman" pitchFamily="18" charset="0"/>
                <a:cs typeface="Arial" pitchFamily="34" charset="0"/>
              </a:rPr>
              <a:t>Joint P</a:t>
            </a:r>
            <a:r>
              <a:rPr kumimoji="0" lang="en-US" sz="3600" b="0" i="0" u="none" strike="noStrike" cap="none" normalizeH="0" baseline="0" dirty="0" smtClean="0">
                <a:ln>
                  <a:noFill/>
                </a:ln>
                <a:solidFill>
                  <a:schemeClr val="tx1"/>
                </a:solidFill>
                <a:effectLst/>
                <a:ea typeface="Times New Roman" pitchFamily="18" charset="0"/>
                <a:cs typeface="Arial" pitchFamily="34" charset="0"/>
              </a:rPr>
              <a:t>robability</a:t>
            </a:r>
            <a:endParaRPr kumimoji="0" lang="en-US" sz="3600" b="0" i="0" u="none" strike="noStrike" cap="none" normalizeH="0" baseline="0" dirty="0" smtClean="0">
              <a:ln>
                <a:noFill/>
              </a:ln>
              <a:solidFill>
                <a:schemeClr val="tx1"/>
              </a:solidFill>
              <a:effectLst/>
              <a:cs typeface="Arial" pitchFamily="34" charset="0"/>
            </a:endParaRPr>
          </a:p>
        </p:txBody>
      </p:sp>
      <p:sp>
        <p:nvSpPr>
          <p:cNvPr id="8" name="Rounded Rectangle 7"/>
          <p:cNvSpPr/>
          <p:nvPr/>
        </p:nvSpPr>
        <p:spPr>
          <a:xfrm>
            <a:off x="1143000" y="1981200"/>
            <a:ext cx="7010400" cy="4343400"/>
          </a:xfrm>
          <a:prstGeom prst="round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p>
        </p:txBody>
      </p:sp>
      <p:sp>
        <p:nvSpPr>
          <p:cNvPr id="9" name="Oval 8"/>
          <p:cNvSpPr/>
          <p:nvPr/>
        </p:nvSpPr>
        <p:spPr>
          <a:xfrm>
            <a:off x="1857102" y="2514600"/>
            <a:ext cx="3260271" cy="3124200"/>
          </a:xfrm>
          <a:prstGeom prst="ellipse">
            <a:avLst/>
          </a:prstGeom>
          <a:noFill/>
          <a:ln w="57150">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1" name="Oval 10"/>
          <p:cNvSpPr/>
          <p:nvPr/>
        </p:nvSpPr>
        <p:spPr>
          <a:xfrm>
            <a:off x="4131129" y="2514600"/>
            <a:ext cx="3260271" cy="3124200"/>
          </a:xfrm>
          <a:prstGeom prst="ellipse">
            <a:avLst/>
          </a:prstGeom>
          <a:noFill/>
          <a:ln w="57150">
            <a:solidFill>
              <a:schemeClr val="bg1"/>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cxnSp>
        <p:nvCxnSpPr>
          <p:cNvPr id="12" name="Straight Connector 11"/>
          <p:cNvCxnSpPr/>
          <p:nvPr/>
        </p:nvCxnSpPr>
        <p:spPr>
          <a:xfrm flipH="1">
            <a:off x="4191000" y="3352800"/>
            <a:ext cx="685800" cy="4572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191000" y="3810000"/>
            <a:ext cx="926373" cy="6096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4419600" y="4419600"/>
            <a:ext cx="697773" cy="4572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943989" y="1143000"/>
            <a:ext cx="1705916" cy="523220"/>
          </a:xfrm>
          <a:prstGeom prst="rect">
            <a:avLst/>
          </a:prstGeom>
          <a:noFill/>
        </p:spPr>
        <p:txBody>
          <a:bodyPr wrap="none" rtlCol="0">
            <a:spAutoFit/>
          </a:bodyPr>
          <a:lstStyle/>
          <a:p>
            <a:r>
              <a:rPr lang="en-US" sz="2800" dirty="0" smtClean="0"/>
              <a:t>P(A and B)</a:t>
            </a:r>
            <a:endParaRPr lang="en-US" sz="2800" dirty="0"/>
          </a:p>
        </p:txBody>
      </p:sp>
      <p:sp>
        <p:nvSpPr>
          <p:cNvPr id="18" name="TextBox 17"/>
          <p:cNvSpPr txBox="1"/>
          <p:nvPr/>
        </p:nvSpPr>
        <p:spPr>
          <a:xfrm>
            <a:off x="7391400" y="5562600"/>
            <a:ext cx="609600" cy="646331"/>
          </a:xfrm>
          <a:prstGeom prst="rect">
            <a:avLst/>
          </a:prstGeom>
          <a:noFill/>
        </p:spPr>
        <p:txBody>
          <a:bodyPr wrap="square" rtlCol="0">
            <a:spAutoFit/>
          </a:bodyPr>
          <a:lstStyle/>
          <a:p>
            <a:r>
              <a:rPr lang="en-US" sz="3600" dirty="0" smtClean="0">
                <a:solidFill>
                  <a:schemeClr val="bg1"/>
                </a:solidFill>
                <a:latin typeface="Brush Script MT" pitchFamily="66" charset="0"/>
              </a:rPr>
              <a:t>S</a:t>
            </a:r>
            <a:endParaRPr lang="en-US" sz="3600" dirty="0">
              <a:solidFill>
                <a:schemeClr val="bg1"/>
              </a:solidFill>
              <a:latin typeface="Brush Script MT" pitchFamily="66" charset="0"/>
            </a:endParaRPr>
          </a:p>
        </p:txBody>
      </p:sp>
      <p:sp>
        <p:nvSpPr>
          <p:cNvPr id="19" name="TextBox 18"/>
          <p:cNvSpPr txBox="1"/>
          <p:nvPr/>
        </p:nvSpPr>
        <p:spPr>
          <a:xfrm>
            <a:off x="3334837" y="2600980"/>
            <a:ext cx="304800" cy="523220"/>
          </a:xfrm>
          <a:prstGeom prst="rect">
            <a:avLst/>
          </a:prstGeom>
          <a:noFill/>
        </p:spPr>
        <p:txBody>
          <a:bodyPr wrap="square" rtlCol="0">
            <a:spAutoFit/>
          </a:bodyPr>
          <a:lstStyle/>
          <a:p>
            <a:r>
              <a:rPr lang="en-US" sz="2800" dirty="0" smtClean="0">
                <a:solidFill>
                  <a:schemeClr val="bg1"/>
                </a:solidFill>
              </a:rPr>
              <a:t>A</a:t>
            </a:r>
            <a:endParaRPr lang="en-US" sz="2800" dirty="0">
              <a:solidFill>
                <a:schemeClr val="bg1"/>
              </a:solidFill>
            </a:endParaRPr>
          </a:p>
        </p:txBody>
      </p:sp>
      <p:sp>
        <p:nvSpPr>
          <p:cNvPr id="21" name="TextBox 20"/>
          <p:cNvSpPr txBox="1"/>
          <p:nvPr/>
        </p:nvSpPr>
        <p:spPr>
          <a:xfrm>
            <a:off x="5649905" y="2596989"/>
            <a:ext cx="304800" cy="523220"/>
          </a:xfrm>
          <a:prstGeom prst="rect">
            <a:avLst/>
          </a:prstGeom>
          <a:noFill/>
        </p:spPr>
        <p:txBody>
          <a:bodyPr wrap="square" rtlCol="0">
            <a:spAutoFit/>
          </a:bodyPr>
          <a:lstStyle/>
          <a:p>
            <a:r>
              <a:rPr lang="en-US" sz="2800" dirty="0" smtClean="0">
                <a:solidFill>
                  <a:schemeClr val="bg1"/>
                </a:solidFill>
              </a:rPr>
              <a:t>B</a:t>
            </a:r>
            <a:endParaRPr lang="en-US" sz="2800" dirty="0">
              <a:solidFill>
                <a:schemeClr val="bg1"/>
              </a:solidFill>
            </a:endParaRPr>
          </a:p>
        </p:txBody>
      </p:sp>
      <p:cxnSp>
        <p:nvCxnSpPr>
          <p:cNvPr id="22" name="Straight Arrow Connector 21"/>
          <p:cNvCxnSpPr/>
          <p:nvPr/>
        </p:nvCxnSpPr>
        <p:spPr>
          <a:xfrm>
            <a:off x="4648200" y="1666220"/>
            <a:ext cx="5986" cy="191518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011019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340973" y="228600"/>
            <a:ext cx="446205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ea typeface="Times New Roman" pitchFamily="18" charset="0"/>
                <a:cs typeface="Arial" pitchFamily="34" charset="0"/>
              </a:rPr>
              <a:t>Conditional Probability</a:t>
            </a:r>
            <a:endParaRPr kumimoji="0" lang="en-US" sz="3600" b="0" i="0" u="none" strike="noStrike" cap="none" normalizeH="0" baseline="0" dirty="0" smtClean="0">
              <a:ln>
                <a:noFill/>
              </a:ln>
              <a:solidFill>
                <a:schemeClr val="tx1"/>
              </a:solidFill>
              <a:effectLst/>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482660031"/>
              </p:ext>
            </p:extLst>
          </p:nvPr>
        </p:nvGraphicFramePr>
        <p:xfrm>
          <a:off x="3123127" y="990600"/>
          <a:ext cx="2897746" cy="914400"/>
        </p:xfrm>
        <a:graphic>
          <a:graphicData uri="http://schemas.openxmlformats.org/presentationml/2006/ole">
            <mc:AlternateContent xmlns:mc="http://schemas.openxmlformats.org/markup-compatibility/2006">
              <mc:Choice xmlns:v="urn:schemas-microsoft-com:vml" Requires="v">
                <p:oleObj spid="_x0000_s1038" name="Equation" r:id="rId3" imgW="1358900" imgH="419100" progId="Equation.3">
                  <p:embed/>
                </p:oleObj>
              </mc:Choice>
              <mc:Fallback>
                <p:oleObj name="Equation" r:id="rId3" imgW="1358900" imgH="4191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3127" y="990600"/>
                        <a:ext cx="2897746"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Oval 8"/>
          <p:cNvSpPr/>
          <p:nvPr/>
        </p:nvSpPr>
        <p:spPr>
          <a:xfrm>
            <a:off x="1857102" y="2514600"/>
            <a:ext cx="3260271" cy="3124200"/>
          </a:xfrm>
          <a:prstGeom prst="ellips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2" name="Arc 1"/>
          <p:cNvSpPr/>
          <p:nvPr/>
        </p:nvSpPr>
        <p:spPr>
          <a:xfrm rot="11405386">
            <a:off x="4157511" y="2751531"/>
            <a:ext cx="2106906" cy="2644283"/>
          </a:xfrm>
          <a:prstGeom prst="arc">
            <a:avLst>
              <a:gd name="adj1" fmla="val 17310534"/>
              <a:gd name="adj2" fmla="val 3138807"/>
            </a:avLst>
          </a:prstGeom>
          <a:noFill/>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Connector 11"/>
          <p:cNvCxnSpPr/>
          <p:nvPr/>
        </p:nvCxnSpPr>
        <p:spPr>
          <a:xfrm flipH="1">
            <a:off x="4191000" y="3352800"/>
            <a:ext cx="685800" cy="4572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191000" y="3810000"/>
            <a:ext cx="926373" cy="6096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419600" y="4419600"/>
            <a:ext cx="697773" cy="4572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453095" y="3750506"/>
            <a:ext cx="609600" cy="646331"/>
          </a:xfrm>
          <a:prstGeom prst="rect">
            <a:avLst/>
          </a:prstGeom>
          <a:noFill/>
        </p:spPr>
        <p:txBody>
          <a:bodyPr wrap="square" rtlCol="0">
            <a:spAutoFit/>
          </a:bodyPr>
          <a:lstStyle/>
          <a:p>
            <a:r>
              <a:rPr lang="en-US" sz="3600" dirty="0" smtClean="0">
                <a:solidFill>
                  <a:schemeClr val="bg1"/>
                </a:solidFill>
                <a:latin typeface="Brush Script MT" pitchFamily="66" charset="0"/>
              </a:rPr>
              <a:t>S</a:t>
            </a:r>
            <a:endParaRPr lang="en-US" sz="3600" dirty="0">
              <a:solidFill>
                <a:schemeClr val="bg1"/>
              </a:solidFill>
              <a:latin typeface="Brush Script MT" pitchFamily="66" charset="0"/>
            </a:endParaRPr>
          </a:p>
        </p:txBody>
      </p:sp>
      <p:sp>
        <p:nvSpPr>
          <p:cNvPr id="16" name="TextBox 15"/>
          <p:cNvSpPr txBox="1"/>
          <p:nvPr/>
        </p:nvSpPr>
        <p:spPr>
          <a:xfrm>
            <a:off x="5943600" y="3048000"/>
            <a:ext cx="2971800" cy="1200329"/>
          </a:xfrm>
          <a:prstGeom prst="rect">
            <a:avLst/>
          </a:prstGeom>
          <a:noFill/>
        </p:spPr>
        <p:txBody>
          <a:bodyPr wrap="square" rtlCol="0">
            <a:spAutoFit/>
          </a:bodyPr>
          <a:lstStyle/>
          <a:p>
            <a:r>
              <a:rPr lang="en-US" sz="2400" dirty="0" smtClean="0"/>
              <a:t>P(A and B) represents the outcomes from B that are included in A</a:t>
            </a:r>
            <a:endParaRPr lang="en-US" sz="2400" dirty="0"/>
          </a:p>
        </p:txBody>
      </p:sp>
      <p:cxnSp>
        <p:nvCxnSpPr>
          <p:cNvPr id="17" name="Straight Arrow Connector 16"/>
          <p:cNvCxnSpPr/>
          <p:nvPr/>
        </p:nvCxnSpPr>
        <p:spPr>
          <a:xfrm flipH="1">
            <a:off x="4768487" y="3581400"/>
            <a:ext cx="1175113" cy="228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18" name="TextBox 17"/>
          <p:cNvSpPr txBox="1"/>
          <p:nvPr/>
        </p:nvSpPr>
        <p:spPr>
          <a:xfrm>
            <a:off x="10887" y="1189511"/>
            <a:ext cx="2503714" cy="1938992"/>
          </a:xfrm>
          <a:prstGeom prst="rect">
            <a:avLst/>
          </a:prstGeom>
          <a:noFill/>
        </p:spPr>
        <p:txBody>
          <a:bodyPr wrap="square" rtlCol="0">
            <a:spAutoFit/>
          </a:bodyPr>
          <a:lstStyle/>
          <a:p>
            <a:r>
              <a:rPr lang="en-US" sz="2400" dirty="0" smtClean="0"/>
              <a:t>Since Event A has happened, the sample space is reduced to the outcomes in A</a:t>
            </a:r>
            <a:endParaRPr lang="en-US" sz="2400" dirty="0"/>
          </a:p>
        </p:txBody>
      </p:sp>
      <p:cxnSp>
        <p:nvCxnSpPr>
          <p:cNvPr id="19" name="Straight Arrow Connector 18"/>
          <p:cNvCxnSpPr/>
          <p:nvPr/>
        </p:nvCxnSpPr>
        <p:spPr>
          <a:xfrm>
            <a:off x="2057400" y="3048000"/>
            <a:ext cx="457201" cy="8382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20" name="TextBox 19"/>
          <p:cNvSpPr txBox="1"/>
          <p:nvPr/>
        </p:nvSpPr>
        <p:spPr>
          <a:xfrm>
            <a:off x="3334837" y="2600980"/>
            <a:ext cx="304800" cy="523220"/>
          </a:xfrm>
          <a:prstGeom prst="rect">
            <a:avLst/>
          </a:prstGeom>
          <a:noFill/>
        </p:spPr>
        <p:txBody>
          <a:bodyPr wrap="square" rtlCol="0">
            <a:spAutoFit/>
          </a:bodyPr>
          <a:lstStyle/>
          <a:p>
            <a:r>
              <a:rPr lang="en-US" sz="2800" dirty="0" smtClean="0">
                <a:solidFill>
                  <a:schemeClr val="bg1"/>
                </a:solidFill>
              </a:rPr>
              <a:t>A</a:t>
            </a:r>
            <a:endParaRPr lang="en-US" sz="2800" dirty="0">
              <a:solidFill>
                <a:schemeClr val="bg1"/>
              </a:solidFill>
            </a:endParaRPr>
          </a:p>
        </p:txBody>
      </p:sp>
    </p:spTree>
    <p:extLst>
      <p:ext uri="{BB962C8B-B14F-4D97-AF65-F5344CB8AC3E}">
        <p14:creationId xmlns:p14="http://schemas.microsoft.com/office/powerpoint/2010/main" val="3283847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Two-Way Frequency Tables to Compute Conditional Probabilities</a:t>
            </a:r>
            <a:endParaRPr lang="en-US" dirty="0"/>
          </a:p>
        </p:txBody>
      </p:sp>
      <p:sp>
        <p:nvSpPr>
          <p:cNvPr id="3" name="Content Placeholder 2"/>
          <p:cNvSpPr>
            <a:spLocks noGrp="1"/>
          </p:cNvSpPr>
          <p:nvPr>
            <p:ph idx="1"/>
          </p:nvPr>
        </p:nvSpPr>
        <p:spPr/>
        <p:txBody>
          <a:bodyPr/>
          <a:lstStyle/>
          <a:p>
            <a:r>
              <a:rPr lang="en-US" dirty="0" smtClean="0"/>
              <a:t>In CCM1 you learned how to put data in a two-way frequency table (using counts) or a two-way relative frequency table (using percents), and use the tables to find joint and marginal frequencies and conditional probabilities. </a:t>
            </a:r>
          </a:p>
          <a:p>
            <a:r>
              <a:rPr lang="en-US" dirty="0" smtClean="0"/>
              <a:t>Let’s look at some examples to review this.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1336</TotalTime>
  <Words>1056</Words>
  <Application>Microsoft Office PowerPoint</Application>
  <PresentationFormat>On-screen Show (4:3)</PresentationFormat>
  <Paragraphs>206</Paragraphs>
  <Slides>19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Brush Script MT</vt:lpstr>
      <vt:lpstr>Calibri</vt:lpstr>
      <vt:lpstr>Symbol</vt:lpstr>
      <vt:lpstr>Times New Roman</vt:lpstr>
      <vt:lpstr>Office Theme</vt:lpstr>
      <vt:lpstr>Equation</vt:lpstr>
      <vt:lpstr>Warm-up</vt:lpstr>
      <vt:lpstr>Homework Answers</vt:lpstr>
      <vt:lpstr>Compound Probability Kahoot!</vt:lpstr>
      <vt:lpstr>Warm-up</vt:lpstr>
      <vt:lpstr>Conditional Probability</vt:lpstr>
      <vt:lpstr>Conditional Probability Formula</vt:lpstr>
      <vt:lpstr>PowerPoint Presentation</vt:lpstr>
      <vt:lpstr>PowerPoint Presentation</vt:lpstr>
      <vt:lpstr>Using Two-Way Frequency Tables to Compute Conditional Probabilities</vt:lpstr>
      <vt:lpstr>PowerPoint Presentation</vt:lpstr>
      <vt:lpstr>PowerPoint Presentation</vt:lpstr>
      <vt:lpstr>PowerPoint Presentation</vt:lpstr>
      <vt:lpstr>PowerPoint Presentation</vt:lpstr>
      <vt:lpstr>PowerPoint Presentation</vt:lpstr>
      <vt:lpstr>PowerPoint Presentation</vt:lpstr>
      <vt:lpstr>Examples</vt:lpstr>
      <vt:lpstr>PowerPoint Presentation</vt:lpstr>
      <vt:lpstr>PowerPoint Presentation</vt:lpstr>
      <vt:lpstr>Homework</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Probability</dc:title>
  <dc:creator>mlumsden</dc:creator>
  <cp:lastModifiedBy>rwalters</cp:lastModifiedBy>
  <cp:revision>36</cp:revision>
  <cp:lastPrinted>2015-12-09T13:27:31Z</cp:lastPrinted>
  <dcterms:created xsi:type="dcterms:W3CDTF">2013-06-03T17:57:02Z</dcterms:created>
  <dcterms:modified xsi:type="dcterms:W3CDTF">2015-12-09T13:37:36Z</dcterms:modified>
</cp:coreProperties>
</file>