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3" r:id="rId3"/>
    <p:sldId id="265" r:id="rId4"/>
    <p:sldId id="267" r:id="rId5"/>
    <p:sldId id="266" r:id="rId6"/>
    <p:sldId id="264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8A7AD4-2007-4B08-BF39-A1508FA5A38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A7CAAE-41D6-45A7-AECC-CA27D1B28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7CAAE-41D6-45A7-AECC-CA27D1B282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7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FE0527-8079-4F88-8B3C-6C8093023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7F47E4-AE21-4E39-94E6-AD7306E8A7AC}" type="datetimeFigureOut">
              <a:rPr lang="en-US" smtClean="0"/>
              <a:pPr/>
              <a:t>4/23/2015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Warm-up:</a:t>
            </a:r>
            <a:br>
              <a:rPr lang="en-US" dirty="0" smtClean="0"/>
            </a:br>
            <a:r>
              <a:rPr lang="en-US" dirty="0" smtClean="0"/>
              <a:t>Find the image of (2,3) under each transformation.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8288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T (x, y)=(x-6, y-2)		2.  </a:t>
            </a:r>
            <a:r>
              <a:rPr lang="en-US" sz="4000" dirty="0" err="1" smtClean="0"/>
              <a:t>r</a:t>
            </a:r>
            <a:r>
              <a:rPr lang="en-US" sz="4000" baseline="-25000" dirty="0" err="1" smtClean="0"/>
              <a:t>y</a:t>
            </a:r>
            <a:r>
              <a:rPr lang="en-US" sz="4000" baseline="-25000" dirty="0" smtClean="0"/>
              <a:t>-axis</a:t>
            </a:r>
          </a:p>
          <a:p>
            <a:pPr marL="342900" indent="-342900">
              <a:buAutoNum type="arabicPeriod"/>
            </a:pPr>
            <a:endParaRPr lang="en-US" sz="4000" dirty="0" smtClean="0"/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endParaRPr lang="en-US" sz="4000" dirty="0" smtClean="0"/>
          </a:p>
          <a:p>
            <a:r>
              <a:rPr lang="en-US" sz="4000" dirty="0" smtClean="0"/>
              <a:t>3. </a:t>
            </a:r>
            <a:r>
              <a:rPr lang="en-US" sz="4000" dirty="0" err="1" smtClean="0"/>
              <a:t>r</a:t>
            </a:r>
            <a:r>
              <a:rPr lang="en-US" sz="4000" baseline="-25000" dirty="0" err="1" smtClean="0"/>
              <a:t>y</a:t>
            </a:r>
            <a:r>
              <a:rPr lang="en-US" sz="4000" baseline="-25000" dirty="0" smtClean="0"/>
              <a:t> = 6					</a:t>
            </a:r>
            <a:r>
              <a:rPr lang="en-US" sz="4000" dirty="0" smtClean="0"/>
              <a:t>4. R </a:t>
            </a:r>
            <a:r>
              <a:rPr lang="en-US" sz="4000" baseline="-25000" dirty="0" smtClean="0"/>
              <a:t>0,90⁰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31985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b="1" dirty="0" smtClean="0"/>
              <a:t>Example 2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vertices of triangle PQR are P (2,6),  Q(4,-2), and C (-3, -3).  Find the image of triangle PQR after the composition.</a:t>
            </a:r>
          </a:p>
          <a:p>
            <a:endParaRPr lang="en-US" dirty="0" smtClean="0"/>
          </a:p>
          <a:p>
            <a:r>
              <a:rPr lang="en-US" sz="2400" b="1" dirty="0" smtClean="0"/>
              <a:t>Translation</a:t>
            </a:r>
            <a:r>
              <a:rPr lang="en-US" sz="2400" dirty="0" smtClean="0"/>
              <a:t>: (</a:t>
            </a:r>
            <a:r>
              <a:rPr lang="en-US" sz="2400" dirty="0" err="1" smtClean="0"/>
              <a:t>x,y</a:t>
            </a:r>
            <a:r>
              <a:rPr lang="en-US" sz="2400" dirty="0" smtClean="0"/>
              <a:t>)….(x+4, y)</a:t>
            </a:r>
          </a:p>
          <a:p>
            <a:r>
              <a:rPr lang="en-US" sz="2400" b="1" dirty="0" smtClean="0"/>
              <a:t>Reflection</a:t>
            </a:r>
            <a:r>
              <a:rPr lang="en-US" sz="2400" dirty="0" smtClean="0"/>
              <a:t>: in the x-axis</a:t>
            </a:r>
            <a:endParaRPr lang="en-US" sz="2400" dirty="0"/>
          </a:p>
        </p:txBody>
      </p:sp>
      <p:pic>
        <p:nvPicPr>
          <p:cNvPr id="3074" name="Picture 2" descr="http://ritter.tea.state.tx.us/student.assessment/resources/online/2006/grade10/math/images/47graphica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476499"/>
            <a:ext cx="4381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4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23949" y="1295401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endpoints of RS are R (1, -3) and S(2, -6). </a:t>
            </a:r>
          </a:p>
          <a:p>
            <a:r>
              <a:rPr lang="en-US" sz="2400" dirty="0" smtClean="0"/>
              <a:t>Graph the image of RS after the composition.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sz="2400" b="1" dirty="0" smtClean="0"/>
              <a:t>Reflection</a:t>
            </a:r>
            <a:r>
              <a:rPr lang="en-US" sz="2400" dirty="0" smtClean="0"/>
              <a:t>: in the y-axis</a:t>
            </a:r>
          </a:p>
          <a:p>
            <a:r>
              <a:rPr lang="en-US" sz="2400" b="1" dirty="0" smtClean="0"/>
              <a:t>Rotation</a:t>
            </a:r>
            <a:r>
              <a:rPr lang="en-US" sz="2400" dirty="0" smtClean="0"/>
              <a:t>: 90</a:t>
            </a:r>
            <a:r>
              <a:rPr lang="en-US" sz="2400" baseline="46000" dirty="0" smtClean="0"/>
              <a:t>o </a:t>
            </a:r>
            <a:r>
              <a:rPr lang="en-US" sz="2400" dirty="0" smtClean="0"/>
              <a:t> about the origin</a:t>
            </a:r>
            <a:endParaRPr lang="en-US" sz="2400" dirty="0"/>
          </a:p>
        </p:txBody>
      </p:sp>
      <p:pic>
        <p:nvPicPr>
          <p:cNvPr id="3074" name="Picture 2" descr="http://ritter.tea.state.tx.us/student.assessment/resources/online/2006/grade10/math/images/47graphica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76499"/>
            <a:ext cx="4381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4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3949" y="12192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endpoints of MN are M (-2, 1) and N(3, 4). Graph the image of MN after the composition.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sz="2400" b="1" dirty="0" smtClean="0"/>
              <a:t>Reflection</a:t>
            </a:r>
            <a:r>
              <a:rPr lang="en-US" sz="2400" dirty="0" smtClean="0"/>
              <a:t>: in the line y=x</a:t>
            </a:r>
          </a:p>
          <a:p>
            <a:r>
              <a:rPr lang="en-US" sz="2400" b="1" dirty="0" smtClean="0"/>
              <a:t>Rotation</a:t>
            </a:r>
            <a:r>
              <a:rPr lang="en-US" sz="2400" dirty="0" smtClean="0"/>
              <a:t>: 180</a:t>
            </a:r>
            <a:r>
              <a:rPr lang="en-US" sz="2400" baseline="46000" dirty="0" smtClean="0"/>
              <a:t>o </a:t>
            </a:r>
            <a:r>
              <a:rPr lang="en-US" sz="2400" dirty="0" smtClean="0"/>
              <a:t> about the origin</a:t>
            </a:r>
            <a:endParaRPr lang="en-US" sz="2400" dirty="0"/>
          </a:p>
        </p:txBody>
      </p:sp>
      <p:pic>
        <p:nvPicPr>
          <p:cNvPr id="3074" name="Picture 2" descr="http://ritter.tea.state.tx.us/student.assessment/resources/online/2006/grade10/math/images/47graphica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476499"/>
            <a:ext cx="4381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5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8" y="-190500"/>
            <a:ext cx="7620000" cy="1143000"/>
          </a:xfrm>
        </p:spPr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24" b="70292"/>
          <a:stretch/>
        </p:blipFill>
        <p:spPr bwMode="auto">
          <a:xfrm>
            <a:off x="304800" y="685800"/>
            <a:ext cx="3257550" cy="278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26" r="50000" b="34787"/>
          <a:stretch/>
        </p:blipFill>
        <p:spPr bwMode="auto">
          <a:xfrm>
            <a:off x="4343400" y="699655"/>
            <a:ext cx="2952750" cy="263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27" r="54603"/>
          <a:stretch/>
        </p:blipFill>
        <p:spPr bwMode="auto">
          <a:xfrm>
            <a:off x="521277" y="3602182"/>
            <a:ext cx="3061855" cy="312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4" t="62390" b="6027"/>
          <a:stretch/>
        </p:blipFill>
        <p:spPr bwMode="auto">
          <a:xfrm>
            <a:off x="4725266" y="3602183"/>
            <a:ext cx="3235036" cy="300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5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49793" y="-161665"/>
            <a:ext cx="4371975" cy="699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3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28" b="68445"/>
          <a:stretch/>
        </p:blipFill>
        <p:spPr bwMode="auto">
          <a:xfrm>
            <a:off x="304800" y="228600"/>
            <a:ext cx="3283527" cy="311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6" r="50000" b="37527"/>
          <a:stretch/>
        </p:blipFill>
        <p:spPr bwMode="auto">
          <a:xfrm>
            <a:off x="3962400" y="228600"/>
            <a:ext cx="3971925" cy="312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24"/>
          <a:stretch/>
        </p:blipFill>
        <p:spPr bwMode="auto">
          <a:xfrm>
            <a:off x="914400" y="3436478"/>
            <a:ext cx="6629400" cy="316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9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47846" y="-66646"/>
            <a:ext cx="4362451" cy="693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8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130175"/>
            <a:ext cx="8229600" cy="722313"/>
          </a:xfr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Tahoma" charset="0"/>
                <a:cs typeface="+mj-cs"/>
              </a:rPr>
              <a:t>Let</a:t>
            </a:r>
            <a:r>
              <a:rPr lang="en-US" sz="4000" dirty="0" smtClean="0">
                <a:solidFill>
                  <a:srgbClr val="000000"/>
                </a:solidFill>
                <a:latin typeface="Tahoma" charset="0"/>
                <a:cs typeface="+mj-cs"/>
              </a:rPr>
              <a:t>’</a:t>
            </a:r>
            <a:r>
              <a:rPr lang="en-US" sz="4000" dirty="0" smtClean="0">
                <a:solidFill>
                  <a:srgbClr val="000000"/>
                </a:solidFill>
                <a:latin typeface="Tahoma" charset="0"/>
                <a:cs typeface="+mj-cs"/>
              </a:rPr>
              <a:t>s </a:t>
            </a:r>
            <a:r>
              <a:rPr lang="en-US" sz="4000" dirty="0">
                <a:solidFill>
                  <a:srgbClr val="000000"/>
                </a:solidFill>
                <a:latin typeface="Tahoma" charset="0"/>
                <a:cs typeface="+mj-cs"/>
              </a:rPr>
              <a:t>Talk about Notation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1713"/>
            <a:ext cx="8937625" cy="57261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b="1" dirty="0" smtClean="0">
                <a:latin typeface="Tahoma" charset="0"/>
                <a:cs typeface="+mn-cs"/>
              </a:rPr>
              <a:t>Dilations: </a:t>
            </a:r>
            <a:r>
              <a:rPr lang="en-US" sz="2700" dirty="0" err="1" smtClean="0">
                <a:latin typeface="Tahoma" charset="0"/>
                <a:cs typeface="+mn-cs"/>
              </a:rPr>
              <a:t>D</a:t>
            </a:r>
            <a:r>
              <a:rPr lang="en-US" sz="2700" baseline="-25000" dirty="0" err="1" smtClean="0">
                <a:latin typeface="Tahoma" charset="0"/>
                <a:cs typeface="+mn-cs"/>
              </a:rPr>
              <a:t>k</a:t>
            </a:r>
            <a:r>
              <a:rPr lang="en-US" sz="2700" dirty="0" smtClean="0">
                <a:latin typeface="Tahoma" charset="0"/>
                <a:cs typeface="+mn-cs"/>
              </a:rPr>
              <a:t>(x, y) = (</a:t>
            </a:r>
            <a:r>
              <a:rPr lang="en-US" sz="2700" dirty="0" err="1" smtClean="0">
                <a:latin typeface="Tahoma" charset="0"/>
                <a:cs typeface="+mn-cs"/>
              </a:rPr>
              <a:t>kx</a:t>
            </a:r>
            <a:r>
              <a:rPr lang="en-US" sz="2700" dirty="0" smtClean="0">
                <a:latin typeface="Tahoma" charset="0"/>
                <a:cs typeface="+mn-cs"/>
              </a:rPr>
              <a:t>, </a:t>
            </a:r>
            <a:r>
              <a:rPr lang="en-US" sz="2700" dirty="0" err="1" smtClean="0">
                <a:latin typeface="Tahoma" charset="0"/>
                <a:cs typeface="+mn-cs"/>
              </a:rPr>
              <a:t>ky</a:t>
            </a:r>
            <a:r>
              <a:rPr lang="en-US" sz="2700" dirty="0" smtClean="0">
                <a:latin typeface="Tahoma" charset="0"/>
                <a:cs typeface="+mn-cs"/>
              </a:rPr>
              <a:t>)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endParaRPr lang="en-US" sz="2700" b="1" dirty="0">
              <a:latin typeface="Tahoma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b="1" dirty="0" smtClean="0">
                <a:latin typeface="Tahoma" charset="0"/>
                <a:cs typeface="+mn-cs"/>
              </a:rPr>
              <a:t>Rotations</a:t>
            </a:r>
            <a:endParaRPr lang="en-US" sz="2700" b="1" dirty="0">
              <a:latin typeface="Tahoma" charset="0"/>
              <a:cs typeface="+mn-cs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dirty="0">
                <a:latin typeface="Tahoma" charset="0"/>
                <a:cs typeface="+mn-cs"/>
              </a:rPr>
              <a:t>90</a:t>
            </a:r>
            <a:r>
              <a:rPr lang="en-US" sz="2700" baseline="30000" dirty="0">
                <a:latin typeface="Tahoma" charset="0"/>
                <a:cs typeface="+mn-cs"/>
              </a:rPr>
              <a:t>0</a:t>
            </a:r>
            <a:r>
              <a:rPr lang="en-US" sz="2700" dirty="0">
                <a:latin typeface="Tahoma" charset="0"/>
                <a:cs typeface="+mn-cs"/>
              </a:rPr>
              <a:t>: </a:t>
            </a:r>
            <a:r>
              <a:rPr lang="en-US" sz="2700" dirty="0" smtClean="0">
                <a:latin typeface="Tahoma" charset="0"/>
                <a:cs typeface="+mn-cs"/>
              </a:rPr>
              <a:t>R</a:t>
            </a:r>
            <a:r>
              <a:rPr lang="en-US" sz="2700" baseline="-25000" dirty="0" smtClean="0">
                <a:latin typeface="Tahoma" charset="0"/>
                <a:cs typeface="+mn-cs"/>
              </a:rPr>
              <a:t>0,90</a:t>
            </a:r>
            <a:r>
              <a:rPr lang="en-US" sz="2700" baseline="-25000" dirty="0">
                <a:latin typeface="Tahoma" charset="0"/>
                <a:cs typeface="+mn-cs"/>
              </a:rPr>
              <a:t>°</a:t>
            </a:r>
            <a:r>
              <a:rPr lang="en-US" sz="2700" dirty="0">
                <a:latin typeface="Tahoma" charset="0"/>
                <a:cs typeface="+mn-cs"/>
              </a:rPr>
              <a:t>(x, y) = (-y, x)	</a:t>
            </a:r>
            <a:r>
              <a:rPr lang="en-US" sz="2700" dirty="0" smtClean="0">
                <a:latin typeface="Tahoma" charset="0"/>
                <a:cs typeface="+mn-cs"/>
              </a:rPr>
              <a:t>180</a:t>
            </a:r>
            <a:r>
              <a:rPr lang="en-US" sz="2700" baseline="30000" dirty="0" smtClean="0">
                <a:latin typeface="Tahoma" charset="0"/>
                <a:cs typeface="+mn-cs"/>
              </a:rPr>
              <a:t>0</a:t>
            </a:r>
            <a:r>
              <a:rPr lang="en-US" sz="2700" dirty="0">
                <a:latin typeface="Tahoma" charset="0"/>
                <a:cs typeface="+mn-cs"/>
              </a:rPr>
              <a:t>: </a:t>
            </a:r>
            <a:r>
              <a:rPr lang="en-US" sz="2700" dirty="0" smtClean="0">
                <a:latin typeface="Tahoma" charset="0"/>
                <a:cs typeface="+mn-cs"/>
              </a:rPr>
              <a:t>R</a:t>
            </a:r>
            <a:r>
              <a:rPr lang="en-US" sz="2700" baseline="-25000" dirty="0" smtClean="0">
                <a:latin typeface="Tahoma" charset="0"/>
                <a:cs typeface="+mn-cs"/>
              </a:rPr>
              <a:t>0,180</a:t>
            </a:r>
            <a:r>
              <a:rPr lang="en-US" sz="2700" baseline="-25000" dirty="0">
                <a:latin typeface="Tahoma" charset="0"/>
                <a:cs typeface="+mn-cs"/>
              </a:rPr>
              <a:t>°</a:t>
            </a:r>
            <a:r>
              <a:rPr lang="en-US" sz="2700" dirty="0">
                <a:latin typeface="Tahoma" charset="0"/>
                <a:cs typeface="+mn-cs"/>
              </a:rPr>
              <a:t>(x, y)= (-x, -y)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endParaRPr lang="en-US" sz="2700" dirty="0">
              <a:latin typeface="Tahoma" charset="0"/>
              <a:cs typeface="+mn-cs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dirty="0">
                <a:latin typeface="Tahoma" charset="0"/>
                <a:cs typeface="+mn-cs"/>
              </a:rPr>
              <a:t>270</a:t>
            </a:r>
            <a:r>
              <a:rPr lang="en-US" sz="2700" baseline="30000" dirty="0">
                <a:latin typeface="Tahoma" charset="0"/>
                <a:cs typeface="+mn-cs"/>
              </a:rPr>
              <a:t>0</a:t>
            </a:r>
            <a:r>
              <a:rPr lang="en-US" sz="2700" dirty="0">
                <a:latin typeface="Tahoma" charset="0"/>
                <a:cs typeface="+mn-cs"/>
              </a:rPr>
              <a:t>: </a:t>
            </a:r>
            <a:r>
              <a:rPr lang="en-US" sz="2700" dirty="0" smtClean="0">
                <a:latin typeface="Tahoma" charset="0"/>
                <a:cs typeface="+mn-cs"/>
              </a:rPr>
              <a:t>R</a:t>
            </a:r>
            <a:r>
              <a:rPr lang="en-US" sz="2700" baseline="-25000" dirty="0" smtClean="0">
                <a:latin typeface="Tahoma" charset="0"/>
                <a:cs typeface="+mn-cs"/>
              </a:rPr>
              <a:t>0,270</a:t>
            </a:r>
            <a:r>
              <a:rPr lang="en-US" sz="2700" baseline="-25000" dirty="0">
                <a:latin typeface="Tahoma" charset="0"/>
                <a:cs typeface="+mn-cs"/>
              </a:rPr>
              <a:t>°</a:t>
            </a:r>
            <a:r>
              <a:rPr lang="en-US" sz="2700" dirty="0">
                <a:latin typeface="Tahoma" charset="0"/>
                <a:cs typeface="+mn-cs"/>
              </a:rPr>
              <a:t>(x, y)= (y, -x)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endParaRPr lang="en-US" sz="2700" dirty="0">
              <a:latin typeface="Tahoma" charset="0"/>
              <a:cs typeface="+mn-cs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b="1" dirty="0" smtClean="0">
                <a:latin typeface="Tahoma" charset="0"/>
                <a:cs typeface="+mn-cs"/>
              </a:rPr>
              <a:t>Translation: </a:t>
            </a:r>
            <a:r>
              <a:rPr lang="en-US" sz="2700" dirty="0">
                <a:latin typeface="Tahoma" charset="0"/>
                <a:cs typeface="+mn-cs"/>
              </a:rPr>
              <a:t>T(x, y) = (x + h, y + k)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endParaRPr lang="en-US" sz="900" dirty="0">
              <a:latin typeface="Tahoma" charset="0"/>
              <a:cs typeface="+mn-cs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b="1" dirty="0">
                <a:latin typeface="Tahoma" charset="0"/>
                <a:cs typeface="+mn-cs"/>
              </a:rPr>
              <a:t>Line Reflections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dirty="0">
                <a:latin typeface="Tahoma" charset="0"/>
                <a:cs typeface="+mn-cs"/>
              </a:rPr>
              <a:t>x-</a:t>
            </a:r>
            <a:r>
              <a:rPr lang="en-US" sz="2700" dirty="0" smtClean="0">
                <a:latin typeface="Tahoma" charset="0"/>
                <a:cs typeface="+mn-cs"/>
              </a:rPr>
              <a:t>axis:				 y</a:t>
            </a:r>
            <a:r>
              <a:rPr lang="en-US" sz="2700" dirty="0">
                <a:latin typeface="Tahoma" charset="0"/>
                <a:cs typeface="+mn-cs"/>
              </a:rPr>
              <a:t>-axis: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endParaRPr lang="en-US" sz="2700" dirty="0">
              <a:latin typeface="Tahoma" charset="0"/>
              <a:cs typeface="+mn-cs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700" dirty="0">
                <a:latin typeface="Tahoma" charset="0"/>
                <a:cs typeface="+mn-cs"/>
              </a:rPr>
              <a:t>y=x: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endParaRPr lang="en-US" sz="2700" dirty="0">
              <a:latin typeface="Tahoma" charset="0"/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8200" y="6096000"/>
            <a:ext cx="320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200" dirty="0" err="1"/>
              <a:t>r</a:t>
            </a:r>
            <a:r>
              <a:rPr lang="en-US" sz="3200" baseline="-25000" dirty="0" err="1"/>
              <a:t>y</a:t>
            </a:r>
            <a:r>
              <a:rPr lang="en-US" sz="3200" baseline="-25000" dirty="0"/>
              <a:t> = x</a:t>
            </a:r>
            <a:r>
              <a:rPr lang="en-US" sz="3200" dirty="0"/>
              <a:t>(x, y) =(</a:t>
            </a:r>
            <a:r>
              <a:rPr lang="en-US" sz="3200" dirty="0" err="1"/>
              <a:t>y,x</a:t>
            </a:r>
            <a:r>
              <a:rPr lang="en-US" sz="3200" dirty="0"/>
              <a:t>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91200" y="5181600"/>
            <a:ext cx="3581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200" dirty="0" err="1"/>
              <a:t>r</a:t>
            </a:r>
            <a:r>
              <a:rPr lang="en-US" sz="3200" baseline="-25000" dirty="0" err="1"/>
              <a:t>y</a:t>
            </a:r>
            <a:r>
              <a:rPr lang="en-US" sz="3200" baseline="-25000" dirty="0"/>
              <a:t>-axis</a:t>
            </a:r>
            <a:r>
              <a:rPr lang="en-US" sz="3200" dirty="0"/>
              <a:t>(x, y) =(-</a:t>
            </a:r>
            <a:r>
              <a:rPr lang="en-US" sz="3200" dirty="0" err="1"/>
              <a:t>x,y</a:t>
            </a:r>
            <a:r>
              <a:rPr lang="en-US" sz="3200" dirty="0"/>
              <a:t>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66800" y="518160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200" dirty="0" err="1"/>
              <a:t>r</a:t>
            </a:r>
            <a:r>
              <a:rPr lang="en-US" sz="3200" baseline="-25000" dirty="0" err="1"/>
              <a:t>x</a:t>
            </a:r>
            <a:r>
              <a:rPr lang="en-US" sz="3200" baseline="-25000" dirty="0"/>
              <a:t>-axis</a:t>
            </a:r>
            <a:r>
              <a:rPr lang="en-US" sz="3200" dirty="0"/>
              <a:t>(x, y) =(x,-y)</a:t>
            </a:r>
          </a:p>
        </p:txBody>
      </p:sp>
    </p:spTree>
    <p:extLst>
      <p:ext uri="{BB962C8B-B14F-4D97-AF65-F5344CB8AC3E}">
        <p14:creationId xmlns:p14="http://schemas.microsoft.com/office/powerpoint/2010/main" val="116335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3581400"/>
            <a:ext cx="3657600" cy="13716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828800"/>
            <a:ext cx="4724400" cy="1752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Apply Compositions of Transformations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3886200" cy="350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0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or more </a:t>
            </a:r>
            <a:r>
              <a:rPr lang="en-US" sz="4000" i="1" dirty="0" smtClean="0"/>
              <a:t>transformations</a:t>
            </a:r>
            <a:r>
              <a:rPr lang="en-US" sz="4000" dirty="0" smtClean="0"/>
              <a:t> are combined to form a new </a:t>
            </a:r>
            <a:r>
              <a:rPr lang="en-US" sz="4000" i="1" dirty="0" smtClean="0"/>
              <a:t>transformation</a:t>
            </a:r>
            <a:r>
              <a:rPr lang="en-US" sz="4000" dirty="0" smtClean="0"/>
              <a:t>, the result is called a </a:t>
            </a:r>
            <a:r>
              <a:rPr lang="en-US" sz="4000" b="1" i="1" dirty="0" smtClean="0">
                <a:solidFill>
                  <a:srgbClr val="C00000"/>
                </a:solidFill>
              </a:rPr>
              <a:t>composition</a:t>
            </a:r>
            <a:r>
              <a:rPr lang="en-US" sz="4000" b="1" dirty="0" smtClean="0">
                <a:solidFill>
                  <a:srgbClr val="C00000"/>
                </a:solidFill>
              </a:rPr>
              <a:t> of </a:t>
            </a:r>
            <a:r>
              <a:rPr lang="en-US" sz="4000" b="1" i="1" dirty="0" smtClean="0">
                <a:solidFill>
                  <a:srgbClr val="C00000"/>
                </a:solidFill>
              </a:rPr>
              <a:t>transformations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8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b="1" dirty="0" smtClean="0"/>
              <a:t>Example 1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vertices of triangle ABC are A (3,2),  B(6,3), and C (7, 1).  Find the image of triangle ABC after the composition.</a:t>
            </a:r>
          </a:p>
          <a:p>
            <a:endParaRPr lang="en-US" dirty="0" smtClean="0"/>
          </a:p>
          <a:p>
            <a:r>
              <a:rPr lang="en-US" sz="2400" b="1" dirty="0" smtClean="0"/>
              <a:t>Translation</a:t>
            </a:r>
            <a:r>
              <a:rPr lang="en-US" sz="2400" dirty="0" smtClean="0"/>
              <a:t>: (</a:t>
            </a:r>
            <a:r>
              <a:rPr lang="en-US" sz="2400" dirty="0" err="1" smtClean="0"/>
              <a:t>x,y</a:t>
            </a:r>
            <a:r>
              <a:rPr lang="en-US" sz="2400" dirty="0" smtClean="0"/>
              <a:t>)….(x-12, y)</a:t>
            </a:r>
          </a:p>
          <a:p>
            <a:r>
              <a:rPr lang="en-US" sz="2400" b="1" dirty="0" smtClean="0"/>
              <a:t>Reflection</a:t>
            </a:r>
            <a:r>
              <a:rPr lang="en-US" sz="2400" dirty="0" smtClean="0"/>
              <a:t>: </a:t>
            </a:r>
            <a:r>
              <a:rPr lang="en-US" sz="2400" dirty="0" smtClean="0"/>
              <a:t>over</a:t>
            </a:r>
            <a:r>
              <a:rPr lang="en-US" sz="2400" dirty="0" smtClean="0"/>
              <a:t> </a:t>
            </a:r>
            <a:r>
              <a:rPr lang="en-US" sz="2400" dirty="0" smtClean="0"/>
              <a:t>the x-axis</a:t>
            </a:r>
            <a:endParaRPr lang="en-US" sz="2400" dirty="0"/>
          </a:p>
        </p:txBody>
      </p:sp>
      <p:pic>
        <p:nvPicPr>
          <p:cNvPr id="3074" name="Picture 2" descr="http://ritter.tea.state.tx.us/student.assessment/resources/online/2006/grade10/math/images/47graphica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381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494</TotalTime>
  <Words>272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Warm-up: Find the image of (2,3) under each transformation.</vt:lpstr>
      <vt:lpstr>Homework Answers</vt:lpstr>
      <vt:lpstr>PowerPoint Presentation</vt:lpstr>
      <vt:lpstr>PowerPoint Presentation</vt:lpstr>
      <vt:lpstr>PowerPoint Presentation</vt:lpstr>
      <vt:lpstr>Let’s Talk about Notation Again</vt:lpstr>
      <vt:lpstr>PowerPoint Presentation</vt:lpstr>
      <vt:lpstr>Vocabulary</vt:lpstr>
      <vt:lpstr>Example 1</vt:lpstr>
      <vt:lpstr>Example 2</vt:lpstr>
      <vt:lpstr>Example 3</vt:lpstr>
      <vt:lpstr>Example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image of (2,3) under each transformation</dc:title>
  <dc:creator>Erica</dc:creator>
  <cp:lastModifiedBy>koverton</cp:lastModifiedBy>
  <cp:revision>18</cp:revision>
  <cp:lastPrinted>2015-04-23T15:26:44Z</cp:lastPrinted>
  <dcterms:created xsi:type="dcterms:W3CDTF">2012-11-25T01:40:52Z</dcterms:created>
  <dcterms:modified xsi:type="dcterms:W3CDTF">2015-04-23T19:47:39Z</dcterms:modified>
</cp:coreProperties>
</file>