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  <p:sldMasterId id="2147483698" r:id="rId4"/>
  </p:sldMasterIdLst>
  <p:notesMasterIdLst>
    <p:notesMasterId r:id="rId16"/>
  </p:notesMasterIdLst>
  <p:handoutMasterIdLst>
    <p:handoutMasterId r:id="rId17"/>
  </p:handoutMasterIdLst>
  <p:sldIdLst>
    <p:sldId id="257" r:id="rId5"/>
    <p:sldId id="256" r:id="rId6"/>
    <p:sldId id="270" r:id="rId7"/>
    <p:sldId id="271" r:id="rId8"/>
    <p:sldId id="272" r:id="rId9"/>
    <p:sldId id="262" r:id="rId10"/>
    <p:sldId id="263" r:id="rId11"/>
    <p:sldId id="264" r:id="rId12"/>
    <p:sldId id="265" r:id="rId13"/>
    <p:sldId id="268" r:id="rId14"/>
    <p:sldId id="269" r:id="rId1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-11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901DD-44CB-480A-903C-D91D55A4D797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964E0-857B-43ED-9350-A9CFF642D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67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9B7E6-03AE-4E2A-99C6-1F8A41E4D43E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B549-16E8-4721-ACDA-74ED4EC20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88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DEE8-7A87-4E01-8ADE-4C49CDD43F74}" type="datetime1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A506F-05E1-4145-A04E-80B771DAFB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056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1313A-390F-4DB7-A57E-7EAC691B97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495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CF229-8AED-47B6-8932-020E9DFC88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0041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5C888-2082-44C5-A0C5-72E9C74BEA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2501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435E3-BF5A-48BA-A706-13B3020751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7626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8102A-0D12-448F-AF67-AB23CBEEF4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9464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2BC4A-68DB-468D-9C12-5EA9FD6E14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7153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2EB3A-FC9F-4747-AF1F-9AE3213847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301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06D27-4F95-4E41-AE91-2D262FC8F75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6831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4B794-E765-4869-8A3A-CAF9C1CE7F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1865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DF3C7-A3B0-4282-A526-1FC9149E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6187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2D2F5-BA7A-4431-81A9-26786CBDABE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6855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A506F-05E1-4145-A04E-80B771DAFB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383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1313A-390F-4DB7-A57E-7EAC691B97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8429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CF229-8AED-47B6-8932-020E9DFC88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072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5C888-2082-44C5-A0C5-72E9C74BEA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8212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435E3-BF5A-48BA-A706-13B3020751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1166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8102A-0D12-448F-AF67-AB23CBEEF4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505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BBF0-342D-409A-9C0A-B1B451E92883}" type="datetime1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2BC4A-68DB-468D-9C12-5EA9FD6E14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1964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2EB3A-FC9F-4747-AF1F-9AE3213847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1098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06D27-4F95-4E41-AE91-2D262FC8F75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0245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4B794-E765-4869-8A3A-CAF9C1CE7F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4497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DF3C7-A3B0-4282-A526-1FC9149E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2958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2D2F5-BA7A-4431-81A9-26786CBDABE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711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A506F-05E1-4145-A04E-80B771DAFB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383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1313A-390F-4DB7-A57E-7EAC691B97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8429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CF229-8AED-47B6-8932-020E9DFC88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072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5C888-2082-44C5-A0C5-72E9C74BEA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821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435E3-BF5A-48BA-A706-13B3020751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11663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8102A-0D12-448F-AF67-AB23CBEEF4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5055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2BC4A-68DB-468D-9C12-5EA9FD6E14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19647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2EB3A-FC9F-4747-AF1F-9AE3213847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10985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06D27-4F95-4E41-AE91-2D262FC8F75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02457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4B794-E765-4869-8A3A-CAF9C1CE7F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44978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DF3C7-A3B0-4282-A526-1FC9149E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2958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2D2F5-BA7A-4431-81A9-26786CBDABE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71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BB2353-01DA-419A-A780-8742D616DFB1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401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BB2353-01DA-419A-A780-8742D616DFB1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65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BB2353-01DA-419A-A780-8742D616DFB1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65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hyperlink" Target="file:///\\Fs1\vol1\Users\Staff\SLYON\Honors%20Algebra%20II\Chapter%2002\Activities_Project\Example_3__Scatterplots__Dog_Breed_Weight_and_Height.asf" TargetMode="External"/><Relationship Id="rId3" Type="http://schemas.openxmlformats.org/officeDocument/2006/relationships/hyperlink" Target="http://www.itl.nist.gov/div898/handbook/eda/section1/gif/anscomb4.gif" TargetMode="External"/><Relationship Id="rId7" Type="http://schemas.openxmlformats.org/officeDocument/2006/relationships/hyperlink" Target="http://www.uncwil.edu/courses/mat111hb/Izs/regression/data1.gif" TargetMode="External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4.png"/><Relationship Id="rId11" Type="http://schemas.openxmlformats.org/officeDocument/2006/relationships/hyperlink" Target="http://www.uncwil.edu/courses/mat111hb/Izs/regression/poscor.gif" TargetMode="External"/><Relationship Id="rId5" Type="http://schemas.openxmlformats.org/officeDocument/2006/relationships/hyperlink" Target="http://www.wdc.rl.ac.uk/wdcc1/papers/grlfig3.gif" TargetMode="External"/><Relationship Id="rId10" Type="http://schemas.openxmlformats.org/officeDocument/2006/relationships/image" Target="../media/image6.jpeg"/><Relationship Id="rId4" Type="http://schemas.openxmlformats.org/officeDocument/2006/relationships/image" Target="../media/image3.png"/><Relationship Id="rId9" Type="http://schemas.openxmlformats.org/officeDocument/2006/relationships/hyperlink" Target="http://www.bates.edu/acad/depts/psychology/SPSSPC/scatter.jp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39" y="344777"/>
            <a:ext cx="8229600" cy="990600"/>
          </a:xfrm>
        </p:spPr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172" y="1210381"/>
            <a:ext cx="8862827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1) Write </a:t>
            </a:r>
            <a:r>
              <a:rPr lang="en-US" dirty="0"/>
              <a:t>the equation of the line passing through (4,5)(3,2) in:</a:t>
            </a:r>
          </a:p>
          <a:p>
            <a:pPr marL="0" lv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 </a:t>
            </a:r>
            <a:r>
              <a:rPr lang="en-US" dirty="0"/>
              <a:t>Slope Intercept Form: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 Standard Form: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Graph: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Find intercepts.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graph paper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49040" y="1760220"/>
            <a:ext cx="5394959" cy="4326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175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28143"/>
            <a:ext cx="9144000" cy="63298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5</a:t>
            </a:r>
            <a:r>
              <a:rPr lang="en-US" dirty="0" smtClean="0"/>
              <a:t>) The table shows the weight of an alligator at various times during the feeding trial.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a) Make a scatterplot of the data.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b) Find the slope and describe what it represents.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c) Write an equation of the best fitting line.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d) Use the equation to predict the weight of this alligator at week. 52.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417764"/>
              </p:ext>
            </p:extLst>
          </p:nvPr>
        </p:nvGraphicFramePr>
        <p:xfrm>
          <a:off x="289190" y="1397000"/>
          <a:ext cx="668904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6457"/>
                <a:gridCol w="704110"/>
                <a:gridCol w="697823"/>
                <a:gridCol w="836130"/>
                <a:gridCol w="836130"/>
                <a:gridCol w="836130"/>
                <a:gridCol w="836130"/>
                <a:gridCol w="8361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Weeks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Weight (pounds)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256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28143"/>
            <a:ext cx="9144000" cy="63298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6) The table shows the duration of several eruptions of the geyser Old Faithful and the interval between eruptions.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a) Make a scatterplot of the data and draw a line of best fit.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</a:t>
            </a:r>
            <a:r>
              <a:rPr lang="en-US" dirty="0" smtClean="0"/>
              <a:t>) Write an equation that models the interval as a function of an eruption’s duration.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c) Predict the interval between geysers for a duration of 6 minutes.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130598"/>
              </p:ext>
            </p:extLst>
          </p:nvPr>
        </p:nvGraphicFramePr>
        <p:xfrm>
          <a:off x="628671" y="1359276"/>
          <a:ext cx="752517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604"/>
                <a:gridCol w="678963"/>
                <a:gridCol w="697823"/>
                <a:gridCol w="836130"/>
                <a:gridCol w="836130"/>
                <a:gridCol w="836130"/>
                <a:gridCol w="836130"/>
                <a:gridCol w="836130"/>
                <a:gridCol w="8361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Duration</a:t>
                      </a:r>
                      <a:r>
                        <a:rPr lang="en-US" baseline="0" dirty="0" smtClean="0"/>
                        <a:t> (min)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</a:p>
                    <a:p>
                      <a:pPr algn="ctr"/>
                      <a:r>
                        <a:rPr lang="en-US" dirty="0" smtClean="0"/>
                        <a:t>(min)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2155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Lines of Best Fit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824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nscomb4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8600"/>
            <a:ext cx="3276600" cy="233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grlfig3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800600"/>
            <a:ext cx="2362200" cy="183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data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2209800" cy="213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scatter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038600"/>
            <a:ext cx="2819400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poscor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148138"/>
            <a:ext cx="2312988" cy="232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31" name="WordArt 7">
            <a:hlinkClick r:id="rId13" action="ppaction://hlinkfile"/>
          </p:cNvPr>
          <p:cNvSpPr>
            <a:spLocks noChangeArrowheads="1" noChangeShapeType="1" noTextEdit="1"/>
          </p:cNvSpPr>
          <p:nvPr/>
        </p:nvSpPr>
        <p:spPr bwMode="auto">
          <a:xfrm>
            <a:off x="1752600" y="1295400"/>
            <a:ext cx="7391400" cy="38862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3" lon="19439992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/>
              </a:rPr>
              <a:t>SCATTER PLOTS</a:t>
            </a:r>
          </a:p>
        </p:txBody>
      </p:sp>
    </p:spTree>
    <p:extLst>
      <p:ext uri="{BB962C8B-B14F-4D97-AF65-F5344CB8AC3E}">
        <p14:creationId xmlns:p14="http://schemas.microsoft.com/office/powerpoint/2010/main" val="169570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23900"/>
            <a:ext cx="7772400" cy="1143000"/>
          </a:xfrm>
        </p:spPr>
        <p:txBody>
          <a:bodyPr/>
          <a:lstStyle/>
          <a:p>
            <a:r>
              <a:rPr lang="en-US" altLang="en-US" smtClean="0"/>
              <a:t>SCATTER PLOT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en-US" smtClean="0"/>
              <a:t>A graph used to determine whether there is a relationship between paired data.</a:t>
            </a:r>
          </a:p>
          <a:p>
            <a:r>
              <a:rPr lang="en-US" altLang="en-US" smtClean="0"/>
              <a:t>These relationships may be linear, quadratic, cubic, quartic, logarithmic, exponential, etc.</a:t>
            </a:r>
          </a:p>
          <a:p>
            <a:r>
              <a:rPr lang="en-US" altLang="en-US" smtClean="0"/>
              <a:t>Used to make predictions.</a:t>
            </a:r>
          </a:p>
          <a:p>
            <a:r>
              <a:rPr lang="en-US" altLang="en-US" smtClean="0"/>
              <a:t>Linear patterns can be described according to the type of correlation.</a:t>
            </a:r>
          </a:p>
        </p:txBody>
      </p:sp>
    </p:spTree>
    <p:extLst>
      <p:ext uri="{BB962C8B-B14F-4D97-AF65-F5344CB8AC3E}">
        <p14:creationId xmlns:p14="http://schemas.microsoft.com/office/powerpoint/2010/main" val="6219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SCATTER PLOT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en-US" dirty="0" smtClean="0"/>
              <a:t>A graph used to determine whether there is a relationship between paired data.</a:t>
            </a:r>
          </a:p>
          <a:p>
            <a:r>
              <a:rPr lang="en-US" altLang="en-US" dirty="0" smtClean="0"/>
              <a:t>These relationships may be linear, quadratic, cubic, </a:t>
            </a:r>
            <a:r>
              <a:rPr lang="en-US" altLang="en-US" dirty="0" smtClean="0"/>
              <a:t>exponential</a:t>
            </a:r>
            <a:r>
              <a:rPr lang="en-US" altLang="en-US" dirty="0" smtClean="0"/>
              <a:t>, etc.</a:t>
            </a:r>
          </a:p>
          <a:p>
            <a:r>
              <a:rPr lang="en-US" altLang="en-US" dirty="0" smtClean="0"/>
              <a:t>Used to make predictions.</a:t>
            </a:r>
          </a:p>
          <a:p>
            <a:r>
              <a:rPr lang="en-US" altLang="en-US" dirty="0" smtClean="0"/>
              <a:t>Linear patterns can be described according to the type of correlation.</a:t>
            </a:r>
          </a:p>
        </p:txBody>
      </p:sp>
    </p:spTree>
    <p:extLst>
      <p:ext uri="{BB962C8B-B14F-4D97-AF65-F5344CB8AC3E}">
        <p14:creationId xmlns:p14="http://schemas.microsoft.com/office/powerpoint/2010/main" val="6219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588"/>
            <a:ext cx="8229600" cy="990600"/>
          </a:xfrm>
        </p:spPr>
        <p:txBody>
          <a:bodyPr/>
          <a:lstStyle/>
          <a:p>
            <a:r>
              <a:rPr lang="en-US" dirty="0" smtClean="0"/>
              <a:t>Using the </a:t>
            </a:r>
            <a:r>
              <a:rPr lang="en-US" dirty="0" err="1" smtClean="0"/>
              <a:t>calc</a:t>
            </a:r>
            <a:r>
              <a:rPr lang="en-US" dirty="0" smtClean="0"/>
              <a:t> to find a line of best 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9045"/>
            <a:ext cx="8229600" cy="4876800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en-US" dirty="0" smtClean="0"/>
              <a:t>Enter data into L1 and L2</a:t>
            </a:r>
          </a:p>
          <a:p>
            <a:pPr marL="457200" indent="-457200">
              <a:buAutoNum type="arabicParenR"/>
            </a:pPr>
            <a:r>
              <a:rPr lang="en-US" dirty="0" smtClean="0"/>
              <a:t>Press STAT CALC and then 4 </a:t>
            </a:r>
            <a:r>
              <a:rPr lang="en-US" dirty="0" err="1" smtClean="0"/>
              <a:t>LinReg</a:t>
            </a:r>
            <a:r>
              <a:rPr lang="en-US" dirty="0" smtClean="0"/>
              <a:t>(</a:t>
            </a:r>
            <a:r>
              <a:rPr lang="en-US" dirty="0" err="1" smtClean="0"/>
              <a:t>ax+b</a:t>
            </a:r>
            <a:r>
              <a:rPr lang="en-US" dirty="0" smtClean="0"/>
              <a:t>) Enter Enter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450822"/>
              </p:ext>
            </p:extLst>
          </p:nvPr>
        </p:nvGraphicFramePr>
        <p:xfrm>
          <a:off x="457200" y="2111869"/>
          <a:ext cx="3825328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2664"/>
                <a:gridCol w="1912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28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23981" y="2132648"/>
            <a:ext cx="3962819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What does this screen mean?</a:t>
            </a:r>
          </a:p>
          <a:p>
            <a:endParaRPr lang="en-US" dirty="0"/>
          </a:p>
          <a:p>
            <a:r>
              <a:rPr lang="en-US" dirty="0" smtClean="0"/>
              <a:t>The equation of the line of best fit is ____________________</a:t>
            </a:r>
          </a:p>
          <a:p>
            <a:endParaRPr lang="en-US" dirty="0"/>
          </a:p>
          <a:p>
            <a:r>
              <a:rPr lang="en-US" dirty="0" smtClean="0"/>
              <a:t>Correlation coefficient is _____ so __________.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25969" y="5234334"/>
            <a:ext cx="5960831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Use the data/line of best fit to make predictions:</a:t>
            </a:r>
          </a:p>
          <a:p>
            <a:pPr algn="ctr"/>
            <a:endParaRPr lang="en-US" b="1" dirty="0"/>
          </a:p>
          <a:p>
            <a:r>
              <a:rPr lang="en-US" dirty="0" smtClean="0"/>
              <a:t>What is the value of y when x=5.2  _______________</a:t>
            </a:r>
          </a:p>
          <a:p>
            <a:endParaRPr lang="en-US" dirty="0"/>
          </a:p>
          <a:p>
            <a:r>
              <a:rPr lang="en-US" dirty="0" smtClean="0"/>
              <a:t>What is the value of x when y=10   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42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8143"/>
            <a:ext cx="8229600" cy="594885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1) The table shows the cost of visiting a working ranch for one day and night for different numbers of people.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lphaLcParenR"/>
            </a:pPr>
            <a:r>
              <a:rPr lang="en-US" dirty="0" smtClean="0"/>
              <a:t>Can the situation be modeled by a linear equation? Explain.</a:t>
            </a:r>
          </a:p>
          <a:p>
            <a:pPr marL="457200" indent="-457200">
              <a:buAutoNum type="alphaLcParenR"/>
            </a:pPr>
            <a:endParaRPr lang="en-US" dirty="0" smtClean="0"/>
          </a:p>
          <a:p>
            <a:pPr marL="457200" indent="-457200">
              <a:buAutoNum type="alphaLcParenR"/>
            </a:pPr>
            <a:r>
              <a:rPr lang="en-US" dirty="0" smtClean="0"/>
              <a:t>What is the slope and what does it represent?</a:t>
            </a:r>
          </a:p>
          <a:p>
            <a:pPr marL="457200" indent="-457200">
              <a:buAutoNum type="alphaLcParenR"/>
            </a:pPr>
            <a:endParaRPr lang="en-US" dirty="0"/>
          </a:p>
          <a:p>
            <a:pPr marL="457200" indent="-457200">
              <a:buAutoNum type="alphaLcParenR"/>
            </a:pPr>
            <a:r>
              <a:rPr lang="en-US" dirty="0" smtClean="0"/>
              <a:t>Write an equation that gives the cost as a function of the number </a:t>
            </a:r>
            <a:r>
              <a:rPr lang="en-US" dirty="0"/>
              <a:t>o</a:t>
            </a:r>
            <a:r>
              <a:rPr lang="en-US" dirty="0" smtClean="0"/>
              <a:t>f people in the group.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822221"/>
              </p:ext>
            </p:extLst>
          </p:nvPr>
        </p:nvGraphicFramePr>
        <p:xfrm>
          <a:off x="731872" y="1584430"/>
          <a:ext cx="7403112" cy="13190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3852"/>
                <a:gridCol w="1233852"/>
                <a:gridCol w="1233852"/>
                <a:gridCol w="1233852"/>
                <a:gridCol w="1233852"/>
                <a:gridCol w="1233852"/>
              </a:tblGrid>
              <a:tr h="6789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People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 (dollars)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7665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8143"/>
            <a:ext cx="8686800" cy="594885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2) The table shows the cost of a catered lunch buffet for different numbers of people.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		a) What is the slope and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    what does it represent?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		b) Write an equation that gives the cost of the lunch buffet as a function of the number of people attending.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c) What is the cost of a lunch buffet for 120 people?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457955"/>
              </p:ext>
            </p:extLst>
          </p:nvPr>
        </p:nvGraphicFramePr>
        <p:xfrm>
          <a:off x="457200" y="1447299"/>
          <a:ext cx="4234614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7307"/>
                <a:gridCol w="21173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</a:t>
                      </a:r>
                      <a:r>
                        <a:rPr lang="en-US" baseline="0" dirty="0" smtClean="0"/>
                        <a:t> People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 (Dollars)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5600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28143"/>
            <a:ext cx="9144000" cy="63298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4) The table shows the number of active woodpecker clusters in a part of the De Soto National Forest in Mississippi.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a) Make a scatterplot of the data. </a:t>
            </a:r>
            <a:r>
              <a:rPr lang="en-US" b="1" u="sng" dirty="0" smtClean="0"/>
              <a:t>Represent the x-axis as the number of years since 1990.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b) Find the slope and describe what it represents.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c) Write an equation that models the number of active clusters as a function of the number of years since 1990.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d) Use the equation to determine the number of active clusters in the year 2010.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505348"/>
              </p:ext>
            </p:extLst>
          </p:nvPr>
        </p:nvGraphicFramePr>
        <p:xfrm>
          <a:off x="289190" y="1397000"/>
          <a:ext cx="83613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590"/>
                <a:gridCol w="766977"/>
                <a:gridCol w="697823"/>
                <a:gridCol w="836130"/>
                <a:gridCol w="836130"/>
                <a:gridCol w="836130"/>
                <a:gridCol w="836130"/>
                <a:gridCol w="836130"/>
                <a:gridCol w="836130"/>
                <a:gridCol w="8361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Active Clusters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15660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90</TotalTime>
  <Words>626</Words>
  <Application>Microsoft Office PowerPoint</Application>
  <PresentationFormat>On-screen Show (4:3)</PresentationFormat>
  <Paragraphs>184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Clarity</vt:lpstr>
      <vt:lpstr>Default Design</vt:lpstr>
      <vt:lpstr>1_Default Design</vt:lpstr>
      <vt:lpstr>2_Default Design</vt:lpstr>
      <vt:lpstr>Warm-up</vt:lpstr>
      <vt:lpstr>Lines of Best Fit</vt:lpstr>
      <vt:lpstr>PowerPoint Presentation</vt:lpstr>
      <vt:lpstr>SCATTER PLOT</vt:lpstr>
      <vt:lpstr>SCATTER PLOT</vt:lpstr>
      <vt:lpstr>Using the calc to find a line of best fit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Wake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Scatterplots</dc:title>
  <dc:creator>Chrissy Mainey</dc:creator>
  <cp:lastModifiedBy>rwalters</cp:lastModifiedBy>
  <cp:revision>33</cp:revision>
  <cp:lastPrinted>2014-11-25T11:32:18Z</cp:lastPrinted>
  <dcterms:created xsi:type="dcterms:W3CDTF">2013-11-30T19:08:32Z</dcterms:created>
  <dcterms:modified xsi:type="dcterms:W3CDTF">2014-11-25T11:33:02Z</dcterms:modified>
</cp:coreProperties>
</file>