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3" r:id="rId2"/>
    <p:sldId id="256" r:id="rId3"/>
    <p:sldId id="285" r:id="rId4"/>
    <p:sldId id="284" r:id="rId5"/>
    <p:sldId id="282" r:id="rId6"/>
    <p:sldId id="286" r:id="rId7"/>
    <p:sldId id="283" r:id="rId8"/>
    <p:sldId id="287" r:id="rId9"/>
    <p:sldId id="278" r:id="rId10"/>
    <p:sldId id="279" r:id="rId11"/>
    <p:sldId id="280" r:id="rId12"/>
    <p:sldId id="281" r:id="rId13"/>
    <p:sldId id="275" r:id="rId14"/>
    <p:sldId id="265" r:id="rId15"/>
    <p:sldId id="266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95" autoAdjust="0"/>
  </p:normalViewPr>
  <p:slideViewPr>
    <p:cSldViewPr>
      <p:cViewPr varScale="1">
        <p:scale>
          <a:sx n="81" d="100"/>
          <a:sy n="81" d="100"/>
        </p:scale>
        <p:origin x="10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2457D-4574-4F40-95E5-DB3B479CCC98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AE287-BF9D-4685-88B5-1CC5BE3F42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0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E287-BF9D-4685-88B5-1CC5BE3F42E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3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AE287-BF9D-4685-88B5-1CC5BE3F42E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98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3E92-DF4F-425C-B484-D0CF7D8FAAF8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B2DDE-BE20-4127-A849-F38165B1CA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3E92-DF4F-425C-B484-D0CF7D8FAAF8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B2DDE-BE20-4127-A849-F38165B1CA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3E92-DF4F-425C-B484-D0CF7D8FAAF8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B2DDE-BE20-4127-A849-F38165B1CA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3E92-DF4F-425C-B484-D0CF7D8FAAF8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B2DDE-BE20-4127-A849-F38165B1CA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3E92-DF4F-425C-B484-D0CF7D8FAAF8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B2DDE-BE20-4127-A849-F38165B1CA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3E92-DF4F-425C-B484-D0CF7D8FAAF8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B2DDE-BE20-4127-A849-F38165B1CA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3E92-DF4F-425C-B484-D0CF7D8FAAF8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B2DDE-BE20-4127-A849-F38165B1CA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3E92-DF4F-425C-B484-D0CF7D8FAAF8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B2DDE-BE20-4127-A849-F38165B1CA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3E92-DF4F-425C-B484-D0CF7D8FAAF8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B2DDE-BE20-4127-A849-F38165B1CA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3E92-DF4F-425C-B484-D0CF7D8FAAF8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B2DDE-BE20-4127-A849-F38165B1CA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3E92-DF4F-425C-B484-D0CF7D8FAAF8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B2DDE-BE20-4127-A849-F38165B1CA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C3E92-DF4F-425C-B484-D0CF7D8FAAF8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B2DDE-BE20-4127-A849-F38165B1CA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0.png"/><Relationship Id="rId5" Type="http://schemas.openxmlformats.org/officeDocument/2006/relationships/image" Target="../media/image200.png"/><Relationship Id="rId4" Type="http://schemas.openxmlformats.org/officeDocument/2006/relationships/image" Target="../media/image19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0.png"/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his is a preview only. Click Download Now to download the template."/>
          <p:cNvPicPr>
            <a:picLocks noChangeAspect="1" noChangeArrowheads="1"/>
          </p:cNvPicPr>
          <p:nvPr/>
        </p:nvPicPr>
        <p:blipFill>
          <a:blip r:embed="rId3" cstate="print"/>
          <a:srcRect l="21818" t="31068" r="5455" b="49515"/>
          <a:stretch>
            <a:fillRect/>
          </a:stretch>
        </p:blipFill>
        <p:spPr bwMode="auto">
          <a:xfrm>
            <a:off x="228600" y="228600"/>
            <a:ext cx="8686800" cy="6400800"/>
          </a:xfrm>
          <a:prstGeom prst="rect">
            <a:avLst/>
          </a:prstGeom>
          <a:noFill/>
        </p:spPr>
      </p:pic>
      <p:pic>
        <p:nvPicPr>
          <p:cNvPr id="1030" name="Picture 6" descr="This is a preview only. Click Download Now to download the template."/>
          <p:cNvPicPr>
            <a:picLocks noChangeAspect="1" noChangeArrowheads="1"/>
          </p:cNvPicPr>
          <p:nvPr/>
        </p:nvPicPr>
        <p:blipFill>
          <a:blip r:embed="rId3" cstate="print"/>
          <a:srcRect l="84363" t="17476" r="8364" b="72816"/>
          <a:stretch>
            <a:fillRect/>
          </a:stretch>
        </p:blipFill>
        <p:spPr bwMode="auto">
          <a:xfrm>
            <a:off x="1066800" y="228600"/>
            <a:ext cx="6934200" cy="1219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atin typeface="Berylium" pitchFamily="2" charset="0"/>
              </a:rPr>
              <a:t>DAY 1 – Warm-Up</a:t>
            </a:r>
            <a:endParaRPr lang="en-US" sz="6600" dirty="0">
              <a:latin typeface="Berylium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05600" y="2362200"/>
            <a:ext cx="2057400" cy="213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00800" y="2743200"/>
            <a:ext cx="5334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467600" y="1600200"/>
            <a:ext cx="7620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57200" y="1448812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en-US" sz="3200" dirty="0" smtClean="0"/>
          </a:p>
          <a:p>
            <a:pPr marL="342900" indent="-342900">
              <a:buAutoNum type="arabicPeriod"/>
            </a:pPr>
            <a:r>
              <a:rPr lang="en-US" sz="3200" dirty="0"/>
              <a:t>Write a </a:t>
            </a:r>
            <a:r>
              <a:rPr lang="en-US" sz="3200" dirty="0" smtClean="0"/>
              <a:t>quadratic </a:t>
            </a:r>
            <a:r>
              <a:rPr lang="en-US" sz="3200" dirty="0"/>
              <a:t>in standard form with </a:t>
            </a:r>
            <a:r>
              <a:rPr lang="en-US" sz="3200" dirty="0" smtClean="0"/>
              <a:t>zeroes </a:t>
            </a:r>
            <a:r>
              <a:rPr lang="en-US" sz="3200" dirty="0"/>
              <a:t>at 3 and </a:t>
            </a:r>
            <a:r>
              <a:rPr lang="en-US" sz="3200" dirty="0" smtClean="0"/>
              <a:t>-2.</a:t>
            </a:r>
          </a:p>
          <a:p>
            <a:pPr marL="342900" indent="-342900">
              <a:buAutoNum type="arabicPeriod"/>
            </a:pPr>
            <a:endParaRPr lang="en-US" sz="3200" dirty="0"/>
          </a:p>
          <a:p>
            <a:pPr marL="342900" indent="-342900">
              <a:buAutoNum type="arabicPeriod"/>
            </a:pPr>
            <a:endParaRPr lang="en-US" sz="3200" dirty="0" smtClean="0"/>
          </a:p>
          <a:p>
            <a:pPr marL="342900" indent="-342900">
              <a:buAutoNum type="arabicPeriod"/>
            </a:pPr>
            <a:r>
              <a:rPr lang="en-US" sz="3200" dirty="0" smtClean="0"/>
              <a:t>Solve: 2x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– 3x = -4</a:t>
            </a:r>
            <a:endParaRPr lang="en-US" sz="3200" dirty="0"/>
          </a:p>
          <a:p>
            <a:pPr marL="342900" indent="-342900">
              <a:buAutoNum type="arabicPeriod"/>
            </a:pPr>
            <a:endParaRPr lang="en-US" sz="3200" dirty="0" smtClean="0"/>
          </a:p>
          <a:p>
            <a:endParaRPr lang="en-US" sz="3200" dirty="0" smtClean="0"/>
          </a:p>
          <a:p>
            <a:pPr marL="342900" indent="-342900"/>
            <a:r>
              <a:rPr lang="en-US" sz="3200" dirty="0" smtClean="0"/>
              <a:t>	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1" y="76200"/>
            <a:ext cx="9222533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438400"/>
            <a:ext cx="3733800" cy="8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19" y="3408218"/>
            <a:ext cx="9270215" cy="2078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526" y="5739244"/>
            <a:ext cx="3691867" cy="813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317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" y="304800"/>
            <a:ext cx="910919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14" y="2147455"/>
            <a:ext cx="4400853" cy="748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5376" y="2147455"/>
            <a:ext cx="4375942" cy="748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30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412" y="6927"/>
            <a:ext cx="8229600" cy="1143000"/>
          </a:xfrm>
        </p:spPr>
        <p:txBody>
          <a:bodyPr/>
          <a:lstStyle/>
          <a:p>
            <a:r>
              <a:rPr lang="en-US" dirty="0" smtClean="0"/>
              <a:t>Solve for the given variable(s)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7" y="1066800"/>
            <a:ext cx="2738939" cy="152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4938" y="1066800"/>
            <a:ext cx="2717624" cy="152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011383"/>
            <a:ext cx="2813712" cy="1544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974" y="2826324"/>
            <a:ext cx="2928027" cy="1600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399" y="2826324"/>
            <a:ext cx="3076293" cy="1517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4938" y="4648200"/>
            <a:ext cx="3211436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616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pple Casual"/>
                <a:cs typeface="Apple Casual"/>
              </a:rPr>
              <a:t>Radical Vocabulary</a:t>
            </a:r>
            <a:endParaRPr lang="en-US" dirty="0">
              <a:latin typeface="Apple Casual"/>
              <a:cs typeface="Apple Casu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642170"/>
            <a:ext cx="8763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u="sng" dirty="0" smtClean="0"/>
              <a:t>Definition of Square Root</a:t>
            </a:r>
            <a:r>
              <a:rPr lang="en-US" sz="3200" i="1" dirty="0" smtClean="0"/>
              <a:t>: </a:t>
            </a:r>
            <a:r>
              <a:rPr lang="en-US" sz="3200" dirty="0" smtClean="0"/>
              <a:t>For any real numbers</a:t>
            </a:r>
            <a:r>
              <a:rPr lang="en-US" sz="3200" b="1" dirty="0" smtClean="0"/>
              <a:t> a </a:t>
            </a:r>
            <a:r>
              <a:rPr lang="en-US" sz="3200" dirty="0" smtClean="0"/>
              <a:t>and </a:t>
            </a:r>
            <a:r>
              <a:rPr lang="en-US" sz="3200" b="1" dirty="0" smtClean="0"/>
              <a:t>b</a:t>
            </a:r>
            <a:r>
              <a:rPr lang="en-US" sz="3200" dirty="0" smtClean="0"/>
              <a:t> if a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= b, then </a:t>
            </a:r>
            <a:r>
              <a:rPr lang="en-US" sz="3200" b="1" dirty="0" smtClean="0"/>
              <a:t>a</a:t>
            </a:r>
            <a:r>
              <a:rPr lang="en-US" sz="3200" dirty="0" smtClean="0"/>
              <a:t> is a square root of b. </a:t>
            </a:r>
          </a:p>
          <a:p>
            <a:endParaRPr lang="en-US" sz="3200" i="1" dirty="0" smtClean="0"/>
          </a:p>
          <a:p>
            <a:endParaRPr lang="en-US" sz="3200" i="1" dirty="0"/>
          </a:p>
          <a:p>
            <a:r>
              <a:rPr lang="en-US" sz="3200" i="1" u="sng" dirty="0" smtClean="0"/>
              <a:t>Definition of nth Root</a:t>
            </a:r>
            <a:r>
              <a:rPr lang="en-US" sz="3200" i="1" dirty="0" smtClean="0"/>
              <a:t>: </a:t>
            </a:r>
            <a:r>
              <a:rPr lang="en-US" sz="3200" dirty="0" smtClean="0"/>
              <a:t>For any real numbers </a:t>
            </a:r>
            <a:r>
              <a:rPr lang="en-US" sz="3200" b="1" dirty="0" smtClean="0"/>
              <a:t>a</a:t>
            </a:r>
            <a:r>
              <a:rPr lang="en-US" sz="3200" dirty="0" smtClean="0"/>
              <a:t> and </a:t>
            </a:r>
            <a:r>
              <a:rPr lang="en-US" sz="3200" b="1" dirty="0" smtClean="0"/>
              <a:t>b</a:t>
            </a:r>
            <a:r>
              <a:rPr lang="en-US" sz="3200" dirty="0" smtClean="0"/>
              <a:t>, and any positive integer n, if a</a:t>
            </a:r>
            <a:r>
              <a:rPr lang="en-US" sz="3200" baseline="30000" dirty="0" smtClean="0"/>
              <a:t>n</a:t>
            </a:r>
            <a:r>
              <a:rPr lang="en-US" sz="3200" dirty="0" smtClean="0"/>
              <a:t>=b, then </a:t>
            </a:r>
            <a:r>
              <a:rPr lang="en-US" sz="3200" b="1" dirty="0" smtClean="0"/>
              <a:t>a</a:t>
            </a:r>
            <a:r>
              <a:rPr lang="en-US" sz="3200" dirty="0" smtClean="0"/>
              <a:t> is an nth root of </a:t>
            </a:r>
            <a:r>
              <a:rPr lang="en-US" sz="3200" b="1" dirty="0" smtClean="0"/>
              <a:t>b</a:t>
            </a:r>
            <a:r>
              <a:rPr lang="en-US" sz="3200" dirty="0" smtClean="0"/>
              <a:t>. 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30889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8600"/>
            <a:ext cx="736355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reeform 5"/>
          <p:cNvSpPr/>
          <p:nvPr/>
        </p:nvSpPr>
        <p:spPr>
          <a:xfrm>
            <a:off x="0" y="2438400"/>
            <a:ext cx="9067800" cy="1066800"/>
          </a:xfrm>
          <a:custGeom>
            <a:avLst/>
            <a:gdLst>
              <a:gd name="connsiteX0" fmla="*/ 0 w 8736376"/>
              <a:gd name="connsiteY0" fmla="*/ 484743 h 974993"/>
              <a:gd name="connsiteX1" fmla="*/ 594911 w 8736376"/>
              <a:gd name="connsiteY1" fmla="*/ 925417 h 974993"/>
              <a:gd name="connsiteX2" fmla="*/ 1454227 w 8736376"/>
              <a:gd name="connsiteY2" fmla="*/ 286439 h 974993"/>
              <a:gd name="connsiteX3" fmla="*/ 2434728 w 8736376"/>
              <a:gd name="connsiteY3" fmla="*/ 793215 h 974993"/>
              <a:gd name="connsiteX4" fmla="*/ 3382178 w 8736376"/>
              <a:gd name="connsiteY4" fmla="*/ 176270 h 974993"/>
              <a:gd name="connsiteX5" fmla="*/ 4483865 w 8736376"/>
              <a:gd name="connsiteY5" fmla="*/ 936434 h 974993"/>
              <a:gd name="connsiteX6" fmla="*/ 5673687 w 8736376"/>
              <a:gd name="connsiteY6" fmla="*/ 352540 h 974993"/>
              <a:gd name="connsiteX7" fmla="*/ 6808424 w 8736376"/>
              <a:gd name="connsiteY7" fmla="*/ 837282 h 974993"/>
              <a:gd name="connsiteX8" fmla="*/ 7546554 w 8736376"/>
              <a:gd name="connsiteY8" fmla="*/ 11017 h 974993"/>
              <a:gd name="connsiteX9" fmla="*/ 8218583 w 8736376"/>
              <a:gd name="connsiteY9" fmla="*/ 903383 h 974993"/>
              <a:gd name="connsiteX10" fmla="*/ 8736376 w 8736376"/>
              <a:gd name="connsiteY10" fmla="*/ 440675 h 974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736376" h="974993">
                <a:moveTo>
                  <a:pt x="0" y="484743"/>
                </a:moveTo>
                <a:cubicBezTo>
                  <a:pt x="176270" y="721605"/>
                  <a:pt x="352540" y="958468"/>
                  <a:pt x="594911" y="925417"/>
                </a:cubicBezTo>
                <a:cubicBezTo>
                  <a:pt x="837282" y="892366"/>
                  <a:pt x="1147591" y="308473"/>
                  <a:pt x="1454227" y="286439"/>
                </a:cubicBezTo>
                <a:cubicBezTo>
                  <a:pt x="1760863" y="264405"/>
                  <a:pt x="2113403" y="811576"/>
                  <a:pt x="2434728" y="793215"/>
                </a:cubicBezTo>
                <a:cubicBezTo>
                  <a:pt x="2756053" y="774854"/>
                  <a:pt x="3040655" y="152400"/>
                  <a:pt x="3382178" y="176270"/>
                </a:cubicBezTo>
                <a:cubicBezTo>
                  <a:pt x="3723701" y="200140"/>
                  <a:pt x="4101947" y="907056"/>
                  <a:pt x="4483865" y="936434"/>
                </a:cubicBezTo>
                <a:cubicBezTo>
                  <a:pt x="4865783" y="965812"/>
                  <a:pt x="5286261" y="369065"/>
                  <a:pt x="5673687" y="352540"/>
                </a:cubicBezTo>
                <a:cubicBezTo>
                  <a:pt x="6061114" y="336015"/>
                  <a:pt x="6496280" y="894202"/>
                  <a:pt x="6808424" y="837282"/>
                </a:cubicBezTo>
                <a:cubicBezTo>
                  <a:pt x="7120568" y="780362"/>
                  <a:pt x="7311528" y="0"/>
                  <a:pt x="7546554" y="11017"/>
                </a:cubicBezTo>
                <a:cubicBezTo>
                  <a:pt x="7781580" y="22034"/>
                  <a:pt x="8020280" y="831773"/>
                  <a:pt x="8218583" y="903383"/>
                </a:cubicBezTo>
                <a:cubicBezTo>
                  <a:pt x="8416886" y="974993"/>
                  <a:pt x="8576631" y="707834"/>
                  <a:pt x="8736376" y="44067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49382" y="36576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EXAMPLES!</a:t>
            </a:r>
          </a:p>
          <a:p>
            <a:endParaRPr lang="en-US" sz="3200" dirty="0" smtClean="0"/>
          </a:p>
          <a:p>
            <a:r>
              <a:rPr lang="en-US" sz="3200" dirty="0" smtClean="0"/>
              <a:t>1. 		     2.		           3.		     4.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85800" y="4419745"/>
                <a:ext cx="990600" cy="8490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400" b="0" i="1" smtClean="0">
                              <a:latin typeface="Cambria Math"/>
                            </a:rPr>
                            <m:t>9</m:t>
                          </m:r>
                        </m:e>
                      </m:rad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419745"/>
                <a:ext cx="990600" cy="84907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971800" y="4442575"/>
                <a:ext cx="990600" cy="8446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400" b="0" i="1" smtClean="0">
                              <a:latin typeface="Cambria Math"/>
                            </a:rPr>
                            <m:t>72</m:t>
                          </m:r>
                        </m:e>
                      </m:rad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4442575"/>
                <a:ext cx="990600" cy="844655"/>
              </a:xfrm>
              <a:prstGeom prst="rect">
                <a:avLst/>
              </a:prstGeom>
              <a:blipFill rotWithShape="1">
                <a:blip r:embed="rId4"/>
                <a:stretch>
                  <a:fillRect r="-9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410200" y="4320619"/>
                <a:ext cx="990600" cy="9666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4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400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4320619"/>
                <a:ext cx="990600" cy="966611"/>
              </a:xfrm>
              <a:prstGeom prst="rect">
                <a:avLst/>
              </a:prstGeom>
              <a:blipFill rotWithShape="1">
                <a:blip r:embed="rId5"/>
                <a:stretch>
                  <a:fillRect r="-104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574840" y="4374993"/>
                <a:ext cx="990600" cy="912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4400" b="0" i="1" smtClean="0">
                                  <a:latin typeface="Cambria Math"/>
                                </a:rPr>
                                <m:t>7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4840" y="4374993"/>
                <a:ext cx="990600" cy="912237"/>
              </a:xfrm>
              <a:prstGeom prst="rect">
                <a:avLst/>
              </a:prstGeom>
              <a:blipFill rotWithShape="1">
                <a:blip r:embed="rId6"/>
                <a:stretch>
                  <a:fillRect r="-117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96112"/>
          </a:xfrm>
        </p:spPr>
        <p:txBody>
          <a:bodyPr/>
          <a:lstStyle/>
          <a:p>
            <a:r>
              <a:rPr lang="en-US" dirty="0" smtClean="0"/>
              <a:t>Simplifying Radical Expressions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38200" y="1669473"/>
                <a:ext cx="2174891" cy="9366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/>
                        </a:rPr>
                        <m:t>𝑎</m:t>
                      </m:r>
                      <m:r>
                        <a:rPr lang="en-US" sz="4400" b="0" i="1" smtClean="0">
                          <a:latin typeface="Cambria Math"/>
                        </a:rPr>
                        <m:t>. </m:t>
                      </m:r>
                      <m:rad>
                        <m:radPr>
                          <m:degHide m:val="on"/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400" b="0" i="1" smtClean="0">
                              <a:latin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400" b="0" i="1" smtClean="0">
                                  <a:latin typeface="Cambria Math"/>
                                </a:rPr>
                                <m:t>6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669473"/>
                <a:ext cx="2174891" cy="93660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334000" y="1748212"/>
                <a:ext cx="2681503" cy="8578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0" dirty="0" smtClean="0"/>
                  <a:t>b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/>
                      </a:rPr>
                      <m:t>. −</m:t>
                    </m:r>
                    <m:rad>
                      <m:radPr>
                        <m:degHide m:val="on"/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400" b="0" i="1" smtClean="0">
                            <a:latin typeface="Cambria Math"/>
                          </a:rPr>
                          <m:t>27</m:t>
                        </m:r>
                        <m:sSup>
                          <m:sSup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sz="4400" b="0" i="1" smtClean="0">
                                <a:latin typeface="Cambria Math"/>
                              </a:rPr>
                              <m:t>9</m:t>
                            </m:r>
                          </m:sup>
                        </m:sSup>
                      </m:e>
                    </m:rad>
                  </m:oMath>
                </a14:m>
                <a:endParaRPr lang="en-US" sz="4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1748212"/>
                <a:ext cx="2681503" cy="857864"/>
              </a:xfrm>
              <a:prstGeom prst="rect">
                <a:avLst/>
              </a:prstGeom>
              <a:blipFill rotWithShape="1">
                <a:blip r:embed="rId3"/>
                <a:stretch>
                  <a:fillRect l="-9091" t="-3546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458597" y="4193163"/>
                <a:ext cx="4216154" cy="9122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0" dirty="0" smtClean="0"/>
                  <a:t>c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/>
                      </a:rPr>
                      <m:t>. 3</m:t>
                    </m:r>
                    <m:rad>
                      <m:radPr>
                        <m:degHide m:val="on"/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400" b="0" i="1" smtClean="0">
                            <a:latin typeface="Cambria Math"/>
                          </a:rPr>
                          <m:t>16</m:t>
                        </m:r>
                        <m:sSup>
                          <m:sSup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4400" b="0" i="1" smtClean="0">
                                <a:latin typeface="Cambria Math"/>
                              </a:rPr>
                              <m:t>8</m:t>
                            </m:r>
                          </m:sup>
                        </m:sSup>
                        <m:sSup>
                          <m:sSup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4400" b="0" i="1" smtClean="0">
                                <a:latin typeface="Cambria Math"/>
                              </a:rPr>
                              <m:t>10</m:t>
                            </m:r>
                          </m:sup>
                        </m:sSup>
                        <m:sSup>
                          <m:sSup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latin typeface="Cambria Math"/>
                              </a:rPr>
                              <m:t>𝑧</m:t>
                            </m:r>
                          </m:e>
                          <m:sup>
                            <m:r>
                              <a:rPr lang="en-US" sz="4400" b="0" i="1" smtClean="0">
                                <a:latin typeface="Cambria Math"/>
                              </a:rPr>
                              <m:t>21</m:t>
                            </m:r>
                          </m:sup>
                        </m:sSup>
                      </m:e>
                    </m:rad>
                  </m:oMath>
                </a14:m>
                <a:endParaRPr lang="en-US" sz="4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8597" y="4193163"/>
                <a:ext cx="4216154" cy="912237"/>
              </a:xfrm>
              <a:prstGeom prst="rect">
                <a:avLst/>
              </a:prstGeom>
              <a:blipFill rotWithShape="1">
                <a:blip r:embed="rId4"/>
                <a:stretch>
                  <a:fillRect l="-5780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Try!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38200" y="1534984"/>
                <a:ext cx="3069558" cy="9366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/>
                        </a:rPr>
                        <m:t>𝑎</m:t>
                      </m:r>
                      <m:r>
                        <a:rPr lang="en-US" sz="4400" b="0" i="1" smtClean="0">
                          <a:latin typeface="Cambria Math"/>
                        </a:rPr>
                        <m:t>. </m:t>
                      </m:r>
                      <m:rad>
                        <m:radPr>
                          <m:degHide m:val="on"/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400" b="0" i="1" smtClean="0">
                              <a:latin typeface="Cambria Math"/>
                            </a:rPr>
                            <m:t>75</m:t>
                          </m:r>
                          <m:sSup>
                            <m:sSupPr>
                              <m:ctrlP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44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4400" b="0" i="1" smtClean="0">
                                  <a:latin typeface="Cambria Math"/>
                                </a:rPr>
                                <m:t>6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534984"/>
                <a:ext cx="3069558" cy="93660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90600" y="3961318"/>
                <a:ext cx="3894336" cy="9122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0" dirty="0" smtClean="0"/>
                  <a:t>b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/>
                      </a:rPr>
                      <m:t>. −4</m:t>
                    </m:r>
                    <m:rad>
                      <m:radPr>
                        <m:degHide m:val="on"/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400" b="0" i="1" smtClean="0">
                            <a:latin typeface="Cambria Math"/>
                          </a:rPr>
                          <m:t>24</m:t>
                        </m:r>
                        <m:sSup>
                          <m:sSup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4400" b="0" i="1" smtClean="0">
                                <a:latin typeface="Cambria Math"/>
                              </a:rPr>
                              <m:t>7</m:t>
                            </m:r>
                          </m:sup>
                        </m:sSup>
                        <m:sSup>
                          <m:sSup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4400" b="0" i="1" smtClean="0">
                                <a:latin typeface="Cambria Math"/>
                              </a:rPr>
                              <m:t>14</m:t>
                            </m:r>
                          </m:sup>
                        </m:sSup>
                      </m:e>
                    </m:rad>
                  </m:oMath>
                </a14:m>
                <a:endParaRPr lang="en-US" sz="4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961318"/>
                <a:ext cx="3894336" cy="912237"/>
              </a:xfrm>
              <a:prstGeom prst="rect">
                <a:avLst/>
              </a:prstGeom>
              <a:blipFill rotWithShape="1">
                <a:blip r:embed="rId3"/>
                <a:stretch>
                  <a:fillRect l="-6426" b="-302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556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his is a preview only. Click Download Now to download the template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2" descr="This is a preview only. Click Download Now to download the template."/>
          <p:cNvPicPr>
            <a:picLocks noChangeAspect="1" noChangeArrowheads="1"/>
          </p:cNvPicPr>
          <p:nvPr/>
        </p:nvPicPr>
        <p:blipFill>
          <a:blip r:embed="rId3" cstate="print"/>
          <a:srcRect l="15000" t="83495" r="79167" b="13167"/>
          <a:stretch>
            <a:fillRect/>
          </a:stretch>
        </p:blipFill>
        <p:spPr bwMode="auto">
          <a:xfrm>
            <a:off x="1295400" y="4876799"/>
            <a:ext cx="2895600" cy="1066801"/>
          </a:xfrm>
          <a:prstGeom prst="rect">
            <a:avLst/>
          </a:prstGeom>
          <a:noFill/>
        </p:spPr>
      </p:pic>
      <p:pic>
        <p:nvPicPr>
          <p:cNvPr id="6" name="Picture 4" descr="This is a preview only. Click Download Now to download the template."/>
          <p:cNvPicPr>
            <a:picLocks noChangeAspect="1" noChangeArrowheads="1"/>
          </p:cNvPicPr>
          <p:nvPr/>
        </p:nvPicPr>
        <p:blipFill>
          <a:blip r:embed="rId3" cstate="print"/>
          <a:srcRect l="21818" t="31068" r="5455" b="49515"/>
          <a:stretch>
            <a:fillRect/>
          </a:stretch>
        </p:blipFill>
        <p:spPr bwMode="auto">
          <a:xfrm>
            <a:off x="838200" y="3886200"/>
            <a:ext cx="5105400" cy="762000"/>
          </a:xfrm>
          <a:prstGeom prst="rect">
            <a:avLst/>
          </a:prstGeom>
          <a:noFill/>
        </p:spPr>
      </p:pic>
      <p:pic>
        <p:nvPicPr>
          <p:cNvPr id="7" name="Picture 4" descr="This is a preview only. Click Download Now to download the template."/>
          <p:cNvPicPr>
            <a:picLocks noChangeAspect="1" noChangeArrowheads="1"/>
          </p:cNvPicPr>
          <p:nvPr/>
        </p:nvPicPr>
        <p:blipFill>
          <a:blip r:embed="rId3" cstate="print"/>
          <a:srcRect l="21818" t="31068" r="5455" b="49515"/>
          <a:stretch>
            <a:fillRect/>
          </a:stretch>
        </p:blipFill>
        <p:spPr bwMode="auto">
          <a:xfrm>
            <a:off x="838200" y="4572001"/>
            <a:ext cx="5181600" cy="76200"/>
          </a:xfrm>
          <a:prstGeom prst="rect">
            <a:avLst/>
          </a:prstGeom>
          <a:noFill/>
        </p:spPr>
      </p:pic>
      <p:pic>
        <p:nvPicPr>
          <p:cNvPr id="8" name="Picture 7" descr="This is a preview only. Click Download Now to download the template."/>
          <p:cNvPicPr>
            <a:picLocks noChangeAspect="1" noChangeArrowheads="1"/>
          </p:cNvPicPr>
          <p:nvPr/>
        </p:nvPicPr>
        <p:blipFill>
          <a:blip r:embed="rId3" cstate="print"/>
          <a:srcRect l="14545" t="69903" r="63637" b="28155"/>
          <a:stretch>
            <a:fillRect/>
          </a:stretch>
        </p:blipFill>
        <p:spPr bwMode="auto">
          <a:xfrm>
            <a:off x="685800" y="4648200"/>
            <a:ext cx="7772400" cy="533400"/>
          </a:xfrm>
          <a:prstGeom prst="rect">
            <a:avLst/>
          </a:prstGeom>
          <a:noFill/>
        </p:spPr>
      </p:pic>
      <p:pic>
        <p:nvPicPr>
          <p:cNvPr id="11" name="Picture 6" descr="This is a preview only. Click Download Now to download the template."/>
          <p:cNvPicPr>
            <a:picLocks noChangeAspect="1" noChangeArrowheads="1"/>
          </p:cNvPicPr>
          <p:nvPr/>
        </p:nvPicPr>
        <p:blipFill>
          <a:blip r:embed="rId3" cstate="print"/>
          <a:srcRect l="84363" t="17476" r="8364" b="72816"/>
          <a:stretch>
            <a:fillRect/>
          </a:stretch>
        </p:blipFill>
        <p:spPr bwMode="auto">
          <a:xfrm>
            <a:off x="457200" y="1524000"/>
            <a:ext cx="8229600" cy="533400"/>
          </a:xfrm>
          <a:prstGeom prst="rect">
            <a:avLst/>
          </a:prstGeom>
          <a:noFill/>
        </p:spPr>
      </p:pic>
      <p:pic>
        <p:nvPicPr>
          <p:cNvPr id="12" name="Picture 2" descr="This is a preview only. Click Download Now to download the template."/>
          <p:cNvPicPr>
            <a:picLocks noChangeAspect="1" noChangeArrowheads="1"/>
          </p:cNvPicPr>
          <p:nvPr/>
        </p:nvPicPr>
        <p:blipFill>
          <a:blip r:embed="rId3" cstate="print"/>
          <a:srcRect l="15000" t="83495" r="79167" b="13167"/>
          <a:stretch>
            <a:fillRect/>
          </a:stretch>
        </p:blipFill>
        <p:spPr bwMode="auto">
          <a:xfrm>
            <a:off x="838200" y="533400"/>
            <a:ext cx="7239000" cy="505329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04800"/>
            <a:ext cx="6400800" cy="1752600"/>
          </a:xfrm>
        </p:spPr>
        <p:txBody>
          <a:bodyPr anchor="b">
            <a:normAutofit/>
          </a:bodyPr>
          <a:lstStyle/>
          <a:p>
            <a:pPr algn="l"/>
            <a:r>
              <a:rPr lang="en-US" sz="6000" b="1" dirty="0" smtClean="0">
                <a:solidFill>
                  <a:schemeClr val="tx1"/>
                </a:solidFill>
                <a:latin typeface="Century Gothic" pitchFamily="34" charset="0"/>
              </a:rPr>
              <a:t>UNIT 3</a:t>
            </a:r>
            <a:endParaRPr lang="en-US" sz="60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667000"/>
            <a:ext cx="7772400" cy="1470025"/>
          </a:xfrm>
        </p:spPr>
        <p:txBody>
          <a:bodyPr anchor="b">
            <a:noAutofit/>
          </a:bodyPr>
          <a:lstStyle/>
          <a:p>
            <a:pPr algn="l"/>
            <a:r>
              <a:rPr lang="en-US" sz="5400" dirty="0" smtClean="0">
                <a:latin typeface="Century Gothic" pitchFamily="34" charset="0"/>
              </a:rPr>
              <a:t>Radical and Exponential Functions</a:t>
            </a:r>
            <a:endParaRPr lang="en-US" sz="54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1676400" y="352425"/>
            <a:ext cx="5791200" cy="9429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Remember your exponent rules??</a:t>
            </a:r>
            <a:endParaRPr lang="en-US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 rot="762641">
            <a:off x="3728661" y="1439750"/>
            <a:ext cx="5135919" cy="3237830"/>
          </a:xfrm>
          <a:prstGeom prst="irregularSeal2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81000" y="19812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RULE!!!</a:t>
            </a:r>
          </a:p>
          <a:p>
            <a:pPr algn="ctr"/>
            <a:r>
              <a:rPr lang="en-US" sz="2400" b="1" u="sng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Negative Exponents</a:t>
            </a:r>
            <a:endParaRPr lang="en-US" sz="2400" b="1" u="sng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0"/>
            <a:ext cx="2644919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274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1676400" y="352425"/>
            <a:ext cx="5791200" cy="9429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Remember your exponent rules??</a:t>
            </a:r>
            <a:endParaRPr lang="en-US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 rot="762641">
            <a:off x="3728661" y="1439750"/>
            <a:ext cx="5135919" cy="3237830"/>
          </a:xfrm>
          <a:prstGeom prst="irregularSeal2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81000" y="19812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RULE!!!</a:t>
            </a:r>
          </a:p>
          <a:p>
            <a:pPr algn="ctr"/>
            <a:r>
              <a:rPr lang="en-US" sz="2400" b="1" u="sng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Raising to the Power of Zero</a:t>
            </a:r>
            <a:endParaRPr lang="en-US" sz="2400" b="1" u="sng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267200"/>
            <a:ext cx="2600325" cy="2083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856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1676400" y="352425"/>
            <a:ext cx="5791200" cy="9429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Remember your exponent rules??</a:t>
            </a:r>
            <a:endParaRPr lang="en-US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 rot="762641">
            <a:off x="3728661" y="1439750"/>
            <a:ext cx="5135919" cy="3237830"/>
          </a:xfrm>
          <a:prstGeom prst="irregularSeal2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81000" y="19812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RULE!!!</a:t>
            </a:r>
          </a:p>
          <a:p>
            <a:pPr algn="ctr"/>
            <a:r>
              <a:rPr lang="en-US" sz="2400" b="1" u="sng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Multiplication with Exponents</a:t>
            </a:r>
            <a:endParaRPr lang="en-US" sz="2400" b="1" u="sng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724400"/>
            <a:ext cx="3225034" cy="1316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669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1676400" y="352425"/>
            <a:ext cx="5791200" cy="9429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Remember your exponent rules??</a:t>
            </a:r>
            <a:endParaRPr lang="en-US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 rot="762641">
            <a:off x="3728661" y="1439750"/>
            <a:ext cx="5135919" cy="3237830"/>
          </a:xfrm>
          <a:prstGeom prst="irregularSeal2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81000" y="19812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RULE!!!</a:t>
            </a:r>
          </a:p>
          <a:p>
            <a:pPr algn="ctr"/>
            <a:r>
              <a:rPr lang="en-US" sz="2400" b="1" u="sng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Division with Exponents</a:t>
            </a:r>
            <a:endParaRPr lang="en-US" sz="2400" b="1" u="sng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22" y="4572000"/>
            <a:ext cx="2411649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501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1676400" y="352425"/>
            <a:ext cx="5791200" cy="9429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rtl="0">
              <a:buNone/>
            </a:pPr>
            <a:r>
              <a:rPr lang="en-US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Remember your exponent rules??</a:t>
            </a:r>
            <a:endParaRPr lang="en-US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 rot="762641">
            <a:off x="3728661" y="1439750"/>
            <a:ext cx="5135919" cy="3237830"/>
          </a:xfrm>
          <a:prstGeom prst="irregularSeal2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81000" y="19812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RULE!!!</a:t>
            </a:r>
          </a:p>
          <a:p>
            <a:pPr algn="ctr"/>
            <a:r>
              <a:rPr lang="en-US" sz="2400" b="1" u="sng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Power Rule</a:t>
            </a:r>
            <a:endParaRPr lang="en-US" sz="2400" b="1" u="sng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953000"/>
            <a:ext cx="3051809" cy="127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510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ondersofdisney2.yolasite.com/resources/frozen/olaf/olaf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40" y="789035"/>
            <a:ext cx="2397160" cy="3859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7919"/>
            <a:ext cx="8229600" cy="460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 on the Investigations/Activities with your partner!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/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/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/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/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/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Happy Early Release Day! </a:t>
            </a:r>
            <a:r>
              <a:rPr lang="en-US" u="sng" dirty="0" smtClean="0">
                <a:sym typeface="Wingdings" panose="05000000000000000000" pitchFamily="2" charset="2"/>
              </a:rPr>
              <a:t>Be sure you understand all of this when you come in on Monday!!!!!</a:t>
            </a:r>
            <a:endParaRPr lang="en-US" u="sng" dirty="0"/>
          </a:p>
        </p:txBody>
      </p:sp>
      <p:sp>
        <p:nvSpPr>
          <p:cNvPr id="6" name="Oval Callout 5"/>
          <p:cNvSpPr/>
          <p:nvPr/>
        </p:nvSpPr>
        <p:spPr>
          <a:xfrm rot="5400000">
            <a:off x="4119043" y="92738"/>
            <a:ext cx="2755493" cy="6075218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944089" y="2314739"/>
            <a:ext cx="5105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Check in with Ms. Overton after you and your partner finish each section!!!! You want to have correct notes for when you go to study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 </a:t>
            </a:r>
          </a:p>
          <a:p>
            <a:pPr algn="ctr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**PS…I’m so ready for SUMMER!!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88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Before we begin today’s lesson, how much do you remember about exponents? Use expanded form to write the rules for the exponents.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614613"/>
            <a:ext cx="9144000" cy="1778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257800"/>
            <a:ext cx="51385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869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hool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 presentation template</Template>
  <TotalTime>459</TotalTime>
  <Words>243</Words>
  <Application>Microsoft Office PowerPoint</Application>
  <PresentationFormat>On-screen Show (4:3)</PresentationFormat>
  <Paragraphs>53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Apple Casual</vt:lpstr>
      <vt:lpstr>Arial</vt:lpstr>
      <vt:lpstr>Berylium</vt:lpstr>
      <vt:lpstr>Calibri</vt:lpstr>
      <vt:lpstr>Cambria Math</vt:lpstr>
      <vt:lpstr>Century Gothic</vt:lpstr>
      <vt:lpstr>Comic Sans MS</vt:lpstr>
      <vt:lpstr>Impact</vt:lpstr>
      <vt:lpstr>Wingdings</vt:lpstr>
      <vt:lpstr>school presentation template</vt:lpstr>
      <vt:lpstr>DAY 1 – Warm-Up</vt:lpstr>
      <vt:lpstr>Radical and Exponential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Work on the Investigations/Activities with your partner!       Happy Early Release Day! Be sure you understand all of this when you come in on Monday!!!!!</vt:lpstr>
      <vt:lpstr>Before we begin today’s lesson, how much do you remember about exponents? Use expanded form to write the rules for the exponents. </vt:lpstr>
      <vt:lpstr>PowerPoint Presentation</vt:lpstr>
      <vt:lpstr>PowerPoint Presentation</vt:lpstr>
      <vt:lpstr>Solve for the given variable(s)</vt:lpstr>
      <vt:lpstr>Radical Vocabulary</vt:lpstr>
      <vt:lpstr>PowerPoint Presentation</vt:lpstr>
      <vt:lpstr>Simplifying Radical Expressions</vt:lpstr>
      <vt:lpstr>You Try!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Radical Functions and Rational Exponents</dc:title>
  <dc:creator>csharpe2</dc:creator>
  <cp:lastModifiedBy>rwalters</cp:lastModifiedBy>
  <cp:revision>68</cp:revision>
  <dcterms:created xsi:type="dcterms:W3CDTF">2009-11-08T16:37:31Z</dcterms:created>
  <dcterms:modified xsi:type="dcterms:W3CDTF">2016-02-11T16:44:39Z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TC300008281033</vt:lpwstr>
  </property>
</Properties>
</file>