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60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3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4EC1D-B98A-471C-A63E-6383A9738CBE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1E444-ABBB-4817-9990-9633BCDFEB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11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2F0CF-33A9-4B1A-9144-13A390C98E46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7951B-2DF3-4A95-A563-92A6310A4C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4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7951B-2DF3-4A95-A563-92A6310A4C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85ED3-1230-42EF-BCA9-AB04E06A989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78F7E-343B-4D91-A8C7-5530DD7178F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B40D5-0E60-401B-ADBB-190ACE8D302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B40D5-0E60-401B-ADBB-190ACE8D302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B40D5-0E60-401B-ADBB-190ACE8D302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B40D5-0E60-401B-ADBB-190ACE8D302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85ED3-1230-42EF-BCA9-AB04E06A989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85ED3-1230-42EF-BCA9-AB04E06A989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85ED3-1230-42EF-BCA9-AB04E06A989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088EE1B-948C-4949-B8FF-B9FB17873CC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98720F-1CDC-416B-BEF9-BA8CB5094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EE1B-948C-4949-B8FF-B9FB17873CC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8720F-1CDC-416B-BEF9-BA8CB5094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088EE1B-948C-4949-B8FF-B9FB17873CC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A98720F-1CDC-416B-BEF9-BA8CB5094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EE1B-948C-4949-B8FF-B9FB17873CC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98720F-1CDC-416B-BEF9-BA8CB50943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EE1B-948C-4949-B8FF-B9FB17873CC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A98720F-1CDC-416B-BEF9-BA8CB50943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88EE1B-948C-4949-B8FF-B9FB17873CC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A98720F-1CDC-416B-BEF9-BA8CB50943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88EE1B-948C-4949-B8FF-B9FB17873CC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A98720F-1CDC-416B-BEF9-BA8CB50943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EE1B-948C-4949-B8FF-B9FB17873CC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98720F-1CDC-416B-BEF9-BA8CB5094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EE1B-948C-4949-B8FF-B9FB17873CC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98720F-1CDC-416B-BEF9-BA8CB5094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EE1B-948C-4949-B8FF-B9FB17873CC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98720F-1CDC-416B-BEF9-BA8CB50943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088EE1B-948C-4949-B8FF-B9FB17873CC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A98720F-1CDC-416B-BEF9-BA8CB50943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088EE1B-948C-4949-B8FF-B9FB17873CC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A98720F-1CDC-416B-BEF9-BA8CB5094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868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1) Identify the following formulas...</a:t>
            </a:r>
          </a:p>
          <a:p>
            <a:pPr marL="0" indent="0">
              <a:buNone/>
            </a:pPr>
            <a:r>
              <a:rPr lang="en-US" dirty="0" smtClean="0"/>
              <a:t>Exponential Growth		Half Life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Exponential Decay		Compound Interest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Standard Form of an Exponential Function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0">
              <a:buNone/>
            </a:pPr>
            <a:r>
              <a:rPr lang="en-US" dirty="0"/>
              <a:t>The temperature of a bowl of ice water is measured at 23</a:t>
            </a:r>
            <a:r>
              <a:rPr lang="en-US" baseline="30000" dirty="0"/>
              <a:t>o</a:t>
            </a:r>
            <a:r>
              <a:rPr lang="en-US" dirty="0"/>
              <a:t>C right after ice is added to it. Eight minutes later, its temperature is 14.02</a:t>
            </a:r>
            <a:r>
              <a:rPr lang="en-US" baseline="30000" dirty="0"/>
              <a:t>o</a:t>
            </a:r>
            <a:r>
              <a:rPr lang="en-US" dirty="0"/>
              <a:t>C. Approximately how long will it take for the water to cool to 5</a:t>
            </a:r>
            <a:r>
              <a:rPr lang="en-US" baseline="30000" dirty="0"/>
              <a:t>o</a:t>
            </a:r>
            <a:r>
              <a:rPr lang="en-US" dirty="0"/>
              <a:t>C?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44958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3200" dirty="0"/>
              <a:t>The graph of an exponential function goes through the ordered pairs (-3, 0.32) and </a:t>
            </a:r>
            <a:r>
              <a:rPr lang="en-US" sz="3200" dirty="0" smtClean="0"/>
              <a:t>    (</a:t>
            </a:r>
            <a:r>
              <a:rPr lang="en-US" sz="3200" dirty="0"/>
              <a:t>2, 31.25)</a:t>
            </a:r>
            <a:r>
              <a:rPr lang="en-US" sz="3200" dirty="0" smtClean="0"/>
              <a:t>.</a:t>
            </a:r>
          </a:p>
          <a:p>
            <a:pPr marL="0" lvl="0" indent="0">
              <a:buNone/>
            </a:pPr>
            <a:endParaRPr lang="en-US" sz="3200" dirty="0" smtClean="0"/>
          </a:p>
          <a:p>
            <a:pPr marL="0" lvl="0" indent="0">
              <a:buNone/>
            </a:pPr>
            <a:r>
              <a:rPr lang="en-US" sz="2800" dirty="0" smtClean="0"/>
              <a:t>Write </a:t>
            </a:r>
            <a:r>
              <a:rPr lang="en-US" sz="2800" dirty="0"/>
              <a:t>the explicit form of the </a:t>
            </a:r>
            <a:r>
              <a:rPr lang="en-US" sz="2800" dirty="0" smtClean="0"/>
              <a:t>exponential function.</a:t>
            </a:r>
          </a:p>
          <a:p>
            <a:pPr marL="0" lvl="0" indent="0">
              <a:buNone/>
            </a:pPr>
            <a:endParaRPr lang="en-US" sz="2800" dirty="0"/>
          </a:p>
          <a:p>
            <a:pPr marL="0" lvl="0" indent="0">
              <a:buNone/>
            </a:pPr>
            <a:r>
              <a:rPr lang="en-US" sz="2800" dirty="0" smtClean="0"/>
              <a:t>By </a:t>
            </a:r>
            <a:r>
              <a:rPr lang="en-US" sz="2800" dirty="0"/>
              <a:t>what percentage are the range values increasing for each increase of 1 in the </a:t>
            </a:r>
            <a:r>
              <a:rPr lang="en-US" sz="2800" dirty="0" smtClean="0"/>
              <a:t>x-</a:t>
            </a:r>
            <a:r>
              <a:rPr lang="en-US" sz="2800" dirty="0"/>
              <a:t>values</a:t>
            </a:r>
            <a:r>
              <a:rPr lang="en-US" sz="2800" dirty="0" smtClean="0"/>
              <a:t>?</a:t>
            </a:r>
          </a:p>
          <a:p>
            <a:pPr marL="0" lvl="0" indent="0">
              <a:buNone/>
            </a:pPr>
            <a:r>
              <a:rPr lang="en-US" sz="2800" dirty="0" smtClean="0"/>
              <a:t>(In other words, what is the growth rate?)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Ratio Homework 10/20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(1, 3) and (5, 1875)</a:t>
            </a:r>
          </a:p>
          <a:p>
            <a:pPr marL="514350" indent="-514350">
              <a:buAutoNum type="arabicParenR"/>
            </a:pPr>
            <a:r>
              <a:rPr lang="en-US" dirty="0" smtClean="0"/>
              <a:t>(2,19) and (6, 11)</a:t>
            </a:r>
          </a:p>
          <a:p>
            <a:pPr marL="514350" indent="-514350">
              <a:buAutoNum type="arabicParenR"/>
            </a:pPr>
            <a:r>
              <a:rPr lang="en-US" dirty="0" smtClean="0"/>
              <a:t>(1, 222.75) and (2, 300.71)</a:t>
            </a:r>
          </a:p>
          <a:p>
            <a:pPr marL="514350" indent="-514350">
              <a:buAutoNum type="arabicParenR"/>
            </a:pPr>
            <a:r>
              <a:rPr lang="en-US" dirty="0" smtClean="0"/>
              <a:t>(2, 5.25) and (4, 1.3125)</a:t>
            </a:r>
          </a:p>
          <a:p>
            <a:pPr marL="514350" indent="-514350">
              <a:buAutoNum type="arabicParenR"/>
            </a:pPr>
            <a:r>
              <a:rPr lang="en-US" dirty="0" smtClean="0"/>
              <a:t>(1, 163.84) and (4, 2748.8)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9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&amp; Such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HW </a:t>
            </a:r>
            <a:r>
              <a:rPr lang="en-US" sz="3200" dirty="0"/>
              <a:t>3</a:t>
            </a:r>
            <a:r>
              <a:rPr lang="en-US" sz="3200" dirty="0" smtClean="0"/>
              <a:t>-5</a:t>
            </a:r>
            <a:endParaRPr lang="en-US" sz="3200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Have a Great Day!!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7410" name="Picture 2" descr="C:\Documents and Settings\Administrator\Local Settings\Temporary Internet Files\Content.IE5\4ZURTQFW\MCj044193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324600" y="4191000"/>
            <a:ext cx="1930966" cy="2038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Homework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/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1589567"/>
            <a:ext cx="8197701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3) 3.57 </a:t>
            </a:r>
            <a:r>
              <a:rPr lang="en-US" dirty="0" err="1" smtClean="0"/>
              <a:t>millicuries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4a) $4659.98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4b) $1334.05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4c) $157.77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Point-Ratio Form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Point-Ratio Form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When </a:t>
            </a:r>
            <a:r>
              <a:rPr lang="en-US" sz="1800" dirty="0"/>
              <a:t>you ring a bell or clang a pair of cymbals, the sound seems really loud at first, but the sound </a:t>
            </a:r>
            <a:r>
              <a:rPr lang="en-US" sz="1800" dirty="0" smtClean="0"/>
              <a:t>becomes </a:t>
            </a:r>
            <a:r>
              <a:rPr lang="en-US" sz="1800" dirty="0"/>
              <a:t>more quiet very quickly indicating exponential decay. This sound can be measured in several </a:t>
            </a:r>
            <a:r>
              <a:rPr lang="en-US" sz="1800" dirty="0" smtClean="0"/>
              <a:t>different </a:t>
            </a:r>
            <a:r>
              <a:rPr lang="en-US" sz="1800" dirty="0"/>
              <a:t>ways. The most famous, the decibel, was named after Alexander Graham Bell – inventor of </a:t>
            </a:r>
            <a:r>
              <a:rPr lang="en-US" sz="1800" dirty="0" smtClean="0"/>
              <a:t>the </a:t>
            </a:r>
            <a:r>
              <a:rPr lang="en-US" sz="1800" dirty="0"/>
              <a:t>telephone. We can also use pressure to measure </a:t>
            </a:r>
            <a:r>
              <a:rPr lang="en-US" sz="1800" dirty="0" smtClean="0"/>
              <a:t>sound.  While </a:t>
            </a:r>
            <a:r>
              <a:rPr lang="en-US" sz="1800" dirty="0"/>
              <a:t>conducting an experiment with a clock tower bell it was discovered that the sound from that bell had an intensity of 40 </a:t>
            </a:r>
            <a:r>
              <a:rPr lang="en-US" sz="1800" dirty="0" err="1"/>
              <a:t>lb</a:t>
            </a:r>
            <a:r>
              <a:rPr lang="en-US" sz="1800" dirty="0"/>
              <a:t>/in</a:t>
            </a:r>
            <a:r>
              <a:rPr lang="en-US" sz="1800" baseline="30000" dirty="0"/>
              <a:t>2</a:t>
            </a:r>
            <a:r>
              <a:rPr lang="en-US" sz="1800" dirty="0"/>
              <a:t> four seconds after it rang and 4.7 </a:t>
            </a:r>
            <a:r>
              <a:rPr lang="en-US" sz="1800" dirty="0" err="1"/>
              <a:t>lb</a:t>
            </a:r>
            <a:r>
              <a:rPr lang="en-US" sz="1800" dirty="0"/>
              <a:t>/in</a:t>
            </a:r>
            <a:r>
              <a:rPr lang="en-US" sz="1800" baseline="30000" dirty="0"/>
              <a:t>2</a:t>
            </a:r>
            <a:r>
              <a:rPr lang="en-US" sz="1800" dirty="0"/>
              <a:t> seven seconds after it rang.</a:t>
            </a:r>
          </a:p>
          <a:p>
            <a:pPr marL="0" indent="0">
              <a:buNone/>
            </a:pPr>
            <a:endParaRPr lang="en-US" sz="800" dirty="0"/>
          </a:p>
          <a:p>
            <a:pPr marL="0" lvl="0" indent="0">
              <a:buNone/>
            </a:pPr>
            <a:r>
              <a:rPr lang="en-US" sz="1600" dirty="0" smtClean="0"/>
              <a:t>1)   Using </a:t>
            </a:r>
            <a:r>
              <a:rPr lang="en-US" sz="1600" dirty="0"/>
              <a:t>this information, what would you consider to be the independent and  </a:t>
            </a:r>
            <a:r>
              <a:rPr lang="en-US" sz="1600" dirty="0" smtClean="0"/>
              <a:t>  dependent </a:t>
            </a:r>
            <a:r>
              <a:rPr lang="en-US" sz="1600" dirty="0"/>
              <a:t>values in the experiment?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lvl="0" indent="0">
              <a:buNone/>
            </a:pPr>
            <a:r>
              <a:rPr lang="en-US" sz="1600" dirty="0" smtClean="0"/>
              <a:t>2)  What </a:t>
            </a:r>
            <a:r>
              <a:rPr lang="en-US" sz="1600" dirty="0"/>
              <a:t>two points would be a part of the exponential curve of this data?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lvl="0" indent="0">
              <a:buNone/>
            </a:pPr>
            <a:r>
              <a:rPr lang="en-US" sz="1600" dirty="0" smtClean="0"/>
              <a:t>3)  What </a:t>
            </a:r>
            <a:r>
              <a:rPr lang="en-US" sz="1600" dirty="0"/>
              <a:t>was the initial intensity of the sound?</a:t>
            </a:r>
          </a:p>
          <a:p>
            <a:pPr marL="457200" indent="-457200">
              <a:buAutoNum type="arabicParenR" startAt="3"/>
            </a:pPr>
            <a:endParaRPr lang="en-US" sz="1600" dirty="0"/>
          </a:p>
          <a:p>
            <a:pPr marL="0" lvl="0" indent="0">
              <a:buNone/>
            </a:pPr>
            <a:r>
              <a:rPr lang="en-US" sz="1600" dirty="0" smtClean="0"/>
              <a:t>4)  Find </a:t>
            </a:r>
            <a:r>
              <a:rPr lang="en-US" sz="1600" dirty="0"/>
              <a:t>an equation that would fit this exponential curve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pic>
        <p:nvPicPr>
          <p:cNvPr id="6" name="Picture 5" descr="C:\Users\Diana\AppData\Local\Microsoft\Windows\Temporary Internet Files\Content.IE5\CW1VR73G\MC900335939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81000"/>
            <a:ext cx="1752600" cy="1186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Point-Ratio Form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52400" y="1524000"/>
            <a:ext cx="8839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You can find this equation using exponential regression on your graphing calculator, but what if you don’t have a graphing calculator?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You may recall learning how to write equations for linear information using </a:t>
            </a:r>
            <a:r>
              <a:rPr lang="en-US" sz="1800" i="1" dirty="0"/>
              <a:t>point-slope form</a:t>
            </a:r>
            <a:r>
              <a:rPr lang="en-US" sz="1800" dirty="0"/>
              <a:t>. This is a little bit different, obviously, because we’re working with an exponential curve, but when we use </a:t>
            </a:r>
            <a:r>
              <a:rPr lang="en-US" sz="1800" i="1" dirty="0"/>
              <a:t>point-ratio form</a:t>
            </a:r>
            <a:r>
              <a:rPr lang="en-US" sz="1800" dirty="0"/>
              <a:t>, you should see some similarities.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4038600"/>
            <a:ext cx="8382000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i="1" dirty="0"/>
          </a:p>
          <a:p>
            <a:pPr algn="ctr"/>
            <a:endParaRPr lang="en-US" i="1" baseline="30000" dirty="0" smtClean="0"/>
          </a:p>
          <a:p>
            <a:pPr algn="ctr"/>
            <a:endParaRPr lang="en-US" baseline="30000" dirty="0" smtClean="0"/>
          </a:p>
          <a:p>
            <a:pPr algn="ctr"/>
            <a:r>
              <a:rPr lang="en-US" dirty="0" smtClean="0"/>
              <a:t>Where </a:t>
            </a:r>
            <a:r>
              <a:rPr lang="en-US" i="1" dirty="0" smtClean="0"/>
              <a:t>(</a:t>
            </a:r>
            <a:r>
              <a:rPr lang="en-US" i="1" dirty="0" err="1" smtClean="0"/>
              <a:t>x,y</a:t>
            </a:r>
            <a:r>
              <a:rPr lang="en-US" i="1" dirty="0" smtClean="0"/>
              <a:t>)</a:t>
            </a:r>
            <a:r>
              <a:rPr lang="en-US" dirty="0" smtClean="0"/>
              <a:t> and </a:t>
            </a:r>
            <a:r>
              <a:rPr lang="en-US" i="1" dirty="0" smtClean="0"/>
              <a:t>(x</a:t>
            </a:r>
            <a:r>
              <a:rPr lang="en-US" i="1" baseline="-25000" dirty="0" smtClean="0"/>
              <a:t>1</a:t>
            </a:r>
            <a:r>
              <a:rPr lang="en-US" i="1" dirty="0" smtClean="0"/>
              <a:t>,y</a:t>
            </a:r>
            <a:r>
              <a:rPr lang="en-US" i="1" baseline="-25000" dirty="0" smtClean="0"/>
              <a:t>1</a:t>
            </a:r>
            <a:r>
              <a:rPr lang="en-US" i="1" dirty="0" smtClean="0"/>
              <a:t>)</a:t>
            </a:r>
            <a:r>
              <a:rPr lang="en-US" dirty="0" smtClean="0"/>
              <a:t> are ordered pairs that can be used to find the value of b, the common ratio.</a:t>
            </a:r>
          </a:p>
          <a:p>
            <a:pPr algn="ctr"/>
            <a:r>
              <a:rPr lang="en-US" dirty="0" smtClean="0"/>
              <a:t>OR </a:t>
            </a:r>
            <a:endParaRPr lang="en-US" dirty="0"/>
          </a:p>
          <a:p>
            <a:pPr algn="ctr"/>
            <a:r>
              <a:rPr lang="en-US" dirty="0"/>
              <a:t>Where </a:t>
            </a:r>
            <a:r>
              <a:rPr lang="en-US" i="1" dirty="0"/>
              <a:t>(x</a:t>
            </a:r>
            <a:r>
              <a:rPr lang="en-US" i="1" baseline="-25000" dirty="0"/>
              <a:t>1</a:t>
            </a:r>
            <a:r>
              <a:rPr lang="en-US" i="1" dirty="0"/>
              <a:t>,y</a:t>
            </a:r>
            <a:r>
              <a:rPr lang="en-US" i="1" baseline="-25000" dirty="0"/>
              <a:t>1</a:t>
            </a:r>
            <a:r>
              <a:rPr lang="en-US" i="1" dirty="0"/>
              <a:t>)</a:t>
            </a:r>
            <a:r>
              <a:rPr lang="en-US" dirty="0"/>
              <a:t> </a:t>
            </a:r>
            <a:r>
              <a:rPr lang="en-US" dirty="0" smtClean="0"/>
              <a:t>an </a:t>
            </a:r>
            <a:r>
              <a:rPr lang="en-US" dirty="0"/>
              <a:t>ordered pair and the common ratio, b, can be used to write an explicit equation for the scenario or identify other possible values for the scenario.</a:t>
            </a:r>
          </a:p>
          <a:p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785961"/>
              </p:ext>
            </p:extLst>
          </p:nvPr>
        </p:nvGraphicFramePr>
        <p:xfrm>
          <a:off x="3505200" y="4114800"/>
          <a:ext cx="1752600" cy="664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4" imgW="736600" imgH="279400" progId="Equation.DSMT4">
                  <p:embed/>
                </p:oleObj>
              </mc:Choice>
              <mc:Fallback>
                <p:oleObj name="Equation" r:id="rId4" imgW="736600" imgH="27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05200" y="4114800"/>
                        <a:ext cx="1752600" cy="6647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Now we can answer questions </a:t>
            </a:r>
            <a:br>
              <a:rPr lang="en-US" dirty="0" smtClean="0"/>
            </a:br>
            <a:r>
              <a:rPr lang="en-US" dirty="0" smtClean="0"/>
              <a:t>3 and 4.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1676400"/>
            <a:ext cx="8915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To find the value of b	</a:t>
            </a:r>
            <a:r>
              <a:rPr lang="en-US" sz="2800" dirty="0" smtClean="0"/>
              <a:t>:</a:t>
            </a:r>
            <a:r>
              <a:rPr lang="en-US" sz="2800" dirty="0"/>
              <a:t>	 </a:t>
            </a:r>
            <a:r>
              <a:rPr lang="en-US" sz="2800" dirty="0" smtClean="0"/>
              <a:t> To </a:t>
            </a:r>
            <a:r>
              <a:rPr lang="en-US" sz="2800" dirty="0"/>
              <a:t>find the initial </a:t>
            </a:r>
            <a:r>
              <a:rPr lang="en-US" sz="2800" dirty="0" smtClean="0"/>
              <a:t>value: </a:t>
            </a:r>
            <a:endParaRPr lang="en-US" sz="2800" dirty="0"/>
          </a:p>
        </p:txBody>
      </p:sp>
      <p:cxnSp>
        <p:nvCxnSpPr>
          <p:cNvPr id="4" name="Straight Connector 3"/>
          <p:cNvCxnSpPr>
            <a:stCxn id="2" idx="0"/>
          </p:cNvCxnSpPr>
          <p:nvPr/>
        </p:nvCxnSpPr>
        <p:spPr>
          <a:xfrm flipH="1">
            <a:off x="4572000" y="1676400"/>
            <a:ext cx="38100" cy="5029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8600" y="2362200"/>
            <a:ext cx="4114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1: Identify two ordered pairs.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Step 2: Substitute the values into Point-Ratio Form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Step 3: Divide to get the power alone.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Step 4: Use the properties of exponents to isolate b.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00600" y="2438400"/>
            <a:ext cx="411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1: Identify two ordered pairs and the b value.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Step 2: Substitute the values into Point-Ratio Form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Step 3: Substitute 0 for x and simplify</a:t>
            </a:r>
          </a:p>
          <a:p>
            <a:r>
              <a:rPr lang="en-US" dirty="0" smtClean="0"/>
              <a:t>(Since the initial value is where x=0)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Find the exponential equation given the points (1, 12.5) and (3, 3.125)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sz="3200" dirty="0" smtClean="0"/>
              <a:t>Carbon</a:t>
            </a:r>
            <a:r>
              <a:rPr lang="en-US" sz="3200" dirty="0"/>
              <a:t>-14 decays slowly over several thousand years. When this isotope is formed, there is 50 grams of Carbon-14. Five thousand seven hundred and thirty years later there are 25 grams of Carbon-14</a:t>
            </a:r>
            <a:r>
              <a:rPr lang="en-US" sz="3200" dirty="0" smtClean="0"/>
              <a:t>.</a:t>
            </a:r>
          </a:p>
          <a:p>
            <a:pPr marL="0" lvl="0" indent="0">
              <a:buNone/>
            </a:pPr>
            <a:endParaRPr lang="en-US" sz="3200" dirty="0"/>
          </a:p>
          <a:p>
            <a:pPr marL="0" lvl="0" indent="0">
              <a:buNone/>
            </a:pPr>
            <a:r>
              <a:rPr lang="en-US" sz="2800" dirty="0" smtClean="0"/>
              <a:t>What </a:t>
            </a:r>
            <a:r>
              <a:rPr lang="en-US" sz="2800" dirty="0"/>
              <a:t>percentage of the Carbon-14 is lost in 5730 years</a:t>
            </a:r>
            <a:r>
              <a:rPr lang="en-US" sz="2800" dirty="0" smtClean="0"/>
              <a:t>?</a:t>
            </a:r>
          </a:p>
          <a:p>
            <a:pPr marL="0" lvl="0" indent="0">
              <a:buNone/>
            </a:pPr>
            <a:endParaRPr lang="en-US" sz="2800" dirty="0" smtClean="0"/>
          </a:p>
          <a:p>
            <a:pPr marL="0" lvl="0" indent="0">
              <a:buNone/>
            </a:pPr>
            <a:r>
              <a:rPr lang="en-US" sz="2800" dirty="0" smtClean="0"/>
              <a:t>What </a:t>
            </a:r>
            <a:r>
              <a:rPr lang="en-US" sz="2800" dirty="0"/>
              <a:t>is the initial amount of Carbon-14</a:t>
            </a:r>
            <a:r>
              <a:rPr lang="en-US" sz="2800" dirty="0" smtClean="0"/>
              <a:t>?</a:t>
            </a:r>
          </a:p>
          <a:p>
            <a:pPr marL="0" lvl="0" indent="0">
              <a:buNone/>
            </a:pPr>
            <a:endParaRPr lang="en-US" sz="2800" dirty="0" smtClean="0"/>
          </a:p>
          <a:p>
            <a:pPr marL="0" lvl="0" indent="0">
              <a:buNone/>
            </a:pPr>
            <a:r>
              <a:rPr lang="en-US" sz="2800" dirty="0" smtClean="0"/>
              <a:t>Write </a:t>
            </a:r>
            <a:r>
              <a:rPr lang="en-US" sz="2800" dirty="0"/>
              <a:t>an equation to represent this </a:t>
            </a:r>
            <a:r>
              <a:rPr lang="en-US" sz="2800" dirty="0" smtClean="0"/>
              <a:t>situation.</a:t>
            </a:r>
          </a:p>
          <a:p>
            <a:pPr marL="0" lvl="0" indent="0">
              <a:buNone/>
            </a:pPr>
            <a:endParaRPr lang="en-US" sz="2800" dirty="0" smtClean="0"/>
          </a:p>
          <a:p>
            <a:pPr marL="0" lvl="0" indent="0">
              <a:buNone/>
            </a:pPr>
            <a:r>
              <a:rPr lang="en-US" sz="2800" dirty="0" smtClean="0"/>
              <a:t>Use </a:t>
            </a:r>
            <a:r>
              <a:rPr lang="en-US" sz="2800" dirty="0"/>
              <a:t>your equation from part c to predict how much Carbon-14 was present 1000 years after the formation of the isotope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US" sz="3200" dirty="0" smtClean="0"/>
              <a:t>On </a:t>
            </a:r>
            <a:r>
              <a:rPr lang="en-US" sz="3200" dirty="0"/>
              <a:t>old radio dials the numbers are not equally spaced, but they do have an exponential relationship. When the dial is tuned to 88.7 FM, it takes 6 “clicks” to tune to 92.9. </a:t>
            </a:r>
            <a:endParaRPr lang="en-US" sz="3200" dirty="0" smtClean="0"/>
          </a:p>
          <a:p>
            <a:pPr marL="0" lvl="0" indent="0">
              <a:buNone/>
            </a:pPr>
            <a:endParaRPr lang="en-US" sz="3200" dirty="0"/>
          </a:p>
          <a:p>
            <a:pPr marL="0" lvl="0" indent="0">
              <a:buNone/>
            </a:pPr>
            <a:r>
              <a:rPr lang="en-US" sz="2800" dirty="0" smtClean="0"/>
              <a:t>Write </a:t>
            </a:r>
            <a:r>
              <a:rPr lang="en-US" sz="2800" dirty="0"/>
              <a:t>an exponential model for the radio’s tuning dial if x is the number of clicks past 88.7 and y is the radio station. Show your work.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2800" dirty="0" smtClean="0"/>
              <a:t>How </a:t>
            </a:r>
            <a:r>
              <a:rPr lang="en-US" sz="2800" dirty="0"/>
              <a:t>many clicks would you need to turn the dial past 88.7 to tune to 106.3 FM?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Playpen design template</Template>
  <TotalTime>430</TotalTime>
  <Words>757</Words>
  <Application>Microsoft Office PowerPoint</Application>
  <PresentationFormat>On-screen Show (4:3)</PresentationFormat>
  <Paragraphs>106</Paragraphs>
  <Slides>13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Median</vt:lpstr>
      <vt:lpstr>Equation</vt:lpstr>
      <vt:lpstr>Warm-up</vt:lpstr>
      <vt:lpstr>Homework Answers</vt:lpstr>
      <vt:lpstr>Point-Ratio Form</vt:lpstr>
      <vt:lpstr>Point-Ratio Form</vt:lpstr>
      <vt:lpstr>Point-Ratio Form</vt:lpstr>
      <vt:lpstr>Now we can answer questions  3 and 4.</vt:lpstr>
      <vt:lpstr>Find the exponential equation given the points (1, 12.5) and (3, 3.125)</vt:lpstr>
      <vt:lpstr>Practice Problems</vt:lpstr>
      <vt:lpstr>Practice Problems</vt:lpstr>
      <vt:lpstr>Practice Problems</vt:lpstr>
      <vt:lpstr>Practice Problems</vt:lpstr>
      <vt:lpstr>Point Ratio Homework 10/20</vt:lpstr>
      <vt:lpstr>Homework &amp; Such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koverton</dc:creator>
  <cp:lastModifiedBy>koverton</cp:lastModifiedBy>
  <cp:revision>62</cp:revision>
  <dcterms:created xsi:type="dcterms:W3CDTF">2009-11-26T20:21:57Z</dcterms:created>
  <dcterms:modified xsi:type="dcterms:W3CDTF">2015-03-02T16:21:32Z</dcterms:modified>
</cp:coreProperties>
</file>